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36"/>
  </p:notesMasterIdLst>
  <p:handoutMasterIdLst>
    <p:handoutMasterId r:id="rId37"/>
  </p:handoutMasterIdLst>
  <p:sldIdLst>
    <p:sldId id="258" r:id="rId2"/>
    <p:sldId id="277" r:id="rId3"/>
    <p:sldId id="276" r:id="rId4"/>
    <p:sldId id="279" r:id="rId5"/>
    <p:sldId id="281" r:id="rId6"/>
    <p:sldId id="282" r:id="rId7"/>
    <p:sldId id="283" r:id="rId8"/>
    <p:sldId id="285" r:id="rId9"/>
    <p:sldId id="284" r:id="rId10"/>
    <p:sldId id="286" r:id="rId11"/>
    <p:sldId id="296" r:id="rId12"/>
    <p:sldId id="298" r:id="rId13"/>
    <p:sldId id="315" r:id="rId14"/>
    <p:sldId id="314" r:id="rId15"/>
    <p:sldId id="292" r:id="rId16"/>
    <p:sldId id="293" r:id="rId17"/>
    <p:sldId id="294" r:id="rId18"/>
    <p:sldId id="290" r:id="rId19"/>
    <p:sldId id="309" r:id="rId20"/>
    <p:sldId id="295" r:id="rId21"/>
    <p:sldId id="313" r:id="rId22"/>
    <p:sldId id="316" r:id="rId23"/>
    <p:sldId id="306" r:id="rId24"/>
    <p:sldId id="307" r:id="rId25"/>
    <p:sldId id="326" r:id="rId26"/>
    <p:sldId id="325" r:id="rId27"/>
    <p:sldId id="327" r:id="rId28"/>
    <p:sldId id="321" r:id="rId29"/>
    <p:sldId id="328" r:id="rId30"/>
    <p:sldId id="287" r:id="rId31"/>
    <p:sldId id="324" r:id="rId32"/>
    <p:sldId id="318" r:id="rId33"/>
    <p:sldId id="320" r:id="rId34"/>
    <p:sldId id="319" r:id="rId35"/>
  </p:sldIdLst>
  <p:sldSz cx="9144000" cy="6858000" type="screen4x3"/>
  <p:notesSz cx="6797675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660066"/>
    <a:srgbClr val="800080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660"/>
  </p:normalViewPr>
  <p:slideViewPr>
    <p:cSldViewPr>
      <p:cViewPr varScale="1">
        <p:scale>
          <a:sx n="65" d="100"/>
          <a:sy n="65" d="100"/>
        </p:scale>
        <p:origin x="654" y="78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3A9E62E-6E1E-4EF0-BEC5-F2EB58AC6DEC}" type="datetimeFigureOut">
              <a:rPr lang="en-US"/>
              <a:pPr>
                <a:defRPr/>
              </a:pPr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9E67F7-9379-47B4-8635-EB38E5AC5CC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99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BB7A334-9F88-49D9-B47D-B9394AD0FB36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2443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F28D6-86A0-49E7-8727-05603DC13227}" type="slidenum">
              <a:rPr lang="en-US" altLang="es-AR"/>
              <a:pPr/>
              <a:t>2</a:t>
            </a:fld>
            <a:endParaRPr lang="en-US" altLang="es-AR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627516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11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764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12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50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13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2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14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93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15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7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16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72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17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89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18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16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19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72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20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4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3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65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21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96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22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296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23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24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096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25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208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26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478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27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633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28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56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29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6098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31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88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4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512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32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8851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33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663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34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17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5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62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6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634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7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52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8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263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9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102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0B398-7ABE-480B-862C-B5FF05C9E0DF}" type="slidenum">
              <a:rPr lang="es-ES" smtClean="0"/>
              <a:pPr>
                <a:spcBef>
                  <a:spcPct val="0"/>
                </a:spcBef>
              </a:pPr>
              <a:t>10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41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13 Elipse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6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11AC9-0858-4D93-9D71-97FE6E712FD9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99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B616C-EB35-4E61-ABC4-92BD4406A3E1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138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EEEC-35F0-401F-8EF3-E0F04E693247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426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7A40F-370E-41F9-AA18-B27F8F26B3E7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814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Rectángulo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13 Rectángulo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15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16 Elipse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13195-48E8-4778-BA05-86F77AADA43B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93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4BC83-39C3-473C-93F1-FB70FB434DF0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79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4C9CE-CF63-48F0-9F4E-7A1EA5150F30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45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74A31-78F3-4E30-B1E2-09D680999C70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48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 Rectángulo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13 Rectángulo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7B614-B86D-4677-84D0-B4EAF1C1CD2B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56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C2E8A-F72C-49BF-B717-41C3C6AC0702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868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13 Proceso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15 Proceso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B78E9-8BD2-4AE8-BC5C-7750750A549C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59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11 Rectángulo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33" name="8 Marcador de texto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74A6D25F-1AEC-43B3-A248-375587DD4266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1" r:id="rId2"/>
    <p:sldLayoutId id="2147483907" r:id="rId3"/>
    <p:sldLayoutId id="2147483902" r:id="rId4"/>
    <p:sldLayoutId id="2147483908" r:id="rId5"/>
    <p:sldLayoutId id="2147483903" r:id="rId6"/>
    <p:sldLayoutId id="2147483909" r:id="rId7"/>
    <p:sldLayoutId id="2147483910" r:id="rId8"/>
    <p:sldLayoutId id="2147483911" r:id="rId9"/>
    <p:sldLayoutId id="2147483904" r:id="rId10"/>
    <p:sldLayoutId id="21474839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s://www.ncbi.nlm.nih.gov/pubmed/?term=McCombie%20WR%5bAuthor%5d&amp;cauthor=true&amp;cauthor_uid=27184599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McPherson%20JD%5bAuthor%5d&amp;cauthor=true&amp;cauthor_uid=27184599" TargetMode="External"/><Relationship Id="rId5" Type="http://schemas.openxmlformats.org/officeDocument/2006/relationships/hyperlink" Target="https://www.ncbi.nlm.nih.gov/pubmed/?term=Goodwin%20S%5bAuthor%5d&amp;cauthor=true&amp;cauthor_uid=27184599" TargetMode="External"/><Relationship Id="rId4" Type="http://schemas.openxmlformats.org/officeDocument/2006/relationships/hyperlink" Target="https://www.ncbi.nlm.nih.gov/pubmed/?term=Coming+of+age:+ten+years+of+nextgeneration+sequencing+technologie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Rot="1" noChangeArrowheads="1"/>
          </p:cNvSpPr>
          <p:nvPr/>
        </p:nvSpPr>
        <p:spPr>
          <a:xfrm>
            <a:off x="2267744" y="548680"/>
            <a:ext cx="5400600" cy="216024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6000" dirty="0">
                <a:solidFill>
                  <a:schemeClr val="tx2">
                    <a:satMod val="130000"/>
                  </a:schemeClr>
                </a:solidFill>
                <a:latin typeface="Trebuchet MS" pitchFamily="34" charset="0"/>
                <a:ea typeface="+mj-ea"/>
                <a:cs typeface="+mj-cs"/>
              </a:rPr>
              <a:t>Métodos de secuenciación</a:t>
            </a:r>
          </a:p>
        </p:txBody>
      </p:sp>
      <p:pic>
        <p:nvPicPr>
          <p:cNvPr id="1028" name="Picture 4" descr="Image result for dna sequen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26" y="3140968"/>
            <a:ext cx="433655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65B731A0-96A9-46AC-A259-D8D0352D7997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6588224" y="6327157"/>
            <a:ext cx="2664296" cy="49517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000" dirty="0">
                <a:solidFill>
                  <a:schemeClr val="tx1"/>
                </a:solidFill>
                <a:effectLst/>
                <a:latin typeface="Trebuchet MS" pitchFamily="34" charset="0"/>
              </a:rPr>
              <a:t>Patricia V. Agostino</a:t>
            </a:r>
            <a:br>
              <a:rPr lang="es-ES" sz="2000" dirty="0">
                <a:solidFill>
                  <a:schemeClr val="tx1"/>
                </a:solidFill>
                <a:effectLst/>
                <a:latin typeface="Trebuchet MS" pitchFamily="34" charset="0"/>
              </a:rPr>
            </a:br>
            <a:endParaRPr lang="es-ES" sz="2000" dirty="0"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476053" y="53975"/>
            <a:ext cx="7632451" cy="711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Método de secuenciación de </a:t>
            </a:r>
            <a:r>
              <a:rPr lang="es-ES" sz="3200" dirty="0" err="1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Sanger</a:t>
            </a:r>
            <a:endParaRPr lang="es-ES" sz="3200" dirty="0">
              <a:solidFill>
                <a:schemeClr val="tx2">
                  <a:satMod val="130000"/>
                </a:schemeClr>
              </a:solidFill>
              <a:effectLst/>
              <a:latin typeface="Trebuchet MS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4" t="62007" r="27844" b="2948"/>
          <a:stretch/>
        </p:blipFill>
        <p:spPr bwMode="auto">
          <a:xfrm>
            <a:off x="1175890" y="1700808"/>
            <a:ext cx="4206875" cy="49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94697" y="1124744"/>
            <a:ext cx="30257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AR" altLang="es-AR" dirty="0">
                <a:latin typeface="Trebuchet MS" panose="020B0603020202020204" pitchFamily="34" charset="0"/>
              </a:rPr>
              <a:t>Análisis de los fragmentos de DNA por SDS-PAGE y marca radioactiva del </a:t>
            </a:r>
            <a:r>
              <a:rPr lang="es-AR" altLang="es-AR" i="1" dirty="0">
                <a:latin typeface="Trebuchet MS" panose="020B0603020202020204" pitchFamily="34" charset="0"/>
              </a:rPr>
              <a:t>primer</a:t>
            </a:r>
            <a:r>
              <a:rPr lang="es-AR" altLang="es-AR" dirty="0">
                <a:latin typeface="Trebuchet MS" panose="020B0603020202020204" pitchFamily="34" charset="0"/>
              </a:rPr>
              <a:t> o de los </a:t>
            </a:r>
            <a:r>
              <a:rPr lang="es-AR" altLang="es-AR" dirty="0" err="1">
                <a:latin typeface="Trebuchet MS" panose="020B0603020202020204" pitchFamily="34" charset="0"/>
              </a:rPr>
              <a:t>dNTPs</a:t>
            </a:r>
            <a:endParaRPr lang="es-AR" altLang="es-AR" dirty="0">
              <a:latin typeface="Trebuchet MS" panose="020B0603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12390" y="976313"/>
            <a:ext cx="40465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AR" altLang="es-AR" dirty="0" err="1">
                <a:latin typeface="Trebuchet MS" panose="020B0603020202020204" pitchFamily="34" charset="0"/>
              </a:rPr>
              <a:t>ddNTP</a:t>
            </a:r>
            <a:r>
              <a:rPr lang="es-AR" altLang="es-AR" dirty="0">
                <a:latin typeface="Trebuchet MS" panose="020B0603020202020204" pitchFamily="34" charset="0"/>
              </a:rPr>
              <a:t> diferentes usados en reacciones separadas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101" y="3175081"/>
            <a:ext cx="2489746" cy="2896313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332101" y="2726978"/>
            <a:ext cx="1768291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s-AR" sz="2500" dirty="0" err="1">
                <a:latin typeface="Trebuchet MS" panose="020B0603020202020204" pitchFamily="34" charset="0"/>
              </a:rPr>
              <a:t>Lectura</a:t>
            </a:r>
            <a:r>
              <a:rPr lang="en-US" altLang="es-AR" sz="2500" dirty="0">
                <a:latin typeface="Trebuchet MS" panose="020B0603020202020204" pitchFamily="34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12160" y="2726978"/>
            <a:ext cx="2809687" cy="3456384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75856" y="5661248"/>
            <a:ext cx="302433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AR" altLang="es-AR" sz="1600" dirty="0">
                <a:latin typeface="Trebuchet MS" panose="020B0603020202020204" pitchFamily="34" charset="0"/>
              </a:rPr>
              <a:t>Con esta técnica en 1977 </a:t>
            </a:r>
            <a:r>
              <a:rPr lang="es-AR" altLang="es-AR" sz="1600" dirty="0" err="1">
                <a:latin typeface="Trebuchet MS" panose="020B0603020202020204" pitchFamily="34" charset="0"/>
              </a:rPr>
              <a:t>Sanger</a:t>
            </a:r>
            <a:r>
              <a:rPr lang="es-AR" altLang="es-AR" sz="1600" dirty="0">
                <a:latin typeface="Trebuchet MS" panose="020B0603020202020204" pitchFamily="34" charset="0"/>
              </a:rPr>
              <a:t> secuenció el primer</a:t>
            </a:r>
          </a:p>
          <a:p>
            <a:r>
              <a:rPr lang="es-AR" altLang="es-AR" sz="1600" dirty="0">
                <a:latin typeface="Trebuchet MS" panose="020B0603020202020204" pitchFamily="34" charset="0"/>
              </a:rPr>
              <a:t>genoma viral de DNA, </a:t>
            </a:r>
            <a:r>
              <a:rPr lang="es-AR" altLang="es-AR" sz="1600" dirty="0">
                <a:latin typeface="Trebuchet MS" panose="020B0603020202020204" pitchFamily="34" charset="0"/>
                <a:sym typeface="Symbol" panose="05050102010706020507" pitchFamily="18" charset="2"/>
              </a:rPr>
              <a:t></a:t>
            </a:r>
            <a:r>
              <a:rPr lang="es-AR" altLang="es-AR" sz="1600" dirty="0">
                <a:latin typeface="Trebuchet MS" panose="020B0603020202020204" pitchFamily="34" charset="0"/>
              </a:rPr>
              <a:t>X174, de </a:t>
            </a:r>
            <a:r>
              <a:rPr lang="es-AR" altLang="es-AR" sz="1600" dirty="0" err="1">
                <a:latin typeface="Trebuchet MS" panose="020B0603020202020204" pitchFamily="34" charset="0"/>
              </a:rPr>
              <a:t>aprox</a:t>
            </a:r>
            <a:r>
              <a:rPr lang="es-AR" altLang="es-AR" sz="1600" dirty="0">
                <a:latin typeface="Trebuchet MS" panose="020B0603020202020204" pitchFamily="34" charset="0"/>
              </a:rPr>
              <a:t> 5 500 </a:t>
            </a:r>
            <a:r>
              <a:rPr lang="es-AR" altLang="es-AR" sz="1600" dirty="0" err="1">
                <a:latin typeface="Trebuchet MS" panose="020B0603020202020204" pitchFamily="34" charset="0"/>
              </a:rPr>
              <a:t>pb</a:t>
            </a:r>
            <a:endParaRPr lang="es-AR" altLang="es-AR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836093" y="111364"/>
            <a:ext cx="6336307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Método de </a:t>
            </a:r>
            <a:r>
              <a:rPr lang="es-ES" sz="3600" dirty="0" err="1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Maxam</a:t>
            </a:r>
            <a:r>
              <a:rPr lang="es-ES" sz="36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-Gilbert (1977)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155"/>
          <a:stretch/>
        </p:blipFill>
        <p:spPr>
          <a:xfrm>
            <a:off x="1259632" y="980728"/>
            <a:ext cx="4824536" cy="574856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323310" y="1124745"/>
            <a:ext cx="264117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AR" altLang="es-AR" dirty="0">
                <a:latin typeface="Trebuchet MS" panose="020B0603020202020204" pitchFamily="34" charset="0"/>
              </a:rPr>
              <a:t>Se necesita:</a:t>
            </a:r>
          </a:p>
          <a:p>
            <a:r>
              <a:rPr lang="es-AR" altLang="es-AR" dirty="0">
                <a:latin typeface="Trebuchet MS" panose="020B0603020202020204" pitchFamily="34" charset="0"/>
              </a:rPr>
              <a:t>-DNA marcado en un extremo</a:t>
            </a:r>
          </a:p>
          <a:p>
            <a:r>
              <a:rPr lang="es-AR" altLang="es-AR" dirty="0">
                <a:latin typeface="Trebuchet MS" panose="020B0603020202020204" pitchFamily="34" charset="0"/>
              </a:rPr>
              <a:t>-Una base modificada (</a:t>
            </a:r>
            <a:r>
              <a:rPr lang="es-AR" altLang="es-AR" dirty="0" err="1">
                <a:latin typeface="Trebuchet MS" panose="020B0603020202020204" pitchFamily="34" charset="0"/>
              </a:rPr>
              <a:t>ej</a:t>
            </a:r>
            <a:r>
              <a:rPr lang="es-AR" altLang="es-AR" dirty="0">
                <a:latin typeface="Trebuchet MS" panose="020B0603020202020204" pitchFamily="34" charset="0"/>
              </a:rPr>
              <a:t>: </a:t>
            </a:r>
            <a:r>
              <a:rPr lang="es-AR" altLang="es-AR" dirty="0" err="1">
                <a:latin typeface="Trebuchet MS" panose="020B0603020202020204" pitchFamily="34" charset="0"/>
              </a:rPr>
              <a:t>metil</a:t>
            </a:r>
            <a:r>
              <a:rPr lang="es-AR" altLang="es-AR" dirty="0">
                <a:latin typeface="Trebuchet MS" panose="020B0603020202020204" pitchFamily="34" charset="0"/>
              </a:rPr>
              <a:t>-guanina) por cadena de DNA.</a:t>
            </a:r>
          </a:p>
          <a:p>
            <a:r>
              <a:rPr lang="es-AR" altLang="es-AR" dirty="0">
                <a:latin typeface="Trebuchet MS" panose="020B0603020202020204" pitchFamily="34" charset="0"/>
              </a:rPr>
              <a:t>-Un agente que </a:t>
            </a:r>
            <a:r>
              <a:rPr lang="es-AR" altLang="es-AR" dirty="0" err="1">
                <a:latin typeface="Trebuchet MS" panose="020B0603020202020204" pitchFamily="34" charset="0"/>
              </a:rPr>
              <a:t>cliva</a:t>
            </a:r>
            <a:r>
              <a:rPr lang="es-AR" altLang="es-AR" dirty="0">
                <a:latin typeface="Trebuchet MS" panose="020B0603020202020204" pitchFamily="34" charset="0"/>
              </a:rPr>
              <a:t> la base modificada (</a:t>
            </a:r>
            <a:r>
              <a:rPr lang="es-AR" altLang="es-AR" dirty="0" err="1">
                <a:latin typeface="Trebuchet MS" panose="020B0603020202020204" pitchFamily="34" charset="0"/>
              </a:rPr>
              <a:t>ej</a:t>
            </a:r>
            <a:r>
              <a:rPr lang="es-AR" altLang="es-AR" dirty="0">
                <a:latin typeface="Trebuchet MS" panose="020B0603020202020204" pitchFamily="34" charset="0"/>
              </a:rPr>
              <a:t>: </a:t>
            </a:r>
            <a:r>
              <a:rPr lang="es-AR" altLang="es-AR" dirty="0" err="1">
                <a:latin typeface="Trebuchet MS" panose="020B0603020202020204" pitchFamily="34" charset="0"/>
              </a:rPr>
              <a:t>piperidina</a:t>
            </a:r>
            <a:r>
              <a:rPr lang="es-AR" altLang="es-AR" dirty="0"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699792" y="1052735"/>
            <a:ext cx="432048" cy="144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508104" y="4869160"/>
            <a:ext cx="316835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AR" altLang="es-AR" dirty="0">
                <a:latin typeface="Trebuchet MS" panose="020B0603020202020204" pitchFamily="34" charset="0"/>
              </a:rPr>
              <a:t>Esta reacción se realiza para otras bases (A+G, C y C+T).</a:t>
            </a:r>
          </a:p>
          <a:p>
            <a:r>
              <a:rPr lang="es-AR" altLang="es-AR" dirty="0">
                <a:latin typeface="Trebuchet MS" panose="020B0603020202020204" pitchFamily="34" charset="0"/>
              </a:rPr>
              <a:t>Se muestra ejemplo para G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115616" y="2060848"/>
            <a:ext cx="31683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s-AR" sz="1400" dirty="0">
                <a:latin typeface="Trebuchet MS" panose="020B0603020202020204" pitchFamily="34" charset="0"/>
              </a:rPr>
              <a:t>(</a:t>
            </a:r>
            <a:r>
              <a:rPr lang="en-US" altLang="es-AR" sz="1400" dirty="0" err="1">
                <a:latin typeface="Trebuchet MS" panose="020B0603020202020204" pitchFamily="34" charset="0"/>
              </a:rPr>
              <a:t>Guanina</a:t>
            </a:r>
            <a:r>
              <a:rPr lang="en-US" altLang="es-AR" sz="1400" dirty="0">
                <a:latin typeface="Trebuchet MS" panose="020B0603020202020204" pitchFamily="34" charset="0"/>
              </a:rPr>
              <a:t> </a:t>
            </a:r>
            <a:r>
              <a:rPr lang="en-US" altLang="es-AR" sz="1400" dirty="0" err="1">
                <a:latin typeface="Trebuchet MS" panose="020B0603020202020204" pitchFamily="34" charset="0"/>
              </a:rPr>
              <a:t>metilada</a:t>
            </a:r>
            <a:r>
              <a:rPr lang="en-US" altLang="es-AR" sz="1400" dirty="0">
                <a:latin typeface="Trebuchet MS" panose="020B0603020202020204" pitchFamily="34" charset="0"/>
              </a:rPr>
              <a:t>)</a:t>
            </a:r>
            <a:endParaRPr lang="es-AR" altLang="es-AR" sz="1400" dirty="0">
              <a:latin typeface="Trebuchet MS" panose="020B0603020202020204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436096" y="5805264"/>
            <a:ext cx="359201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AR" altLang="es-AR" dirty="0">
                <a:latin typeface="Trebuchet MS" panose="020B0603020202020204" pitchFamily="34" charset="0"/>
              </a:rPr>
              <a:t>Los productos se detectan por electroforesis de forma similar que en el método de </a:t>
            </a:r>
            <a:r>
              <a:rPr lang="es-AR" altLang="es-AR" dirty="0" err="1">
                <a:latin typeface="Trebuchet MS" panose="020B0603020202020204" pitchFamily="34" charset="0"/>
              </a:rPr>
              <a:t>Sanger</a:t>
            </a:r>
            <a:endParaRPr lang="es-AR" altLang="es-AR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8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412157" y="53504"/>
            <a:ext cx="5256187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Método de </a:t>
            </a:r>
            <a:r>
              <a:rPr lang="es-ES" sz="3600" dirty="0" err="1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Maxam</a:t>
            </a:r>
            <a:r>
              <a:rPr lang="es-ES" sz="36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-Gilbert</a:t>
            </a:r>
          </a:p>
        </p:txBody>
      </p:sp>
      <p:sp>
        <p:nvSpPr>
          <p:cNvPr id="3" name="AutoShape 2" descr="Maxam Gilbert Sequence Illust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E124B8-FF73-4829-A583-A10E0BEB5D12}"/>
              </a:ext>
            </a:extLst>
          </p:cNvPr>
          <p:cNvGrpSpPr/>
          <p:nvPr/>
        </p:nvGrpSpPr>
        <p:grpSpPr>
          <a:xfrm>
            <a:off x="279894" y="908720"/>
            <a:ext cx="5228210" cy="5832648"/>
            <a:chOff x="279894" y="908720"/>
            <a:chExt cx="5228210" cy="58326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894" y="908720"/>
              <a:ext cx="5228210" cy="568884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59813AB-7378-4968-8B7F-D04CFA798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038" y="5121368"/>
              <a:ext cx="2752826" cy="1620000"/>
            </a:xfrm>
            <a:prstGeom prst="rect">
              <a:avLst/>
            </a:prstGeom>
          </p:spPr>
        </p:pic>
      </p:grp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228456" y="836712"/>
            <a:ext cx="33800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AR" altLang="es-AR" dirty="0">
                <a:latin typeface="Trebuchet MS" panose="020B0603020202020204" pitchFamily="34" charset="0"/>
              </a:rPr>
              <a:t>1-Se desnaturaliza el DNA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228456" y="1268760"/>
            <a:ext cx="33800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AR" altLang="es-AR" dirty="0">
                <a:latin typeface="Trebuchet MS" panose="020B0603020202020204" pitchFamily="34" charset="0"/>
              </a:rPr>
              <a:t>2-Se marca el extremo 5’ con radioactividad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228455" y="2034714"/>
            <a:ext cx="383199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AR" altLang="es-AR" dirty="0">
                <a:latin typeface="Trebuchet MS" panose="020B0603020202020204" pitchFamily="34" charset="0"/>
              </a:rPr>
              <a:t>3-La muestra se divide en cuatro alícuotas que son tratadas con diferentes reactivos químicos que cortan al DNA en: G (</a:t>
            </a:r>
            <a:r>
              <a:rPr lang="es-AR" altLang="es-AR" dirty="0" err="1">
                <a:latin typeface="Trebuchet MS" panose="020B0603020202020204" pitchFamily="34" charset="0"/>
              </a:rPr>
              <a:t>piperidina</a:t>
            </a:r>
            <a:r>
              <a:rPr lang="es-AR" altLang="es-AR" dirty="0">
                <a:latin typeface="Trebuchet MS" panose="020B0603020202020204" pitchFamily="34" charset="0"/>
              </a:rPr>
              <a:t>), A+G (ácido fórmico), C+T (hidracina), C (hidracina + NaCl)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220072" y="4017838"/>
            <a:ext cx="40324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AR" altLang="es-AR" dirty="0">
                <a:latin typeface="Trebuchet MS" panose="020B0603020202020204" pitchFamily="34" charset="0"/>
              </a:rPr>
              <a:t>4-En cada alícuota, queda una colección de fragmentos de DNA de diferente tamaño que termina en una base específica.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220072" y="5264040"/>
            <a:ext cx="403244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AR" altLang="es-AR" dirty="0">
                <a:latin typeface="Trebuchet MS" panose="020B0603020202020204" pitchFamily="34" charset="0"/>
              </a:rPr>
              <a:t>5-Los fragmentos se separan electroforéticamente en un gel de poliacrilamida y se visualizan y analizan por medio de una radiografía.</a:t>
            </a:r>
          </a:p>
        </p:txBody>
      </p:sp>
    </p:spTree>
    <p:extLst>
      <p:ext uri="{BB962C8B-B14F-4D97-AF65-F5344CB8AC3E}">
        <p14:creationId xmlns:p14="http://schemas.microsoft.com/office/powerpoint/2010/main" val="15494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412157" y="53504"/>
            <a:ext cx="5256187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Método de </a:t>
            </a:r>
            <a:r>
              <a:rPr lang="es-ES" sz="3600" dirty="0" err="1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Maxam</a:t>
            </a:r>
            <a:r>
              <a:rPr lang="es-ES" sz="36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-Gilbert</a:t>
            </a:r>
          </a:p>
        </p:txBody>
      </p:sp>
      <p:sp>
        <p:nvSpPr>
          <p:cNvPr id="3" name="AutoShape 2" descr="Maxam Gilbert Sequence Illust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8532F3AE-862A-43C1-ADCA-8C9E13563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157" y="861426"/>
            <a:ext cx="4451314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6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331640" y="413544"/>
            <a:ext cx="8064896" cy="711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Sanger y Gilbert recibieron el premio Nobel en 1980</a:t>
            </a:r>
          </a:p>
        </p:txBody>
      </p:sp>
      <p:sp>
        <p:nvSpPr>
          <p:cNvPr id="3" name="AutoShape 2" descr="Maxam Gilbert Sequence Illust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8F00AD-BA56-4AE6-9911-86A82D1AE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392333"/>
            <a:ext cx="5400600" cy="546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476053" y="125512"/>
            <a:ext cx="7632451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Nuevo método de secuenciación de </a:t>
            </a:r>
            <a:r>
              <a:rPr lang="es-ES" sz="3200" dirty="0" err="1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Sanger</a:t>
            </a:r>
            <a:endParaRPr lang="es-ES" sz="3200" dirty="0">
              <a:solidFill>
                <a:schemeClr val="tx2">
                  <a:satMod val="130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1467997" y="1484784"/>
            <a:ext cx="7496491" cy="4525963"/>
          </a:xfrm>
        </p:spPr>
        <p:txBody>
          <a:bodyPr>
            <a:normAutofit/>
          </a:bodyPr>
          <a:lstStyle/>
          <a:p>
            <a:r>
              <a:rPr lang="es-CL" sz="2800" dirty="0">
                <a:latin typeface="Trebuchet MS" panose="020B0603020202020204" pitchFamily="34" charset="0"/>
              </a:rPr>
              <a:t>1982: F. </a:t>
            </a:r>
            <a:r>
              <a:rPr lang="es-CL" sz="2800" dirty="0" err="1">
                <a:latin typeface="Trebuchet MS" panose="020B0603020202020204" pitchFamily="34" charset="0"/>
              </a:rPr>
              <a:t>Sanger</a:t>
            </a:r>
            <a:r>
              <a:rPr lang="es-CL" sz="2800" dirty="0">
                <a:latin typeface="Trebuchet MS" panose="020B0603020202020204" pitchFamily="34" charset="0"/>
              </a:rPr>
              <a:t> – </a:t>
            </a:r>
            <a:r>
              <a:rPr lang="es-CL" sz="2800" dirty="0" err="1">
                <a:latin typeface="Trebuchet MS" panose="020B0603020202020204" pitchFamily="34" charset="0"/>
              </a:rPr>
              <a:t>Shotgun</a:t>
            </a:r>
            <a:r>
              <a:rPr lang="es-CL" sz="2800" dirty="0">
                <a:latin typeface="Trebuchet MS" panose="020B0603020202020204" pitchFamily="34" charset="0"/>
              </a:rPr>
              <a:t> </a:t>
            </a:r>
            <a:r>
              <a:rPr lang="es-CL" sz="2800" dirty="0" err="1">
                <a:latin typeface="Trebuchet MS" panose="020B0603020202020204" pitchFamily="34" charset="0"/>
              </a:rPr>
              <a:t>Sequencing</a:t>
            </a:r>
            <a:endParaRPr lang="es-CL" sz="2800" dirty="0">
              <a:latin typeface="Trebuchet MS" panose="020B0603020202020204" pitchFamily="34" charset="0"/>
            </a:endParaRPr>
          </a:p>
          <a:p>
            <a:pPr marL="82550" indent="0">
              <a:buNone/>
            </a:pPr>
            <a:r>
              <a:rPr lang="es-CL" sz="2800" dirty="0">
                <a:latin typeface="Trebuchet MS" panose="020B0603020202020204" pitchFamily="34" charset="0"/>
              </a:rPr>
              <a:t>   (</a:t>
            </a:r>
            <a:r>
              <a:rPr lang="es-ES" sz="2800" dirty="0">
                <a:latin typeface="Trebuchet MS" panose="020B0603020202020204" pitchFamily="34" charset="0"/>
              </a:rPr>
              <a:t>Se agrega un nuevo protocolo).</a:t>
            </a:r>
          </a:p>
          <a:p>
            <a:endParaRPr lang="es-ES" sz="2800" dirty="0">
              <a:latin typeface="Trebuchet MS" panose="020B0603020202020204" pitchFamily="34" charset="0"/>
            </a:endParaRPr>
          </a:p>
          <a:p>
            <a:r>
              <a:rPr lang="es-CL" sz="2800" dirty="0">
                <a:latin typeface="Trebuchet MS" panose="020B0603020202020204" pitchFamily="34" charset="0"/>
              </a:rPr>
              <a:t>Se secuencia el genoma del </a:t>
            </a:r>
            <a:r>
              <a:rPr lang="es-CL" sz="2800" dirty="0" err="1">
                <a:latin typeface="Trebuchet MS" panose="020B0603020202020204" pitchFamily="34" charset="0"/>
              </a:rPr>
              <a:t>bacteriofago</a:t>
            </a:r>
            <a:r>
              <a:rPr lang="es-CL" sz="2800" dirty="0">
                <a:latin typeface="Trebuchet MS" panose="020B0603020202020204" pitchFamily="34" charset="0"/>
              </a:rPr>
              <a:t> lambda (48.502 nucleótidos, primer genoma secuenciado con este método).</a:t>
            </a:r>
          </a:p>
        </p:txBody>
      </p:sp>
    </p:spTree>
    <p:extLst>
      <p:ext uri="{BB962C8B-B14F-4D97-AF65-F5344CB8AC3E}">
        <p14:creationId xmlns:p14="http://schemas.microsoft.com/office/powerpoint/2010/main" val="11225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476053" y="125512"/>
            <a:ext cx="7632451" cy="711200"/>
          </a:xfrm>
        </p:spPr>
        <p:txBody>
          <a:bodyPr>
            <a:normAutofit/>
          </a:bodyPr>
          <a:lstStyle/>
          <a:p>
            <a:pPr algn="ctr"/>
            <a:r>
              <a:rPr lang="es-CL" sz="3200" dirty="0" err="1">
                <a:latin typeface="Trebuchet MS" panose="020B0603020202020204" pitchFamily="34" charset="0"/>
              </a:rPr>
              <a:t>Shotgun</a:t>
            </a:r>
            <a:r>
              <a:rPr lang="es-CL" sz="3200" dirty="0">
                <a:latin typeface="Trebuchet MS" panose="020B0603020202020204" pitchFamily="34" charset="0"/>
              </a:rPr>
              <a:t> </a:t>
            </a:r>
            <a:r>
              <a:rPr lang="es-CL" sz="3200" dirty="0" err="1">
                <a:latin typeface="Trebuchet MS" panose="020B0603020202020204" pitchFamily="34" charset="0"/>
              </a:rPr>
              <a:t>Sequencing</a:t>
            </a:r>
            <a:endParaRPr lang="es-CL" sz="3200" dirty="0">
              <a:latin typeface="Trebuchet MS" panose="020B0603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0125" y="1052736"/>
            <a:ext cx="40576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1563" y="1481364"/>
            <a:ext cx="3981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85877" y="2338620"/>
            <a:ext cx="34194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28687" y="3338752"/>
            <a:ext cx="39624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43001" y="4338884"/>
            <a:ext cx="39528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14439" y="5124702"/>
            <a:ext cx="39338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7108596" y="1069477"/>
            <a:ext cx="1999908" cy="1063379"/>
          </a:xfrm>
        </p:spPr>
        <p:txBody>
          <a:bodyPr>
            <a:noAutofit/>
          </a:bodyPr>
          <a:lstStyle/>
          <a:p>
            <a:pPr marL="82550" indent="0" algn="ctr">
              <a:buNone/>
            </a:pPr>
            <a:r>
              <a:rPr lang="es-CL" sz="2200" dirty="0">
                <a:latin typeface="Trebuchet MS" panose="020B0603020202020204" pitchFamily="34" charset="0"/>
              </a:rPr>
              <a:t>Permite secuenciar fragmentos grandes de DNA</a:t>
            </a:r>
          </a:p>
        </p:txBody>
      </p:sp>
    </p:spTree>
    <p:extLst>
      <p:ext uri="{BB962C8B-B14F-4D97-AF65-F5344CB8AC3E}">
        <p14:creationId xmlns:p14="http://schemas.microsoft.com/office/powerpoint/2010/main" val="16682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476053" y="125512"/>
            <a:ext cx="7632451" cy="711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2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Secuenciación automatizada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827584" y="980728"/>
            <a:ext cx="281865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/>
            <a:r>
              <a:rPr lang="es-ES" sz="2500" dirty="0">
                <a:solidFill>
                  <a:schemeClr val="tx1"/>
                </a:solidFill>
                <a:effectLst/>
              </a:rPr>
              <a:t>1987 – Primer secuenciador</a:t>
            </a:r>
            <a:endParaRPr lang="es-CL" sz="25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1609328" y="5733256"/>
            <a:ext cx="1954560" cy="808931"/>
          </a:xfrm>
        </p:spPr>
        <p:txBody>
          <a:bodyPr/>
          <a:lstStyle/>
          <a:p>
            <a:pPr marL="82550" indent="0">
              <a:buNone/>
            </a:pPr>
            <a:r>
              <a:rPr lang="es-ES" sz="2500" dirty="0">
                <a:latin typeface="Trebuchet MS" panose="020B0603020202020204" pitchFamily="34" charset="0"/>
              </a:rPr>
              <a:t>ABI 370</a:t>
            </a:r>
            <a:endParaRPr lang="es-CL" sz="2500" dirty="0">
              <a:latin typeface="Trebuchet MS" panose="020B0603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980728"/>
            <a:ext cx="5095953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984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116"/>
          <a:stretch/>
        </p:blipFill>
        <p:spPr>
          <a:xfrm>
            <a:off x="1994945" y="44624"/>
            <a:ext cx="6897535" cy="6715601"/>
          </a:xfrm>
          <a:prstGeom prst="rect">
            <a:avLst/>
          </a:prstGeom>
        </p:spPr>
      </p:pic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331640" y="557560"/>
            <a:ext cx="5256187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Secuenciación automatizada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43608" y="2344812"/>
            <a:ext cx="3816424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AR" altLang="es-AR" dirty="0">
                <a:latin typeface="Trebuchet MS" panose="020B0603020202020204" pitchFamily="34" charset="0"/>
              </a:rPr>
              <a:t>Durante la electroforesis los fragmentos migran de acuerdo a su</a:t>
            </a:r>
          </a:p>
          <a:p>
            <a:pPr algn="ctr"/>
            <a:r>
              <a:rPr lang="es-AR" altLang="es-AR" dirty="0">
                <a:latin typeface="Trebuchet MS" panose="020B0603020202020204" pitchFamily="34" charset="0"/>
              </a:rPr>
              <a:t>tamaño, el </a:t>
            </a:r>
            <a:r>
              <a:rPr lang="es-AR" altLang="es-AR" dirty="0" err="1">
                <a:latin typeface="Trebuchet MS" panose="020B0603020202020204" pitchFamily="34" charset="0"/>
              </a:rPr>
              <a:t>fluoróforo</a:t>
            </a:r>
            <a:r>
              <a:rPr lang="es-AR" altLang="es-AR" dirty="0">
                <a:latin typeface="Trebuchet MS" panose="020B0603020202020204" pitchFamily="34" charset="0"/>
              </a:rPr>
              <a:t> con el que van marcados es detectado por un láser, el cual envía una señal que es interpretada por el equipo en</a:t>
            </a:r>
          </a:p>
          <a:p>
            <a:pPr algn="ctr"/>
            <a:r>
              <a:rPr lang="es-AR" altLang="es-AR" dirty="0">
                <a:latin typeface="Trebuchet MS" panose="020B0603020202020204" pitchFamily="34" charset="0"/>
              </a:rPr>
              <a:t>forma de un pico en un “</a:t>
            </a:r>
            <a:r>
              <a:rPr lang="es-AR" altLang="es-AR" dirty="0" err="1">
                <a:latin typeface="Trebuchet MS" panose="020B0603020202020204" pitchFamily="34" charset="0"/>
              </a:rPr>
              <a:t>electroferograma</a:t>
            </a:r>
            <a:r>
              <a:rPr lang="es-AR" altLang="es-AR" dirty="0">
                <a:latin typeface="Trebuchet MS" panose="020B0603020202020204" pitchFamily="34" charset="0"/>
              </a:rPr>
              <a:t>” (</a:t>
            </a:r>
            <a:r>
              <a:rPr lang="es-AR" altLang="es-AR" i="1" dirty="0" err="1">
                <a:latin typeface="Trebuchet MS" panose="020B0603020202020204" pitchFamily="34" charset="0"/>
              </a:rPr>
              <a:t>electropherogram</a:t>
            </a:r>
            <a:r>
              <a:rPr lang="es-AR" altLang="es-AR" dirty="0">
                <a:latin typeface="Trebuchet MS" panose="020B0603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312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331640" y="188640"/>
            <a:ext cx="7056784" cy="711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Secuenciación automatizada + amplificación por PCR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153025" y="1765260"/>
            <a:ext cx="3730625" cy="48320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AR" altLang="es-AR" sz="2200" dirty="0">
                <a:latin typeface="Trebuchet MS" panose="020B0603020202020204" pitchFamily="34" charset="0"/>
              </a:rPr>
              <a:t>94-95°C: desnaturalización</a:t>
            </a:r>
          </a:p>
          <a:p>
            <a:r>
              <a:rPr lang="es-AR" altLang="es-AR" sz="2200" dirty="0">
                <a:latin typeface="Trebuchet MS" panose="020B0603020202020204" pitchFamily="34" charset="0"/>
              </a:rPr>
              <a:t>45-55°C: </a:t>
            </a:r>
            <a:r>
              <a:rPr lang="es-AR" altLang="es-AR" sz="2200" i="1" dirty="0" err="1">
                <a:latin typeface="Trebuchet MS" panose="020B0603020202020204" pitchFamily="34" charset="0"/>
              </a:rPr>
              <a:t>annealing</a:t>
            </a:r>
            <a:endParaRPr lang="es-AR" altLang="es-AR" sz="2200" dirty="0">
              <a:latin typeface="Trebuchet MS" panose="020B0603020202020204" pitchFamily="34" charset="0"/>
            </a:endParaRPr>
          </a:p>
          <a:p>
            <a:r>
              <a:rPr lang="es-AR" altLang="es-AR" sz="2200" dirty="0">
                <a:latin typeface="Trebuchet MS" panose="020B0603020202020204" pitchFamily="34" charset="0"/>
              </a:rPr>
              <a:t>68-75°C: extensión</a:t>
            </a:r>
          </a:p>
          <a:p>
            <a:endParaRPr lang="es-AR" altLang="es-AR" sz="2200" dirty="0">
              <a:latin typeface="Trebuchet MS" panose="020B0603020202020204" pitchFamily="34" charset="0"/>
            </a:endParaRPr>
          </a:p>
          <a:p>
            <a:r>
              <a:rPr lang="es-AR" altLang="es-AR" sz="2200" dirty="0">
                <a:latin typeface="Trebuchet MS" panose="020B0603020202020204" pitchFamily="34" charset="0"/>
              </a:rPr>
              <a:t>25-35 ciclos</a:t>
            </a:r>
          </a:p>
          <a:p>
            <a:endParaRPr lang="es-AR" altLang="es-AR" sz="2200" dirty="0">
              <a:latin typeface="Trebuchet MS" panose="020B0603020202020204" pitchFamily="34" charset="0"/>
            </a:endParaRPr>
          </a:p>
          <a:p>
            <a:r>
              <a:rPr lang="es-AR" altLang="es-AR" sz="2200" dirty="0">
                <a:latin typeface="Trebuchet MS" panose="020B0603020202020204" pitchFamily="34" charset="0"/>
              </a:rPr>
              <a:t>Ventajas: se requiere mucha menor cantidad de DNA molde</a:t>
            </a:r>
          </a:p>
          <a:p>
            <a:endParaRPr lang="es-AR" altLang="es-AR" sz="2200" dirty="0">
              <a:latin typeface="Trebuchet MS" panose="020B0603020202020204" pitchFamily="34" charset="0"/>
            </a:endParaRPr>
          </a:p>
          <a:p>
            <a:r>
              <a:rPr lang="es-AR" altLang="es-AR" sz="2200" dirty="0">
                <a:latin typeface="Trebuchet MS" panose="020B0603020202020204" pitchFamily="34" charset="0"/>
              </a:rPr>
              <a:t>Desventajas: la DNA </a:t>
            </a:r>
            <a:r>
              <a:rPr lang="es-AR" altLang="es-AR" sz="2200" dirty="0" err="1">
                <a:latin typeface="Trebuchet MS" panose="020B0603020202020204" pitchFamily="34" charset="0"/>
              </a:rPr>
              <a:t>pol</a:t>
            </a:r>
            <a:r>
              <a:rPr lang="es-AR" altLang="es-AR" sz="2200" dirty="0">
                <a:latin typeface="Trebuchet MS" panose="020B0603020202020204" pitchFamily="34" charset="0"/>
              </a:rPr>
              <a:t> termoestable incorpora </a:t>
            </a:r>
            <a:r>
              <a:rPr lang="es-AR" altLang="es-AR" sz="2200" dirty="0" err="1">
                <a:latin typeface="Trebuchet MS" panose="020B0603020202020204" pitchFamily="34" charset="0"/>
              </a:rPr>
              <a:t>ddNTPs</a:t>
            </a:r>
            <a:r>
              <a:rPr lang="es-AR" altLang="es-AR" sz="2200" dirty="0">
                <a:latin typeface="Trebuchet MS" panose="020B0603020202020204" pitchFamily="34" charset="0"/>
              </a:rPr>
              <a:t> de forma poco eficiente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lum bright="-3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" t="4506" r="36510" b="3268"/>
          <a:stretch>
            <a:fillRect/>
          </a:stretch>
        </p:blipFill>
        <p:spPr bwMode="auto">
          <a:xfrm>
            <a:off x="699318" y="1108075"/>
            <a:ext cx="4376738" cy="574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 txBox="1">
            <a:spLocks noRot="1" noChangeArrowheads="1"/>
          </p:cNvSpPr>
          <p:nvPr/>
        </p:nvSpPr>
        <p:spPr>
          <a:xfrm>
            <a:off x="3491880" y="989608"/>
            <a:ext cx="7056784" cy="7112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1800" i="1" dirty="0" err="1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Ligation</a:t>
            </a:r>
            <a:r>
              <a:rPr lang="es-ES" sz="1800" i="1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 </a:t>
            </a:r>
            <a:r>
              <a:rPr lang="es-ES" sz="1800" i="1" dirty="0" err="1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mediated</a:t>
            </a:r>
            <a:r>
              <a:rPr lang="es-ES" sz="1800" i="1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 PCR (LMPCR)</a:t>
            </a:r>
          </a:p>
        </p:txBody>
      </p:sp>
    </p:spTree>
    <p:extLst>
      <p:ext uri="{BB962C8B-B14F-4D97-AF65-F5344CB8AC3E}">
        <p14:creationId xmlns:p14="http://schemas.microsoft.com/office/powerpoint/2010/main" val="19134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62324" y="180975"/>
            <a:ext cx="5106020" cy="566738"/>
          </a:xfrm>
        </p:spPr>
        <p:txBody>
          <a:bodyPr>
            <a:noAutofit/>
          </a:bodyPr>
          <a:lstStyle/>
          <a:p>
            <a:r>
              <a:rPr lang="es-AR" altLang="es-AR" sz="3200" dirty="0">
                <a:effectLst/>
                <a:latin typeface="Trebuchet MS" panose="020B0603020202020204" pitchFamily="34" charset="0"/>
              </a:rPr>
              <a:t>Métodos de secuenciación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124744"/>
            <a:ext cx="8028384" cy="5454650"/>
          </a:xfrm>
        </p:spPr>
        <p:txBody>
          <a:bodyPr/>
          <a:lstStyle/>
          <a:p>
            <a:pPr marL="609600" indent="-6096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AR" altLang="es-AR" sz="2400" i="1" dirty="0" err="1">
                <a:solidFill>
                  <a:srgbClr val="FF1E33"/>
                </a:solidFill>
                <a:latin typeface="Trebuchet MS" panose="020B0603020202020204" pitchFamily="34" charset="0"/>
              </a:rPr>
              <a:t>Sanger</a:t>
            </a:r>
            <a:r>
              <a:rPr lang="es-AR" altLang="es-AR" sz="2400" i="1" dirty="0">
                <a:solidFill>
                  <a:srgbClr val="FF1E33"/>
                </a:solidFill>
                <a:latin typeface="Trebuchet MS" panose="020B0603020202020204" pitchFamily="34" charset="0"/>
              </a:rPr>
              <a:t> </a:t>
            </a:r>
            <a:r>
              <a:rPr lang="es-AR" altLang="es-AR" sz="2400" i="1" dirty="0" err="1">
                <a:solidFill>
                  <a:srgbClr val="FF1E33"/>
                </a:solidFill>
                <a:latin typeface="Trebuchet MS" panose="020B0603020202020204" pitchFamily="34" charset="0"/>
              </a:rPr>
              <a:t>dideoxy</a:t>
            </a:r>
            <a:r>
              <a:rPr lang="es-AR" altLang="es-AR" sz="2400" i="1" dirty="0">
                <a:solidFill>
                  <a:srgbClr val="FF1E33"/>
                </a:solidFill>
                <a:latin typeface="Trebuchet MS" panose="020B0603020202020204" pitchFamily="34" charset="0"/>
              </a:rPr>
              <a:t> (primer </a:t>
            </a:r>
            <a:r>
              <a:rPr lang="es-AR" altLang="es-AR" sz="2400" i="1" dirty="0" err="1">
                <a:solidFill>
                  <a:srgbClr val="FF1E33"/>
                </a:solidFill>
                <a:latin typeface="Trebuchet MS" panose="020B0603020202020204" pitchFamily="34" charset="0"/>
              </a:rPr>
              <a:t>extension</a:t>
            </a:r>
            <a:r>
              <a:rPr lang="es-AR" altLang="es-AR" sz="2400" i="1" dirty="0">
                <a:solidFill>
                  <a:srgbClr val="FF1E33"/>
                </a:solidFill>
                <a:latin typeface="Trebuchet MS" panose="020B0603020202020204" pitchFamily="34" charset="0"/>
              </a:rPr>
              <a:t>/</a:t>
            </a:r>
            <a:r>
              <a:rPr lang="es-AR" altLang="es-AR" sz="2400" i="1" dirty="0" err="1">
                <a:solidFill>
                  <a:srgbClr val="FF1E33"/>
                </a:solidFill>
                <a:latin typeface="Trebuchet MS" panose="020B0603020202020204" pitchFamily="34" charset="0"/>
              </a:rPr>
              <a:t>chain-termination</a:t>
            </a:r>
            <a:r>
              <a:rPr lang="es-AR" altLang="es-AR" sz="2400" i="1" dirty="0">
                <a:solidFill>
                  <a:srgbClr val="FF1E33"/>
                </a:solidFill>
                <a:latin typeface="Trebuchet MS" panose="020B0603020202020204" pitchFamily="34" charset="0"/>
              </a:rPr>
              <a:t>) </a:t>
            </a:r>
            <a:r>
              <a:rPr lang="es-AR" altLang="es-AR" sz="2400" i="1" dirty="0" err="1">
                <a:solidFill>
                  <a:srgbClr val="FF1E33"/>
                </a:solidFill>
                <a:latin typeface="Trebuchet MS" panose="020B0603020202020204" pitchFamily="34" charset="0"/>
              </a:rPr>
              <a:t>method</a:t>
            </a:r>
            <a:r>
              <a:rPr lang="es-AR" altLang="es-AR" sz="2400" i="1" dirty="0">
                <a:solidFill>
                  <a:srgbClr val="FF1E33"/>
                </a:solidFill>
                <a:latin typeface="Trebuchet MS" panose="020B0603020202020204" pitchFamily="34" charset="0"/>
              </a:rPr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AR" altLang="es-AR" sz="2400" dirty="0">
                <a:solidFill>
                  <a:srgbClr val="FF1E33"/>
                </a:solidFill>
                <a:latin typeface="Trebuchet MS" panose="020B0603020202020204" pitchFamily="34" charset="0"/>
              </a:rPr>
              <a:t>Protocolo más conocido de secuenciación, adaptable a proyectos de secuenciación a gran escala.</a:t>
            </a:r>
          </a:p>
          <a:p>
            <a:pPr marL="609600" indent="-609600">
              <a:buFont typeface="Wingdings" panose="05000000000000000000" pitchFamily="2" charset="2"/>
              <a:buChar char="ü"/>
            </a:pPr>
            <a:endParaRPr lang="es-AR" altLang="es-AR" sz="2400" dirty="0">
              <a:solidFill>
                <a:srgbClr val="FF1E33"/>
              </a:solidFill>
              <a:latin typeface="Trebuchet MS" panose="020B0603020202020204" pitchFamily="34" charset="0"/>
            </a:endParaRPr>
          </a:p>
          <a:p>
            <a:pPr marL="609600" indent="-609600">
              <a:buFont typeface="Wingdings" panose="05000000000000000000" pitchFamily="2" charset="2"/>
              <a:buChar char="ü"/>
            </a:pPr>
            <a:r>
              <a:rPr lang="es-AR" altLang="es-AR" sz="2400" i="1" dirty="0" err="1">
                <a:latin typeface="Trebuchet MS" panose="020B0603020202020204" pitchFamily="34" charset="0"/>
              </a:rPr>
              <a:t>Maxam</a:t>
            </a:r>
            <a:r>
              <a:rPr lang="es-AR" altLang="es-AR" sz="2400" i="1" dirty="0">
                <a:latin typeface="Trebuchet MS" panose="020B0603020202020204" pitchFamily="34" charset="0"/>
              </a:rPr>
              <a:t>-Gilbert </a:t>
            </a:r>
            <a:r>
              <a:rPr lang="es-AR" altLang="es-AR" sz="2400" i="1" dirty="0" err="1">
                <a:latin typeface="Trebuchet MS" panose="020B0603020202020204" pitchFamily="34" charset="0"/>
              </a:rPr>
              <a:t>chemical</a:t>
            </a:r>
            <a:r>
              <a:rPr lang="es-AR" altLang="es-AR" sz="2400" i="1" dirty="0">
                <a:latin typeface="Trebuchet MS" panose="020B0603020202020204" pitchFamily="34" charset="0"/>
              </a:rPr>
              <a:t> </a:t>
            </a:r>
            <a:r>
              <a:rPr lang="es-AR" altLang="es-AR" sz="2400" i="1" dirty="0" err="1">
                <a:latin typeface="Trebuchet MS" panose="020B0603020202020204" pitchFamily="34" charset="0"/>
              </a:rPr>
              <a:t>cleavage</a:t>
            </a:r>
            <a:r>
              <a:rPr lang="es-AR" altLang="es-AR" sz="2400" i="1" dirty="0">
                <a:latin typeface="Trebuchet MS" panose="020B0603020202020204" pitchFamily="34" charset="0"/>
              </a:rPr>
              <a:t> </a:t>
            </a:r>
            <a:r>
              <a:rPr lang="es-AR" altLang="es-AR" sz="2400" i="1" dirty="0" err="1">
                <a:latin typeface="Trebuchet MS" panose="020B0603020202020204" pitchFamily="34" charset="0"/>
              </a:rPr>
              <a:t>method</a:t>
            </a:r>
            <a:r>
              <a:rPr lang="es-AR" altLang="es-AR" sz="2400" i="1" dirty="0">
                <a:latin typeface="Trebuchet MS" panose="020B0603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es-AR" altLang="es-AR" sz="2400" dirty="0">
                <a:latin typeface="Trebuchet MS" panose="020B0603020202020204" pitchFamily="34" charset="0"/>
              </a:rPr>
              <a:t>Marcación y clivaje del DNA de forma secuencia-específica. Protocolo no fácilmente escalable y tedioso.</a:t>
            </a:r>
          </a:p>
          <a:p>
            <a:pPr marL="609600" indent="-609600">
              <a:buFont typeface="Wingdings" panose="05000000000000000000" pitchFamily="2" charset="2"/>
              <a:buChar char="ü"/>
            </a:pPr>
            <a:endParaRPr lang="es-AR" altLang="es-AR" sz="2400" dirty="0">
              <a:latin typeface="Trebuchet MS" panose="020B0603020202020204" pitchFamily="34" charset="0"/>
            </a:endParaRPr>
          </a:p>
          <a:p>
            <a:pPr marL="609600" indent="-609600">
              <a:buFont typeface="Wingdings" panose="05000000000000000000" pitchFamily="2" charset="2"/>
              <a:buChar char="ü"/>
            </a:pPr>
            <a:r>
              <a:rPr lang="es-AR" altLang="es-AR" sz="2400" i="1" dirty="0">
                <a:solidFill>
                  <a:srgbClr val="333399"/>
                </a:solidFill>
                <a:latin typeface="Trebuchet MS" panose="020B0603020202020204" pitchFamily="34" charset="0"/>
              </a:rPr>
              <a:t>Métodos más modernos:</a:t>
            </a:r>
          </a:p>
          <a:p>
            <a:pPr marL="0" indent="0">
              <a:buNone/>
            </a:pPr>
            <a:r>
              <a:rPr lang="en-US" altLang="es-AR" sz="2400" i="1" dirty="0">
                <a:solidFill>
                  <a:srgbClr val="333399"/>
                </a:solidFill>
                <a:latin typeface="Trebuchet MS" panose="020B0603020202020204" pitchFamily="34" charset="0"/>
              </a:rPr>
              <a:t>	</a:t>
            </a:r>
            <a:r>
              <a:rPr lang="en-US" altLang="es-AR" sz="2400" i="1" dirty="0" err="1">
                <a:solidFill>
                  <a:srgbClr val="333399"/>
                </a:solidFill>
                <a:latin typeface="Trebuchet MS" panose="020B0603020202020204" pitchFamily="34" charset="0"/>
              </a:rPr>
              <a:t>Secuenciación</a:t>
            </a:r>
            <a:r>
              <a:rPr lang="en-US" altLang="es-AR" sz="2400" i="1" dirty="0">
                <a:solidFill>
                  <a:srgbClr val="333399"/>
                </a:solidFill>
                <a:latin typeface="Trebuchet MS" panose="020B0603020202020204" pitchFamily="34" charset="0"/>
              </a:rPr>
              <a:t> </a:t>
            </a:r>
            <a:r>
              <a:rPr lang="en-US" altLang="es-AR" sz="2400" i="1" dirty="0" err="1">
                <a:solidFill>
                  <a:srgbClr val="333399"/>
                </a:solidFill>
                <a:latin typeface="Trebuchet MS" panose="020B0603020202020204" pitchFamily="34" charset="0"/>
              </a:rPr>
              <a:t>por</a:t>
            </a:r>
            <a:r>
              <a:rPr lang="en-US" altLang="es-AR" sz="2400" i="1" dirty="0">
                <a:solidFill>
                  <a:srgbClr val="333399"/>
                </a:solidFill>
                <a:latin typeface="Trebuchet MS" panose="020B0603020202020204" pitchFamily="34" charset="0"/>
              </a:rPr>
              <a:t> </a:t>
            </a:r>
            <a:r>
              <a:rPr lang="en-US" altLang="es-AR" sz="2400" i="1" dirty="0" err="1">
                <a:solidFill>
                  <a:srgbClr val="333399"/>
                </a:solidFill>
                <a:latin typeface="Trebuchet MS" panose="020B0603020202020204" pitchFamily="34" charset="0"/>
              </a:rPr>
              <a:t>síntesis</a:t>
            </a:r>
            <a:endParaRPr lang="en-US" altLang="es-AR" sz="2400" i="1" dirty="0">
              <a:solidFill>
                <a:srgbClr val="333399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altLang="es-AR" sz="2400" i="1" dirty="0">
                <a:solidFill>
                  <a:srgbClr val="333399"/>
                </a:solidFill>
                <a:latin typeface="Trebuchet MS" panose="020B0603020202020204" pitchFamily="34" charset="0"/>
              </a:rPr>
              <a:t>	</a:t>
            </a:r>
            <a:r>
              <a:rPr lang="en-US" altLang="es-AR" sz="2400" i="1" dirty="0" err="1">
                <a:solidFill>
                  <a:srgbClr val="333399"/>
                </a:solidFill>
                <a:latin typeface="Trebuchet MS" panose="020B0603020202020204" pitchFamily="34" charset="0"/>
              </a:rPr>
              <a:t>Secuenciación</a:t>
            </a:r>
            <a:r>
              <a:rPr lang="en-US" altLang="es-AR" sz="2400" i="1" dirty="0">
                <a:solidFill>
                  <a:srgbClr val="333399"/>
                </a:solidFill>
                <a:latin typeface="Trebuchet MS" panose="020B0603020202020204" pitchFamily="34" charset="0"/>
              </a:rPr>
              <a:t> </a:t>
            </a:r>
            <a:r>
              <a:rPr lang="en-US" altLang="es-AR" sz="2400" i="1" dirty="0" err="1">
                <a:solidFill>
                  <a:srgbClr val="333399"/>
                </a:solidFill>
                <a:latin typeface="Trebuchet MS" panose="020B0603020202020204" pitchFamily="34" charset="0"/>
              </a:rPr>
              <a:t>por</a:t>
            </a:r>
            <a:r>
              <a:rPr lang="en-US" altLang="es-AR" sz="2400" i="1" dirty="0">
                <a:solidFill>
                  <a:srgbClr val="333399"/>
                </a:solidFill>
                <a:latin typeface="Trebuchet MS" panose="020B0603020202020204" pitchFamily="34" charset="0"/>
              </a:rPr>
              <a:t> </a:t>
            </a:r>
            <a:r>
              <a:rPr lang="en-US" altLang="es-AR" sz="2400" i="1" dirty="0" err="1">
                <a:solidFill>
                  <a:srgbClr val="333399"/>
                </a:solidFill>
                <a:latin typeface="Trebuchet MS" panose="020B0603020202020204" pitchFamily="34" charset="0"/>
              </a:rPr>
              <a:t>ligamiento</a:t>
            </a:r>
            <a:endParaRPr lang="es-AR" altLang="es-AR" sz="2400" i="1" dirty="0">
              <a:solidFill>
                <a:srgbClr val="333399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s-AR" altLang="es-AR" sz="2400" i="1" dirty="0">
                <a:solidFill>
                  <a:srgbClr val="333399"/>
                </a:solidFill>
                <a:latin typeface="Trebuchet MS" panose="020B0603020202020204" pitchFamily="34" charset="0"/>
              </a:rPr>
              <a:t>	</a:t>
            </a:r>
            <a:r>
              <a:rPr lang="es-AR" altLang="es-AR" sz="2400" i="1" dirty="0" err="1">
                <a:solidFill>
                  <a:srgbClr val="333399"/>
                </a:solidFill>
                <a:latin typeface="Trebuchet MS" panose="020B0603020202020204" pitchFamily="34" charset="0"/>
              </a:rPr>
              <a:t>Pirosecuenciación</a:t>
            </a:r>
            <a:endParaRPr lang="es-AR" altLang="es-AR" sz="2400" i="1" dirty="0">
              <a:solidFill>
                <a:srgbClr val="333399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s-AR" altLang="es-AR" sz="2400" dirty="0">
              <a:solidFill>
                <a:srgbClr val="333399"/>
              </a:solidFill>
              <a:latin typeface="Trebuchet MS" panose="020B0603020202020204" pitchFamily="34" charset="0"/>
            </a:endParaRPr>
          </a:p>
        </p:txBody>
      </p:sp>
      <p:sp>
        <p:nvSpPr>
          <p:cNvPr id="240644" name="Line 4"/>
          <p:cNvSpPr>
            <a:spLocks noChangeShapeType="1"/>
          </p:cNvSpPr>
          <p:nvPr/>
        </p:nvSpPr>
        <p:spPr bwMode="auto">
          <a:xfrm>
            <a:off x="330200" y="927100"/>
            <a:ext cx="8496300" cy="0"/>
          </a:xfrm>
          <a:prstGeom prst="line">
            <a:avLst/>
          </a:prstGeom>
          <a:noFill/>
          <a:ln w="57150">
            <a:solidFill>
              <a:srgbClr val="DC731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261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331640" y="557560"/>
            <a:ext cx="7416824" cy="711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5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Nueva generación de métodos de secuenciación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187624" y="3294112"/>
            <a:ext cx="7848872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350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Secuenciación por síntesis (SBS)</a:t>
            </a:r>
          </a:p>
          <a:p>
            <a:endParaRPr lang="es-ES" sz="3500" dirty="0"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350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Secuenciación por ligamiento (SBL)</a:t>
            </a:r>
          </a:p>
          <a:p>
            <a:endParaRPr lang="es-ES" sz="3500" dirty="0"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35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Pirosecuenciación</a:t>
            </a:r>
            <a:endParaRPr lang="es-CL" sz="3500" dirty="0"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3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615852-D9E0-4A1C-B89C-F98E8D8BA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062" y="3068960"/>
            <a:ext cx="6128244" cy="3600000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496" y="1223754"/>
            <a:ext cx="407352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AR" altLang="es-AR" sz="2500" dirty="0"/>
              <a:t>Para leer: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331640" y="1734324"/>
            <a:ext cx="78123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333399"/>
                </a:solidFill>
                <a:hlinkClick r:id="rId4" tooltip="Nature reviews. Genetics."/>
              </a:rPr>
              <a:t>Nat Rev Genet.</a:t>
            </a:r>
            <a:r>
              <a:rPr lang="en-US" dirty="0">
                <a:solidFill>
                  <a:srgbClr val="333399"/>
                </a:solidFill>
              </a:rPr>
              <a:t> </a:t>
            </a:r>
            <a:r>
              <a:rPr lang="en-US" dirty="0"/>
              <a:t>2016 May 17;17(6):333-51. </a:t>
            </a:r>
            <a:r>
              <a:rPr lang="en-US" dirty="0" err="1"/>
              <a:t>doi</a:t>
            </a:r>
            <a:r>
              <a:rPr lang="en-US" dirty="0"/>
              <a:t>: 10.1038/nrg.2016.49.</a:t>
            </a:r>
          </a:p>
          <a:p>
            <a:r>
              <a:rPr lang="en-US" b="1" dirty="0"/>
              <a:t>Coming of age: ten years of next generation sequencing technologies.</a:t>
            </a:r>
          </a:p>
          <a:p>
            <a:r>
              <a:rPr lang="en-US" u="sng" dirty="0">
                <a:hlinkClick r:id="rId5"/>
              </a:rPr>
              <a:t>Goodwin S</a:t>
            </a:r>
            <a:r>
              <a:rPr lang="en-US" baseline="30000" dirty="0"/>
              <a:t>1</a:t>
            </a:r>
            <a:r>
              <a:rPr lang="en-US" dirty="0"/>
              <a:t>, </a:t>
            </a:r>
            <a:r>
              <a:rPr lang="en-US" u="sng" dirty="0">
                <a:hlinkClick r:id="rId6"/>
              </a:rPr>
              <a:t>McPherson JD</a:t>
            </a:r>
            <a:r>
              <a:rPr lang="en-US" baseline="30000" dirty="0"/>
              <a:t>2</a:t>
            </a:r>
            <a:r>
              <a:rPr lang="en-US" dirty="0"/>
              <a:t>, </a:t>
            </a:r>
            <a:r>
              <a:rPr lang="en-US" u="sng" dirty="0">
                <a:hlinkClick r:id="rId7"/>
              </a:rPr>
              <a:t>McCombie WR</a:t>
            </a:r>
            <a:r>
              <a:rPr lang="en-US" baseline="30000" dirty="0"/>
              <a:t>1</a:t>
            </a:r>
            <a:r>
              <a:rPr lang="en-US" dirty="0"/>
              <a:t>.</a:t>
            </a:r>
          </a:p>
        </p:txBody>
      </p:sp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104444" y="373866"/>
            <a:ext cx="4266752" cy="711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Secuenciación</a:t>
            </a:r>
          </a:p>
        </p:txBody>
      </p:sp>
    </p:spTree>
    <p:extLst>
      <p:ext uri="{BB962C8B-B14F-4D97-AF65-F5344CB8AC3E}">
        <p14:creationId xmlns:p14="http://schemas.microsoft.com/office/powerpoint/2010/main" val="147113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619672" y="332656"/>
            <a:ext cx="6912768" cy="711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Métodos para estudiar la interacción DNA-proteína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412776"/>
            <a:ext cx="9094985" cy="4226644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012577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AR" altLang="es-AR" sz="1600" dirty="0" smtClean="0"/>
              <a:t>Tomado de: </a:t>
            </a:r>
            <a:r>
              <a:rPr lang="es-AR" altLang="es-AR" sz="1600" dirty="0" err="1" smtClean="0"/>
              <a:t>Xie</a:t>
            </a:r>
            <a:r>
              <a:rPr lang="es-AR" altLang="es-AR" sz="1600" dirty="0" smtClean="0"/>
              <a:t> et al., 2016, </a:t>
            </a:r>
            <a:r>
              <a:rPr lang="en-US" altLang="es-AR" sz="1600" dirty="0"/>
              <a:t>Assessing protein-DNA interactions: Pros and cons </a:t>
            </a:r>
            <a:r>
              <a:rPr lang="en-US" altLang="es-AR" sz="1600" dirty="0" smtClean="0"/>
              <a:t>of classic and </a:t>
            </a:r>
            <a:r>
              <a:rPr lang="en-US" altLang="es-AR" sz="1600" dirty="0"/>
              <a:t>emerging techniques, </a:t>
            </a:r>
            <a:r>
              <a:rPr lang="en-US" altLang="es-AR" sz="1600" dirty="0" err="1"/>
              <a:t>doi</a:t>
            </a:r>
            <a:r>
              <a:rPr lang="en-US" altLang="es-AR" sz="1600" dirty="0"/>
              <a:t>: </a:t>
            </a:r>
            <a:r>
              <a:rPr lang="en-US" altLang="es-AR" sz="1600" dirty="0" smtClean="0"/>
              <a:t>10.1007/s11427-016-5046-1,</a:t>
            </a:r>
            <a:endParaRPr lang="es-AR" altLang="es-AR" sz="1600" dirty="0"/>
          </a:p>
        </p:txBody>
      </p:sp>
      <p:sp>
        <p:nvSpPr>
          <p:cNvPr id="3" name="Rectangle 2"/>
          <p:cNvSpPr/>
          <p:nvPr/>
        </p:nvSpPr>
        <p:spPr>
          <a:xfrm>
            <a:off x="251520" y="2204864"/>
            <a:ext cx="1656184" cy="79208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425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331640" y="1484784"/>
            <a:ext cx="5522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altLang="es-AR" dirty="0"/>
              <a:t>Interacción proteína-DNA</a:t>
            </a:r>
          </a:p>
        </p:txBody>
      </p:sp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043608" y="269528"/>
            <a:ext cx="7704856" cy="711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Electrophoretic Mobility Shift Assay (EMSA)</a:t>
            </a:r>
            <a:endParaRPr lang="es-ES" sz="3600" dirty="0">
              <a:solidFill>
                <a:schemeClr val="tx2">
                  <a:satMod val="130000"/>
                </a:schemeClr>
              </a:solidFill>
              <a:effectLst/>
              <a:latin typeface="Trebuchet MS" pitchFamily="34" charset="0"/>
            </a:endParaRPr>
          </a:p>
        </p:txBody>
      </p:sp>
      <p:pic>
        <p:nvPicPr>
          <p:cNvPr id="1026" name="Picture 2" descr="EMSAOverview615x4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922416" cy="4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31640" y="1124744"/>
            <a:ext cx="5522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altLang="es-AR" dirty="0"/>
              <a:t>Retraso de migración en gel</a:t>
            </a:r>
          </a:p>
        </p:txBody>
      </p:sp>
    </p:spTree>
    <p:extLst>
      <p:ext uri="{BB962C8B-B14F-4D97-AF65-F5344CB8AC3E}">
        <p14:creationId xmlns:p14="http://schemas.microsoft.com/office/powerpoint/2010/main" val="26403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378" y="1845747"/>
            <a:ext cx="6131006" cy="5039637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69794" y="692696"/>
            <a:ext cx="82547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altLang="es-AR" dirty="0"/>
              <a:t>Interacción proteína-DNA: permite identificar la región de unión de una proteína al DNA</a:t>
            </a:r>
          </a:p>
        </p:txBody>
      </p:sp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043608" y="44624"/>
            <a:ext cx="7704856" cy="711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DNA </a:t>
            </a:r>
            <a:r>
              <a:rPr lang="en-US" sz="3600" dirty="0" err="1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Footprinting</a:t>
            </a:r>
            <a:endParaRPr lang="es-ES" sz="3600" dirty="0">
              <a:solidFill>
                <a:schemeClr val="tx2">
                  <a:satMod val="130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69794" y="1270501"/>
            <a:ext cx="82547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altLang="es-AR" dirty="0"/>
              <a:t>Métodos más populares: </a:t>
            </a:r>
            <a:r>
              <a:rPr lang="es-AR" altLang="es-AR" dirty="0" err="1"/>
              <a:t>DNAse</a:t>
            </a:r>
            <a:r>
              <a:rPr lang="es-AR" altLang="es-AR" dirty="0"/>
              <a:t> </a:t>
            </a:r>
            <a:r>
              <a:rPr lang="es-AR" altLang="es-AR" dirty="0" err="1"/>
              <a:t>footprinting</a:t>
            </a:r>
            <a:r>
              <a:rPr lang="es-AR" altLang="es-AR" dirty="0"/>
              <a:t>, </a:t>
            </a:r>
            <a:r>
              <a:rPr lang="es-AR" altLang="es-AR" dirty="0" err="1"/>
              <a:t>dimethylsulfate</a:t>
            </a:r>
            <a:r>
              <a:rPr lang="es-AR" altLang="es-AR" dirty="0"/>
              <a:t> (DMS) </a:t>
            </a:r>
            <a:r>
              <a:rPr lang="es-AR" altLang="es-AR" dirty="0" err="1"/>
              <a:t>footprinting</a:t>
            </a:r>
            <a:r>
              <a:rPr lang="es-AR" altLang="es-AR" dirty="0"/>
              <a:t>, and </a:t>
            </a:r>
            <a:r>
              <a:rPr lang="es-AR" altLang="es-AR" dirty="0" err="1"/>
              <a:t>hydroxyl</a:t>
            </a:r>
            <a:r>
              <a:rPr lang="es-AR" altLang="es-AR" dirty="0"/>
              <a:t> radical </a:t>
            </a:r>
            <a:r>
              <a:rPr lang="es-AR" altLang="es-AR" dirty="0" err="1"/>
              <a:t>footprinting</a:t>
            </a:r>
            <a:r>
              <a:rPr lang="es-AR" altLang="es-AR" dirty="0"/>
              <a:t>.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436096" y="6165304"/>
            <a:ext cx="18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s-AR" sz="1400" b="1" dirty="0" err="1"/>
              <a:t>Ejemplo</a:t>
            </a:r>
            <a:r>
              <a:rPr lang="en-US" altLang="es-AR" sz="1400" b="1" dirty="0"/>
              <a:t> de </a:t>
            </a:r>
            <a:r>
              <a:rPr lang="en-US" altLang="es-AR" sz="1400" b="1" dirty="0" err="1"/>
              <a:t>DNAse</a:t>
            </a:r>
            <a:r>
              <a:rPr lang="en-US" altLang="es-AR" sz="1400" b="1" dirty="0"/>
              <a:t> </a:t>
            </a:r>
            <a:r>
              <a:rPr lang="en-US" altLang="es-AR" sz="1400" b="1" dirty="0" err="1"/>
              <a:t>footprinting</a:t>
            </a:r>
            <a:endParaRPr lang="es-AR" altLang="es-AR" sz="1400" b="1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4DB4761-B1B5-4B5E-BECC-B9E364560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885" y="3212976"/>
            <a:ext cx="163611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s-AR" sz="1400" b="1" dirty="0"/>
              <a:t>Se </a:t>
            </a:r>
            <a:r>
              <a:rPr lang="en-US" altLang="es-AR" sz="1400" b="1" dirty="0" err="1"/>
              <a:t>compara</a:t>
            </a:r>
            <a:r>
              <a:rPr lang="en-US" altLang="es-AR" sz="1400" b="1" dirty="0"/>
              <a:t> contra un DNA control sin el </a:t>
            </a:r>
            <a:r>
              <a:rPr lang="en-US" altLang="es-AR" sz="1400" b="1" dirty="0" err="1"/>
              <a:t>agregado</a:t>
            </a:r>
            <a:r>
              <a:rPr lang="en-US" altLang="es-AR" sz="1400" b="1" dirty="0"/>
              <a:t> de la </a:t>
            </a:r>
            <a:r>
              <a:rPr lang="en-US" altLang="es-AR" sz="1400" b="1" dirty="0" err="1"/>
              <a:t>proteína</a:t>
            </a:r>
            <a:endParaRPr lang="es-AR" altLang="es-AR" sz="1400" b="1" dirty="0"/>
          </a:p>
        </p:txBody>
      </p:sp>
    </p:spTree>
    <p:extLst>
      <p:ext uri="{BB962C8B-B14F-4D97-AF65-F5344CB8AC3E}">
        <p14:creationId xmlns:p14="http://schemas.microsoft.com/office/powerpoint/2010/main" val="329697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619672" y="332656"/>
            <a:ext cx="6912768" cy="711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Métodos para estudiar la interacción DNA-proteína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412776"/>
            <a:ext cx="9094985" cy="4226644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012577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AR" altLang="es-AR" sz="1600" dirty="0" smtClean="0"/>
              <a:t>Tomado de: </a:t>
            </a:r>
            <a:r>
              <a:rPr lang="es-AR" altLang="es-AR" sz="1600" dirty="0" err="1" smtClean="0"/>
              <a:t>Xie</a:t>
            </a:r>
            <a:r>
              <a:rPr lang="es-AR" altLang="es-AR" sz="1600" dirty="0" smtClean="0"/>
              <a:t> et al., 2016, </a:t>
            </a:r>
            <a:r>
              <a:rPr lang="en-US" altLang="es-AR" sz="1600" dirty="0"/>
              <a:t>Assessing protein-DNA interactions: Pros and cons </a:t>
            </a:r>
            <a:r>
              <a:rPr lang="en-US" altLang="es-AR" sz="1600" dirty="0" smtClean="0"/>
              <a:t>of classic and </a:t>
            </a:r>
            <a:r>
              <a:rPr lang="en-US" altLang="es-AR" sz="1600" dirty="0"/>
              <a:t>emerging techniques, </a:t>
            </a:r>
            <a:r>
              <a:rPr lang="en-US" altLang="es-AR" sz="1600" dirty="0" err="1"/>
              <a:t>doi</a:t>
            </a:r>
            <a:r>
              <a:rPr lang="en-US" altLang="es-AR" sz="1600" dirty="0"/>
              <a:t>: </a:t>
            </a:r>
            <a:r>
              <a:rPr lang="en-US" altLang="es-AR" sz="1600" dirty="0" smtClean="0"/>
              <a:t>10.1007/s11427-016-5046-1,</a:t>
            </a:r>
            <a:endParaRPr lang="es-AR" altLang="es-AR" sz="1600" dirty="0"/>
          </a:p>
        </p:txBody>
      </p:sp>
      <p:sp>
        <p:nvSpPr>
          <p:cNvPr id="3" name="Rectangle 2"/>
          <p:cNvSpPr/>
          <p:nvPr/>
        </p:nvSpPr>
        <p:spPr>
          <a:xfrm>
            <a:off x="251520" y="2996952"/>
            <a:ext cx="1656184" cy="79208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487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hromatin immunoprecipitation (ChIP) assay.">
            <a:extLst>
              <a:ext uri="{FF2B5EF4-FFF2-40B4-BE49-F238E27FC236}">
                <a16:creationId xmlns:a16="http://schemas.microsoft.com/office/drawing/2014/main" id="{38F8A813-9525-42E5-8CC9-1F9DE22A9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13601" r="9838"/>
          <a:stretch/>
        </p:blipFill>
        <p:spPr bwMode="auto">
          <a:xfrm>
            <a:off x="395536" y="2808146"/>
            <a:ext cx="6599424" cy="391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inmunoprecipitacion de cromatina chip fundamen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5274"/>
            <a:ext cx="333375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755576" y="130665"/>
            <a:ext cx="5832648" cy="711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Chromatin Immunoprecipitation (</a:t>
            </a:r>
            <a:r>
              <a:rPr lang="en-US" sz="3600" dirty="0" err="1" smtClean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ChIP</a:t>
            </a: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)</a:t>
            </a:r>
            <a:endParaRPr lang="es-ES" sz="3600" dirty="0">
              <a:solidFill>
                <a:schemeClr val="tx2">
                  <a:satMod val="130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4DB4761-B1B5-4B5E-BECC-B9E364560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90" y="1082188"/>
            <a:ext cx="5112567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AR" altLang="es-AR" sz="1500" b="1" dirty="0"/>
              <a:t>Permite identificar </a:t>
            </a:r>
            <a:r>
              <a:rPr lang="es-AR" altLang="es-AR" sz="1500" b="1" dirty="0" smtClean="0"/>
              <a:t>proteínas </a:t>
            </a:r>
            <a:r>
              <a:rPr lang="es-AR" altLang="es-AR" sz="1500" b="1" dirty="0"/>
              <a:t>asociadas con una región específica del </a:t>
            </a:r>
            <a:r>
              <a:rPr lang="es-AR" altLang="es-AR" sz="1500" b="1" dirty="0" smtClean="0"/>
              <a:t>genoma. </a:t>
            </a:r>
            <a:r>
              <a:rPr lang="es-AR" altLang="es-AR" sz="1500" b="1" dirty="0" smtClean="0"/>
              <a:t>Consta </a:t>
            </a:r>
            <a:r>
              <a:rPr lang="es-AR" altLang="es-AR" sz="1500" b="1" dirty="0"/>
              <a:t>básicamente de dos pasos, entrecruzamiento con formaldehído del ADN a las proteínas unidas a éste in vivo </a:t>
            </a:r>
            <a:r>
              <a:rPr lang="es-AR" altLang="es-AR" sz="1500" b="1" dirty="0" smtClean="0"/>
              <a:t>(en células), seguido </a:t>
            </a:r>
            <a:r>
              <a:rPr lang="es-AR" altLang="es-AR" sz="1500" b="1" dirty="0"/>
              <a:t>de la </a:t>
            </a:r>
            <a:r>
              <a:rPr lang="es-AR" altLang="es-AR" sz="1500" b="1" dirty="0" err="1"/>
              <a:t>inmunoprecipitación</a:t>
            </a:r>
            <a:r>
              <a:rPr lang="es-AR" altLang="es-AR" sz="1500" b="1" dirty="0"/>
              <a:t> de los complejos proteína-ADN con anticuerpos específicos a partir de extractos </a:t>
            </a:r>
            <a:r>
              <a:rPr lang="es-AR" altLang="es-AR" sz="1500" b="1" dirty="0" err="1"/>
              <a:t>sonicados</a:t>
            </a:r>
            <a:r>
              <a:rPr lang="es-AR" altLang="es-AR" sz="1500" b="1" dirty="0"/>
              <a:t> para fragmentar la cromatina. </a:t>
            </a:r>
            <a:endParaRPr lang="es-AR" altLang="es-AR" sz="1500" b="1" dirty="0"/>
          </a:p>
        </p:txBody>
      </p:sp>
    </p:spTree>
    <p:extLst>
      <p:ext uri="{BB962C8B-B14F-4D97-AF65-F5344CB8AC3E}">
        <p14:creationId xmlns:p14="http://schemas.microsoft.com/office/powerpoint/2010/main" val="33949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619672" y="332656"/>
            <a:ext cx="6912768" cy="711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Métodos para estudiar la interacción DNA-proteína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412776"/>
            <a:ext cx="9094985" cy="4226644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012577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AR" altLang="es-AR" sz="1600" dirty="0" smtClean="0"/>
              <a:t>Tomado de: </a:t>
            </a:r>
            <a:r>
              <a:rPr lang="es-AR" altLang="es-AR" sz="1600" dirty="0" err="1" smtClean="0"/>
              <a:t>Xie</a:t>
            </a:r>
            <a:r>
              <a:rPr lang="es-AR" altLang="es-AR" sz="1600" dirty="0" smtClean="0"/>
              <a:t> et al., 2016, </a:t>
            </a:r>
            <a:r>
              <a:rPr lang="en-US" altLang="es-AR" sz="1600" dirty="0"/>
              <a:t>Assessing protein-DNA interactions: Pros and cons </a:t>
            </a:r>
            <a:r>
              <a:rPr lang="en-US" altLang="es-AR" sz="1600" dirty="0" smtClean="0"/>
              <a:t>of classic and </a:t>
            </a:r>
            <a:r>
              <a:rPr lang="en-US" altLang="es-AR" sz="1600" dirty="0"/>
              <a:t>emerging techniques, </a:t>
            </a:r>
            <a:r>
              <a:rPr lang="en-US" altLang="es-AR" sz="1600" dirty="0" err="1"/>
              <a:t>doi</a:t>
            </a:r>
            <a:r>
              <a:rPr lang="en-US" altLang="es-AR" sz="1600" dirty="0"/>
              <a:t>: </a:t>
            </a:r>
            <a:r>
              <a:rPr lang="en-US" altLang="es-AR" sz="1600" dirty="0" smtClean="0"/>
              <a:t>10.1007/s11427-016-5046-1,</a:t>
            </a:r>
            <a:endParaRPr lang="es-AR" altLang="es-AR" sz="1600" dirty="0"/>
          </a:p>
        </p:txBody>
      </p:sp>
      <p:sp>
        <p:nvSpPr>
          <p:cNvPr id="3" name="Rectangle 2"/>
          <p:cNvSpPr/>
          <p:nvPr/>
        </p:nvSpPr>
        <p:spPr>
          <a:xfrm>
            <a:off x="251520" y="4149080"/>
            <a:ext cx="1656184" cy="79208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22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043608" y="44624"/>
            <a:ext cx="7704856" cy="711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DNA </a:t>
            </a: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Pulldown assay</a:t>
            </a:r>
            <a:endParaRPr lang="es-ES" sz="3600" dirty="0">
              <a:solidFill>
                <a:schemeClr val="tx2">
                  <a:satMod val="130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4DB4761-B1B5-4B5E-BECC-B9E364560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764704"/>
            <a:ext cx="7391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AR" altLang="es-AR" sz="1500" b="1" dirty="0" smtClean="0"/>
              <a:t>Se utiliza para extraer selectivamente un complejo DNA-proteína de un</a:t>
            </a:r>
            <a:r>
              <a:rPr lang="es-AR" altLang="es-AR" sz="1500" b="1" dirty="0" smtClean="0"/>
              <a:t>a muestra. Requiere el marcado del ADN (por </a:t>
            </a:r>
            <a:r>
              <a:rPr lang="es-AR" altLang="es-AR" sz="1500" b="1" dirty="0" err="1" smtClean="0"/>
              <a:t>ej</a:t>
            </a:r>
            <a:r>
              <a:rPr lang="es-AR" altLang="es-AR" sz="1500" b="1" dirty="0" smtClean="0"/>
              <a:t>, biotina)</a:t>
            </a:r>
            <a:endParaRPr lang="es-AR" altLang="es-AR" sz="15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412776"/>
            <a:ext cx="7454602" cy="512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619672" y="332656"/>
            <a:ext cx="6912768" cy="711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Métodos para estudiar la interacción DNA-proteína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412776"/>
            <a:ext cx="9094985" cy="4226644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012577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AR" altLang="es-AR" sz="1600" dirty="0" smtClean="0"/>
              <a:t>Tomado de: </a:t>
            </a:r>
            <a:r>
              <a:rPr lang="es-AR" altLang="es-AR" sz="1600" dirty="0" err="1" smtClean="0"/>
              <a:t>Xie</a:t>
            </a:r>
            <a:r>
              <a:rPr lang="es-AR" altLang="es-AR" sz="1600" dirty="0" smtClean="0"/>
              <a:t> et al., 2016, </a:t>
            </a:r>
            <a:r>
              <a:rPr lang="en-US" altLang="es-AR" sz="1600" dirty="0"/>
              <a:t>Assessing protein-DNA interactions: Pros and cons </a:t>
            </a:r>
            <a:r>
              <a:rPr lang="en-US" altLang="es-AR" sz="1600" dirty="0" smtClean="0"/>
              <a:t>of classic and </a:t>
            </a:r>
            <a:r>
              <a:rPr lang="en-US" altLang="es-AR" sz="1600" dirty="0"/>
              <a:t>emerging techniques, </a:t>
            </a:r>
            <a:r>
              <a:rPr lang="en-US" altLang="es-AR" sz="1600" dirty="0" err="1"/>
              <a:t>doi</a:t>
            </a:r>
            <a:r>
              <a:rPr lang="en-US" altLang="es-AR" sz="1600" dirty="0"/>
              <a:t>: </a:t>
            </a:r>
            <a:r>
              <a:rPr lang="en-US" altLang="es-AR" sz="1600" dirty="0" smtClean="0"/>
              <a:t>10.1007/s11427-016-5046-1,</a:t>
            </a:r>
            <a:endParaRPr lang="es-AR" altLang="es-AR" sz="1600" dirty="0"/>
          </a:p>
        </p:txBody>
      </p:sp>
      <p:sp>
        <p:nvSpPr>
          <p:cNvPr id="3" name="Rectangle 2"/>
          <p:cNvSpPr/>
          <p:nvPr/>
        </p:nvSpPr>
        <p:spPr>
          <a:xfrm>
            <a:off x="251520" y="4941168"/>
            <a:ext cx="1656184" cy="648072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631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331640" y="413544"/>
            <a:ext cx="7632451" cy="711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Método de secuenciación de </a:t>
            </a:r>
            <a:r>
              <a:rPr lang="es-ES" sz="3600" dirty="0" err="1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Sanger</a:t>
            </a:r>
            <a:r>
              <a:rPr lang="es-ES" sz="32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/>
            </a:r>
            <a:br>
              <a:rPr lang="es-ES" sz="32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</a:br>
            <a:r>
              <a:rPr lang="es-ES" sz="2400" i="1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(1977: F. </a:t>
            </a:r>
            <a:r>
              <a:rPr lang="es-ES" sz="2400" i="1" dirty="0" err="1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Sanger</a:t>
            </a:r>
            <a:r>
              <a:rPr lang="es-ES" sz="2400" i="1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 y W. Gilbert - DNA </a:t>
            </a:r>
            <a:r>
              <a:rPr lang="es-ES" sz="2400" i="1" dirty="0" err="1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Sequencing</a:t>
            </a:r>
            <a:r>
              <a:rPr lang="es-ES" sz="2400" i="1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)</a:t>
            </a:r>
            <a:r>
              <a:rPr lang="es-ES" sz="32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/>
            </a:r>
            <a:br>
              <a:rPr lang="es-ES" sz="32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</a:br>
            <a:endParaRPr lang="es-ES" sz="3200" dirty="0">
              <a:solidFill>
                <a:schemeClr val="tx2">
                  <a:satMod val="130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43608" y="1340768"/>
            <a:ext cx="8123132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s-AR" sz="3200" dirty="0">
                <a:latin typeface="Trebuchet MS" panose="020B0603020202020204" pitchFamily="34" charset="0"/>
              </a:rPr>
              <a:t>¿</a:t>
            </a:r>
            <a:r>
              <a:rPr lang="en-US" altLang="es-AR" sz="3200" dirty="0" err="1">
                <a:latin typeface="Trebuchet MS" panose="020B0603020202020204" pitchFamily="34" charset="0"/>
              </a:rPr>
              <a:t>Qué</a:t>
            </a:r>
            <a:r>
              <a:rPr lang="en-US" altLang="es-AR" sz="3200" dirty="0">
                <a:latin typeface="Trebuchet MS" panose="020B0603020202020204" pitchFamily="34" charset="0"/>
              </a:rPr>
              <a:t> se </a:t>
            </a:r>
            <a:r>
              <a:rPr lang="en-US" altLang="es-AR" sz="3200" dirty="0" err="1">
                <a:latin typeface="Trebuchet MS" panose="020B0603020202020204" pitchFamily="34" charset="0"/>
              </a:rPr>
              <a:t>necesita</a:t>
            </a:r>
            <a:r>
              <a:rPr lang="en-US" altLang="es-AR" sz="3200" dirty="0">
                <a:latin typeface="Trebuchet MS" panose="020B0603020202020204" pitchFamily="34" charset="0"/>
              </a:rPr>
              <a:t>?</a:t>
            </a:r>
          </a:p>
          <a:p>
            <a:endParaRPr lang="en-US" altLang="es-AR" sz="36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buFont typeface="Times" panose="02020603050405020304" pitchFamily="18" charset="0"/>
              <a:buAutoNum type="arabicParenR"/>
            </a:pPr>
            <a:r>
              <a:rPr lang="en-US" altLang="es-AR" sz="2800" dirty="0" err="1">
                <a:latin typeface="Trebuchet MS" panose="020B0603020202020204" pitchFamily="34" charset="0"/>
              </a:rPr>
              <a:t>Templado</a:t>
            </a:r>
            <a:r>
              <a:rPr lang="en-US" altLang="es-AR" sz="2800" dirty="0">
                <a:latin typeface="Trebuchet MS" panose="020B0603020202020204" pitchFamily="34" charset="0"/>
              </a:rPr>
              <a:t> de DNA simple </a:t>
            </a:r>
            <a:r>
              <a:rPr lang="en-US" altLang="es-AR" sz="2800" dirty="0" err="1">
                <a:latin typeface="Trebuchet MS" panose="020B0603020202020204" pitchFamily="34" charset="0"/>
              </a:rPr>
              <a:t>cadena</a:t>
            </a:r>
            <a:r>
              <a:rPr lang="en-US" altLang="es-AR" sz="2800" dirty="0">
                <a:latin typeface="Trebuchet MS" panose="020B0603020202020204" pitchFamily="34" charset="0"/>
              </a:rPr>
              <a:t> </a:t>
            </a:r>
            <a:r>
              <a:rPr lang="en-US" altLang="es-AR" sz="2000" dirty="0">
                <a:latin typeface="Trebuchet MS" panose="020B0603020202020204" pitchFamily="34" charset="0"/>
              </a:rPr>
              <a:t>(ssDNA, antes con fagoM13, </a:t>
            </a:r>
            <a:r>
              <a:rPr lang="en-US" altLang="es-AR" sz="2000" dirty="0" err="1">
                <a:latin typeface="Trebuchet MS" panose="020B0603020202020204" pitchFamily="34" charset="0"/>
              </a:rPr>
              <a:t>en</a:t>
            </a:r>
            <a:r>
              <a:rPr lang="en-US" altLang="es-AR" sz="2000" dirty="0">
                <a:latin typeface="Trebuchet MS" panose="020B0603020202020204" pitchFamily="34" charset="0"/>
              </a:rPr>
              <a:t> la </a:t>
            </a:r>
            <a:r>
              <a:rPr lang="en-US" altLang="es-AR" sz="2000" dirty="0" err="1">
                <a:latin typeface="Trebuchet MS" panose="020B0603020202020204" pitchFamily="34" charset="0"/>
              </a:rPr>
              <a:t>actualidad</a:t>
            </a:r>
            <a:r>
              <a:rPr lang="en-US" altLang="es-AR" sz="2000" dirty="0">
                <a:latin typeface="Trebuchet MS" panose="020B0603020202020204" pitchFamily="34" charset="0"/>
              </a:rPr>
              <a:t> </a:t>
            </a:r>
            <a:r>
              <a:rPr lang="en-US" altLang="es-AR" sz="2000" dirty="0" err="1">
                <a:latin typeface="Trebuchet MS" panose="020B0603020202020204" pitchFamily="34" charset="0"/>
              </a:rPr>
              <a:t>por</a:t>
            </a:r>
            <a:r>
              <a:rPr lang="en-US" altLang="es-AR" sz="2000" dirty="0">
                <a:latin typeface="Trebuchet MS" panose="020B0603020202020204" pitchFamily="34" charset="0"/>
              </a:rPr>
              <a:t> PCR)</a:t>
            </a:r>
          </a:p>
          <a:p>
            <a:pPr>
              <a:lnSpc>
                <a:spcPct val="150000"/>
              </a:lnSpc>
              <a:buFont typeface="Times" panose="02020603050405020304" pitchFamily="18" charset="0"/>
              <a:buAutoNum type="arabicParenR"/>
            </a:pPr>
            <a:r>
              <a:rPr lang="en-US" altLang="es-AR" sz="2800" i="1" dirty="0">
                <a:latin typeface="Trebuchet MS" panose="020B0603020202020204" pitchFamily="34" charset="0"/>
              </a:rPr>
              <a:t>“Primer”</a:t>
            </a:r>
            <a:r>
              <a:rPr lang="en-US" altLang="es-AR" sz="2800" dirty="0">
                <a:latin typeface="Trebuchet MS" panose="020B0603020202020204" pitchFamily="34" charset="0"/>
              </a:rPr>
              <a:t> </a:t>
            </a:r>
            <a:r>
              <a:rPr lang="en-US" altLang="es-AR" sz="2800" dirty="0" err="1">
                <a:latin typeface="Trebuchet MS" panose="020B0603020202020204" pitchFamily="34" charset="0"/>
              </a:rPr>
              <a:t>complementario</a:t>
            </a:r>
            <a:r>
              <a:rPr lang="en-US" altLang="es-AR" sz="2800" dirty="0">
                <a:latin typeface="Trebuchet MS" panose="020B0603020202020204" pitchFamily="34" charset="0"/>
              </a:rPr>
              <a:t> al </a:t>
            </a:r>
            <a:r>
              <a:rPr lang="en-US" altLang="es-AR" sz="2800" dirty="0" err="1">
                <a:latin typeface="Trebuchet MS" panose="020B0603020202020204" pitchFamily="34" charset="0"/>
              </a:rPr>
              <a:t>extremo</a:t>
            </a:r>
            <a:r>
              <a:rPr lang="en-US" altLang="es-AR" sz="2800" dirty="0">
                <a:latin typeface="Trebuchet MS" panose="020B0603020202020204" pitchFamily="34" charset="0"/>
              </a:rPr>
              <a:t> del DNA</a:t>
            </a:r>
          </a:p>
          <a:p>
            <a:pPr>
              <a:lnSpc>
                <a:spcPct val="150000"/>
              </a:lnSpc>
              <a:buFont typeface="Times" panose="02020603050405020304" pitchFamily="18" charset="0"/>
              <a:buAutoNum type="arabicParenR"/>
            </a:pPr>
            <a:r>
              <a:rPr lang="en-US" altLang="es-AR" sz="2800" dirty="0">
                <a:latin typeface="Trebuchet MS" panose="020B0603020202020204" pitchFamily="34" charset="0"/>
              </a:rPr>
              <a:t>DNA </a:t>
            </a:r>
            <a:r>
              <a:rPr lang="en-US" altLang="es-AR" sz="2800" dirty="0" err="1">
                <a:latin typeface="Trebuchet MS" panose="020B0603020202020204" pitchFamily="34" charset="0"/>
              </a:rPr>
              <a:t>polimerasa</a:t>
            </a:r>
            <a:r>
              <a:rPr lang="en-US" altLang="es-AR" sz="2800" dirty="0">
                <a:latin typeface="Trebuchet MS" panose="020B0603020202020204" pitchFamily="34" charset="0"/>
              </a:rPr>
              <a:t> </a:t>
            </a:r>
            <a:r>
              <a:rPr lang="en-US" altLang="es-AR" sz="2200" dirty="0">
                <a:latin typeface="Trebuchet MS" panose="020B0603020202020204" pitchFamily="34" charset="0"/>
              </a:rPr>
              <a:t>(</a:t>
            </a:r>
            <a:r>
              <a:rPr lang="en-US" altLang="es-AR" sz="2200" dirty="0" err="1">
                <a:latin typeface="Trebuchet MS" panose="020B0603020202020204" pitchFamily="34" charset="0"/>
              </a:rPr>
              <a:t>carente</a:t>
            </a:r>
            <a:r>
              <a:rPr lang="en-US" altLang="es-AR" sz="2200" dirty="0">
                <a:latin typeface="Trebuchet MS" panose="020B0603020202020204" pitchFamily="34" charset="0"/>
              </a:rPr>
              <a:t> de </a:t>
            </a:r>
            <a:r>
              <a:rPr lang="en-US" altLang="es-AR" sz="2200" dirty="0" err="1">
                <a:latin typeface="Trebuchet MS" panose="020B0603020202020204" pitchFamily="34" charset="0"/>
              </a:rPr>
              <a:t>actividad</a:t>
            </a:r>
            <a:r>
              <a:rPr lang="en-US" altLang="es-AR" sz="2200" dirty="0">
                <a:latin typeface="Trebuchet MS" panose="020B0603020202020204" pitchFamily="34" charset="0"/>
              </a:rPr>
              <a:t> </a:t>
            </a:r>
            <a:r>
              <a:rPr lang="en-US" altLang="es-AR" sz="2200" dirty="0" err="1">
                <a:latin typeface="Trebuchet MS" panose="020B0603020202020204" pitchFamily="34" charset="0"/>
              </a:rPr>
              <a:t>exonucleasa</a:t>
            </a:r>
            <a:r>
              <a:rPr lang="en-US" altLang="es-AR" sz="2200" dirty="0">
                <a:latin typeface="Trebuchet MS" panose="020B0603020202020204" pitchFamily="34" charset="0"/>
              </a:rPr>
              <a:t>)</a:t>
            </a:r>
          </a:p>
          <a:p>
            <a:pPr>
              <a:lnSpc>
                <a:spcPct val="150000"/>
              </a:lnSpc>
              <a:buFont typeface="Times" panose="02020603050405020304" pitchFamily="18" charset="0"/>
              <a:buAutoNum type="arabicParenR"/>
            </a:pPr>
            <a:r>
              <a:rPr lang="en-US" altLang="es-AR" sz="2800" dirty="0" err="1">
                <a:latin typeface="Trebuchet MS" panose="020B0603020202020204" pitchFamily="34" charset="0"/>
              </a:rPr>
              <a:t>Deoxinucleótidos</a:t>
            </a:r>
            <a:r>
              <a:rPr lang="en-US" altLang="es-AR" sz="2800" dirty="0">
                <a:latin typeface="Trebuchet MS" panose="020B0603020202020204" pitchFamily="34" charset="0"/>
              </a:rPr>
              <a:t> </a:t>
            </a:r>
            <a:r>
              <a:rPr lang="en-US" altLang="es-AR" sz="2800" dirty="0" err="1">
                <a:latin typeface="Trebuchet MS" panose="020B0603020202020204" pitchFamily="34" charset="0"/>
              </a:rPr>
              <a:t>trifosfato</a:t>
            </a:r>
            <a:r>
              <a:rPr lang="en-US" altLang="es-AR" sz="2800" dirty="0">
                <a:latin typeface="Trebuchet MS" panose="020B0603020202020204" pitchFamily="34" charset="0"/>
              </a:rPr>
              <a:t> (dNTPs) y </a:t>
            </a:r>
            <a:r>
              <a:rPr lang="en-US" altLang="es-AR" sz="2800" dirty="0" err="1">
                <a:solidFill>
                  <a:srgbClr val="FF1E33"/>
                </a:solidFill>
                <a:latin typeface="Trebuchet MS" panose="020B0603020202020204" pitchFamily="34" charset="0"/>
              </a:rPr>
              <a:t>dideoxinucleótidos</a:t>
            </a:r>
            <a:r>
              <a:rPr lang="en-US" altLang="es-AR" sz="2800" dirty="0">
                <a:solidFill>
                  <a:srgbClr val="FF1E33"/>
                </a:solidFill>
                <a:latin typeface="Trebuchet MS" panose="020B0603020202020204" pitchFamily="34" charset="0"/>
              </a:rPr>
              <a:t> </a:t>
            </a:r>
            <a:r>
              <a:rPr lang="en-US" altLang="es-AR" sz="2800" dirty="0" err="1">
                <a:solidFill>
                  <a:srgbClr val="FF1E33"/>
                </a:solidFill>
                <a:latin typeface="Trebuchet MS" panose="020B0603020202020204" pitchFamily="34" charset="0"/>
              </a:rPr>
              <a:t>trifosfato</a:t>
            </a:r>
            <a:r>
              <a:rPr lang="en-US" altLang="es-AR" sz="2800" dirty="0">
                <a:solidFill>
                  <a:srgbClr val="FF1E33"/>
                </a:solidFill>
                <a:latin typeface="Trebuchet MS" panose="020B0603020202020204" pitchFamily="34" charset="0"/>
              </a:rPr>
              <a:t> (</a:t>
            </a:r>
            <a:r>
              <a:rPr lang="en-US" altLang="es-AR" sz="2800" dirty="0" err="1">
                <a:solidFill>
                  <a:srgbClr val="FF1E33"/>
                </a:solidFill>
                <a:latin typeface="Trebuchet MS" panose="020B0603020202020204" pitchFamily="34" charset="0"/>
              </a:rPr>
              <a:t>ddNTPs</a:t>
            </a:r>
            <a:r>
              <a:rPr lang="en-US" altLang="es-AR" sz="2800" dirty="0">
                <a:solidFill>
                  <a:srgbClr val="FF1E33"/>
                </a:solidFill>
                <a:latin typeface="Trebuchet MS" panose="020B0603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18 CuadroTexto">
            <a:extLst>
              <a:ext uri="{FF2B5EF4-FFF2-40B4-BE49-F238E27FC236}">
                <a16:creationId xmlns:a16="http://schemas.microsoft.com/office/drawing/2014/main" id="{FB95EFBB-86A8-47DE-BE6B-1106BE4C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112" y="1618456"/>
            <a:ext cx="2667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s-AR" sz="1600" b="1">
                <a:latin typeface="Trebuchet MS" panose="020B0603020202020204" pitchFamily="34" charset="0"/>
              </a:rPr>
              <a:t>DNA-protein interactions</a:t>
            </a:r>
          </a:p>
        </p:txBody>
      </p:sp>
      <p:sp>
        <p:nvSpPr>
          <p:cNvPr id="15364" name="18 CuadroTexto">
            <a:extLst>
              <a:ext uri="{FF2B5EF4-FFF2-40B4-BE49-F238E27FC236}">
                <a16:creationId xmlns:a16="http://schemas.microsoft.com/office/drawing/2014/main" id="{11C3A64A-4CE0-4546-9C41-220A411E4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2" y="1618456"/>
            <a:ext cx="3276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s-AR" sz="1600" b="1" dirty="0">
                <a:latin typeface="Trebuchet MS" panose="020B0603020202020204" pitchFamily="34" charset="0"/>
              </a:rPr>
              <a:t>Yeast one-hybrid system</a:t>
            </a:r>
          </a:p>
        </p:txBody>
      </p:sp>
      <p:cxnSp>
        <p:nvCxnSpPr>
          <p:cNvPr id="7" name="6 Conector recto de flecha">
            <a:extLst>
              <a:ext uri="{FF2B5EF4-FFF2-40B4-BE49-F238E27FC236}">
                <a16:creationId xmlns:a16="http://schemas.microsoft.com/office/drawing/2014/main" id="{8D9335E4-B932-4E6D-9A62-4B445A58DFE4}"/>
              </a:ext>
            </a:extLst>
          </p:cNvPr>
          <p:cNvCxnSpPr/>
          <p:nvPr/>
        </p:nvCxnSpPr>
        <p:spPr>
          <a:xfrm>
            <a:off x="4151312" y="1770856"/>
            <a:ext cx="12954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18 CuadroTexto">
            <a:extLst>
              <a:ext uri="{FF2B5EF4-FFF2-40B4-BE49-F238E27FC236}">
                <a16:creationId xmlns:a16="http://schemas.microsoft.com/office/drawing/2014/main" id="{4473BD9C-23F6-4777-84D8-6E25063F0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112" y="2380456"/>
            <a:ext cx="3581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s-AR" sz="1600" b="1">
                <a:latin typeface="Trebuchet MS" panose="020B0603020202020204" pitchFamily="34" charset="0"/>
              </a:rPr>
              <a:t>Protein-protein interactions</a:t>
            </a:r>
          </a:p>
        </p:txBody>
      </p:sp>
      <p:sp>
        <p:nvSpPr>
          <p:cNvPr id="15367" name="18 CuadroTexto">
            <a:extLst>
              <a:ext uri="{FF2B5EF4-FFF2-40B4-BE49-F238E27FC236}">
                <a16:creationId xmlns:a16="http://schemas.microsoft.com/office/drawing/2014/main" id="{8516A847-FE00-4523-A7B1-A8544F379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2" y="2380456"/>
            <a:ext cx="3276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s-AR" sz="1600" b="1">
                <a:latin typeface="Trebuchet MS" panose="020B0603020202020204" pitchFamily="34" charset="0"/>
              </a:rPr>
              <a:t>Yeast two-hybrid system</a:t>
            </a:r>
          </a:p>
        </p:txBody>
      </p:sp>
      <p:cxnSp>
        <p:nvCxnSpPr>
          <p:cNvPr id="10" name="9 Conector recto de flecha">
            <a:extLst>
              <a:ext uri="{FF2B5EF4-FFF2-40B4-BE49-F238E27FC236}">
                <a16:creationId xmlns:a16="http://schemas.microsoft.com/office/drawing/2014/main" id="{37A916C9-E1E8-430D-A65C-D8782D31CBA2}"/>
              </a:ext>
            </a:extLst>
          </p:cNvPr>
          <p:cNvCxnSpPr/>
          <p:nvPr/>
        </p:nvCxnSpPr>
        <p:spPr>
          <a:xfrm>
            <a:off x="4151312" y="2532856"/>
            <a:ext cx="12954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18 CuadroTexto">
            <a:extLst>
              <a:ext uri="{FF2B5EF4-FFF2-40B4-BE49-F238E27FC236}">
                <a16:creationId xmlns:a16="http://schemas.microsoft.com/office/drawing/2014/main" id="{550441D6-099F-4012-9EB8-7E066EE7F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112" y="5395119"/>
            <a:ext cx="2667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s-AR" sz="1600" b="1">
                <a:latin typeface="Trebuchet MS" panose="020B0603020202020204" pitchFamily="34" charset="0"/>
              </a:rPr>
              <a:t>RNA-protein interactions</a:t>
            </a:r>
          </a:p>
        </p:txBody>
      </p:sp>
      <p:sp>
        <p:nvSpPr>
          <p:cNvPr id="15370" name="18 CuadroTexto">
            <a:extLst>
              <a:ext uri="{FF2B5EF4-FFF2-40B4-BE49-F238E27FC236}">
                <a16:creationId xmlns:a16="http://schemas.microsoft.com/office/drawing/2014/main" id="{3CD3D68C-4848-4B32-97CA-7CE01F6B0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2" y="5395119"/>
            <a:ext cx="3276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s-AR" sz="1600" b="1">
                <a:latin typeface="Trebuchet MS" panose="020B0603020202020204" pitchFamily="34" charset="0"/>
              </a:rPr>
              <a:t>Yeast three-hybrid system</a:t>
            </a:r>
          </a:p>
        </p:txBody>
      </p:sp>
      <p:cxnSp>
        <p:nvCxnSpPr>
          <p:cNvPr id="13" name="12 Conector recto de flecha">
            <a:extLst>
              <a:ext uri="{FF2B5EF4-FFF2-40B4-BE49-F238E27FC236}">
                <a16:creationId xmlns:a16="http://schemas.microsoft.com/office/drawing/2014/main" id="{C622D4BC-0A88-40C7-9A34-E6A1D7CE8B34}"/>
              </a:ext>
            </a:extLst>
          </p:cNvPr>
          <p:cNvCxnSpPr/>
          <p:nvPr/>
        </p:nvCxnSpPr>
        <p:spPr>
          <a:xfrm>
            <a:off x="4151312" y="5547519"/>
            <a:ext cx="1295400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18 CuadroTexto">
            <a:extLst>
              <a:ext uri="{FF2B5EF4-FFF2-40B4-BE49-F238E27FC236}">
                <a16:creationId xmlns:a16="http://schemas.microsoft.com/office/drawing/2014/main" id="{68BE3ED2-CA20-4E5B-BD1C-48F8C2855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304" y="5961307"/>
            <a:ext cx="55869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s-AR" sz="1600" dirty="0" err="1">
                <a:latin typeface="Trebuchet MS" panose="020B0603020202020204" pitchFamily="34" charset="0"/>
              </a:rPr>
              <a:t>Explicado</a:t>
            </a:r>
            <a:r>
              <a:rPr lang="en-US" altLang="es-AR" sz="1600" dirty="0">
                <a:latin typeface="Trebuchet MS" panose="020B0603020202020204" pitchFamily="34" charset="0"/>
              </a:rPr>
              <a:t> </a:t>
            </a:r>
            <a:r>
              <a:rPr lang="en-US" altLang="es-AR" sz="1600" dirty="0" err="1">
                <a:latin typeface="Trebuchet MS" panose="020B0603020202020204" pitchFamily="34" charset="0"/>
              </a:rPr>
              <a:t>en</a:t>
            </a:r>
            <a:r>
              <a:rPr lang="en-US" altLang="es-AR" sz="1600" dirty="0">
                <a:latin typeface="Trebuchet MS" panose="020B0603020202020204" pitchFamily="34" charset="0"/>
              </a:rPr>
              <a:t>: </a:t>
            </a:r>
            <a:r>
              <a:rPr lang="fr-FR" altLang="es-AR" sz="1600" dirty="0">
                <a:latin typeface="Trebuchet MS" panose="020B0603020202020204" pitchFamily="34" charset="0"/>
              </a:rPr>
              <a:t>Brent R, Finley RL Jr. (1997). </a:t>
            </a:r>
            <a:r>
              <a:rPr lang="en-US" altLang="es-AR" sz="1600" dirty="0">
                <a:latin typeface="Trebuchet MS" panose="020B0603020202020204" pitchFamily="34" charset="0"/>
              </a:rPr>
              <a:t>Understanding gene and allele function with two-hybrid methods. </a:t>
            </a:r>
            <a:r>
              <a:rPr lang="en-US" altLang="es-AR" sz="1600" dirty="0" err="1">
                <a:latin typeface="Trebuchet MS" panose="020B0603020202020204" pitchFamily="34" charset="0"/>
              </a:rPr>
              <a:t>Annu</a:t>
            </a:r>
            <a:r>
              <a:rPr lang="en-US" altLang="es-AR" sz="1600" dirty="0">
                <a:latin typeface="Trebuchet MS" panose="020B0603020202020204" pitchFamily="34" charset="0"/>
              </a:rPr>
              <a:t> Rev Genet. 31:663-704.</a:t>
            </a:r>
          </a:p>
        </p:txBody>
      </p:sp>
      <p:pic>
        <p:nvPicPr>
          <p:cNvPr id="15373" name="Picture 3">
            <a:extLst>
              <a:ext uri="{FF2B5EF4-FFF2-40B4-BE49-F238E27FC236}">
                <a16:creationId xmlns:a16="http://schemas.microsoft.com/office/drawing/2014/main" id="{F13FFFFA-AB34-424F-BA9E-AB06BF22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2761456"/>
            <a:ext cx="43449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18 CuadroTexto">
            <a:extLst>
              <a:ext uri="{FF2B5EF4-FFF2-40B4-BE49-F238E27FC236}">
                <a16:creationId xmlns:a16="http://schemas.microsoft.com/office/drawing/2014/main" id="{788AE133-B653-4286-8CD0-A3BDDE4A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1504" y="3218656"/>
            <a:ext cx="2667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s-AR" sz="1400">
                <a:latin typeface="Trebuchet MS" panose="020B0603020202020204" pitchFamily="34" charset="0"/>
              </a:rPr>
              <a:t>Interaction of proteins X and Y upstream of a reporter gene in yeast leads to transcription activation.</a:t>
            </a:r>
          </a:p>
        </p:txBody>
      </p:sp>
      <p:sp>
        <p:nvSpPr>
          <p:cNvPr id="15375" name="18 CuadroTexto">
            <a:extLst>
              <a:ext uri="{FF2B5EF4-FFF2-40B4-BE49-F238E27FC236}">
                <a16:creationId xmlns:a16="http://schemas.microsoft.com/office/drawing/2014/main" id="{21513315-B719-49ED-86F8-E8EB4BF5C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2" y="4666456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s-AR" sz="1400">
                <a:latin typeface="Trebuchet MS" panose="020B0603020202020204" pitchFamily="34" charset="0"/>
              </a:rPr>
              <a:t>DB = DNA binding domain (i.e., from Gal4)</a:t>
            </a:r>
          </a:p>
        </p:txBody>
      </p:sp>
      <p:sp>
        <p:nvSpPr>
          <p:cNvPr id="15376" name="18 CuadroTexto">
            <a:extLst>
              <a:ext uri="{FF2B5EF4-FFF2-40B4-BE49-F238E27FC236}">
                <a16:creationId xmlns:a16="http://schemas.microsoft.com/office/drawing/2014/main" id="{4338584D-9ABA-455C-91EC-0B83B00A9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2" y="2910681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s-AR" sz="1400">
                <a:latin typeface="Trebuchet MS" panose="020B0603020202020204" pitchFamily="34" charset="0"/>
              </a:rPr>
              <a:t>AD = activation domain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39D0FDAD-654E-426A-BEA5-B69231FC0656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37450" y="170047"/>
            <a:ext cx="5887144" cy="711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Yeast systems</a:t>
            </a:r>
            <a:endParaRPr lang="es-ES" sz="3600" dirty="0">
              <a:solidFill>
                <a:schemeClr val="tx2">
                  <a:satMod val="130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39D0FDAD-654E-426A-BEA5-B69231FC0656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35968" y="1234512"/>
            <a:ext cx="999728" cy="711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Y1H</a:t>
            </a:r>
            <a:endParaRPr lang="es-ES" sz="2000" dirty="0">
              <a:solidFill>
                <a:schemeClr val="tx2">
                  <a:satMod val="130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39D0FDAD-654E-426A-BEA5-B69231FC0656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35968" y="2007394"/>
            <a:ext cx="999728" cy="711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Y2H</a:t>
            </a:r>
            <a:endParaRPr lang="es-ES" sz="2000" dirty="0">
              <a:solidFill>
                <a:schemeClr val="tx2">
                  <a:satMod val="130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39D0FDAD-654E-426A-BEA5-B69231FC0656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35968" y="5039519"/>
            <a:ext cx="999728" cy="711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Y3H</a:t>
            </a:r>
            <a:endParaRPr lang="es-ES" sz="2000" dirty="0">
              <a:solidFill>
                <a:schemeClr val="tx2">
                  <a:satMod val="130000"/>
                </a:schemeClr>
              </a:solidFill>
              <a:effectLst/>
              <a:latin typeface="Trebuchet MS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887" y="717734"/>
            <a:ext cx="2000225" cy="90072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975" y="5733256"/>
            <a:ext cx="191452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3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69794" y="1211803"/>
            <a:ext cx="47263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altLang="es-AR" dirty="0"/>
              <a:t>Interacción </a:t>
            </a:r>
            <a:r>
              <a:rPr lang="es-AR" altLang="es-AR" dirty="0" smtClean="0"/>
              <a:t>DNA (</a:t>
            </a:r>
            <a:r>
              <a:rPr lang="es-AR" altLang="es-AR" dirty="0" err="1" smtClean="0"/>
              <a:t>bait</a:t>
            </a:r>
            <a:r>
              <a:rPr lang="es-AR" altLang="es-AR" dirty="0" smtClean="0"/>
              <a:t>)</a:t>
            </a:r>
            <a:r>
              <a:rPr lang="es-AR" altLang="es-AR" dirty="0" smtClean="0"/>
              <a:t>-proteína</a:t>
            </a:r>
            <a:r>
              <a:rPr lang="es-AR" altLang="es-AR" dirty="0"/>
              <a:t> </a:t>
            </a:r>
            <a:r>
              <a:rPr lang="es-AR" altLang="es-AR" dirty="0" smtClean="0"/>
              <a:t>(</a:t>
            </a:r>
            <a:r>
              <a:rPr lang="es-AR" altLang="es-AR" dirty="0" err="1" smtClean="0"/>
              <a:t>prey</a:t>
            </a:r>
            <a:r>
              <a:rPr lang="es-AR" altLang="es-AR" dirty="0" smtClean="0"/>
              <a:t>).</a:t>
            </a:r>
            <a:endParaRPr lang="es-AR" altLang="es-AR" dirty="0"/>
          </a:p>
        </p:txBody>
      </p:sp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195736" y="152400"/>
            <a:ext cx="5328592" cy="711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Yeast one hybrid system</a:t>
            </a:r>
            <a:endParaRPr lang="es-ES" sz="3600" dirty="0">
              <a:solidFill>
                <a:schemeClr val="tx2">
                  <a:satMod val="130000"/>
                </a:schemeClr>
              </a:solidFill>
              <a:effectLst/>
              <a:latin typeface="Trebuchet MS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725151"/>
            <a:ext cx="7195451" cy="3432041"/>
          </a:xfrm>
          <a:prstGeom prst="rect">
            <a:avLst/>
          </a:prstGeom>
        </p:spPr>
      </p:pic>
      <p:sp>
        <p:nvSpPr>
          <p:cNvPr id="5" name="Flèche vers le bas 4"/>
          <p:cNvSpPr/>
          <p:nvPr/>
        </p:nvSpPr>
        <p:spPr>
          <a:xfrm>
            <a:off x="7740352" y="4581128"/>
            <a:ext cx="79208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740352" y="5780216"/>
            <a:ext cx="135773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s-AR" sz="2500" dirty="0" err="1" smtClean="0"/>
              <a:t>Señal</a:t>
            </a:r>
            <a:endParaRPr lang="es-AR" altLang="es-AR" sz="2500" dirty="0"/>
          </a:p>
        </p:txBody>
      </p:sp>
    </p:spTree>
    <p:extLst>
      <p:ext uri="{BB962C8B-B14F-4D97-AF65-F5344CB8AC3E}">
        <p14:creationId xmlns:p14="http://schemas.microsoft.com/office/powerpoint/2010/main" val="21355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043608" y="269528"/>
            <a:ext cx="7704856" cy="711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Luciferase Reporter Assay</a:t>
            </a:r>
            <a:endParaRPr lang="es-ES" sz="3600" dirty="0">
              <a:solidFill>
                <a:schemeClr val="tx2">
                  <a:satMod val="130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020272" y="1962418"/>
            <a:ext cx="20882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s-AR" dirty="0" err="1"/>
              <a:t>Ejemplo</a:t>
            </a:r>
            <a:r>
              <a:rPr lang="en-US" altLang="es-AR" dirty="0"/>
              <a:t>:</a:t>
            </a:r>
            <a:endParaRPr lang="es-AR" altLang="es-A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633023-1641-4A7B-A0F1-980CC5B18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70" y="1844824"/>
            <a:ext cx="6652756" cy="42591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405B6D-158D-4818-9DEC-7134B2D62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681" y="2527804"/>
            <a:ext cx="1843757" cy="18919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60E664-E045-4CB0-A78C-BFC02C20B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237" y="4442541"/>
            <a:ext cx="2230191" cy="1810891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B4C1E3B-0EA5-4EFB-8614-F2999022959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4491571" y="6276209"/>
            <a:ext cx="4524562" cy="711200"/>
          </a:xfrm>
          <a:prstGeom prst="rect">
            <a:avLst/>
          </a:prstGeom>
        </p:spPr>
        <p:txBody>
          <a:bodyPr anchor="ctr">
            <a:normAutofit fontScale="4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Goya et al., 2016, PNAS 113(48):E7837-E7845</a:t>
            </a:r>
            <a:r>
              <a:rPr lang="es-ES" sz="32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/>
            </a:r>
            <a:br>
              <a:rPr lang="es-ES" sz="32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</a:br>
            <a:endParaRPr lang="es-ES" sz="3200" dirty="0">
              <a:solidFill>
                <a:schemeClr val="tx2">
                  <a:satMod val="130000"/>
                </a:schemeClr>
              </a:solidFill>
              <a:effectLst/>
              <a:latin typeface="Trebuchet MS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161" y="920349"/>
            <a:ext cx="6895678" cy="87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6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371" y="188640"/>
            <a:ext cx="6480720" cy="45886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t="6994"/>
          <a:stretch/>
        </p:blipFill>
        <p:spPr>
          <a:xfrm>
            <a:off x="2343894" y="4713418"/>
            <a:ext cx="6764610" cy="1955471"/>
          </a:xfrm>
          <a:prstGeom prst="rect">
            <a:avLst/>
          </a:prstGeom>
        </p:spPr>
      </p:pic>
      <p:sp>
        <p:nvSpPr>
          <p:cNvPr id="7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95462" y="603867"/>
            <a:ext cx="2088212" cy="711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Marcación radioactiva de DNA</a:t>
            </a:r>
            <a:endParaRPr lang="es-ES" sz="3200" dirty="0">
              <a:solidFill>
                <a:schemeClr val="tx2">
                  <a:satMod val="130000"/>
                </a:schemeClr>
              </a:solidFill>
              <a:effectLst/>
              <a:latin typeface="Trebuchet MS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9" y="1890546"/>
            <a:ext cx="2244979" cy="140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476053" y="53975"/>
            <a:ext cx="7632451" cy="711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Método de secuenciación de </a:t>
            </a:r>
            <a:r>
              <a:rPr lang="es-ES" sz="3200" dirty="0" err="1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Sanger</a:t>
            </a:r>
            <a:endParaRPr lang="es-ES" sz="3200" dirty="0">
              <a:solidFill>
                <a:schemeClr val="tx2">
                  <a:satMod val="130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77518" y="3645024"/>
            <a:ext cx="2808287" cy="792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s-AR" sz="2600" dirty="0">
                <a:latin typeface="Trebuchet MS" panose="020B0603020202020204" pitchFamily="34" charset="0"/>
              </a:rPr>
              <a:t>DNA simple </a:t>
            </a:r>
            <a:r>
              <a:rPr lang="en-US" altLang="es-AR" sz="2600" dirty="0" err="1">
                <a:latin typeface="Trebuchet MS" panose="020B0603020202020204" pitchFamily="34" charset="0"/>
              </a:rPr>
              <a:t>cadena</a:t>
            </a:r>
            <a:endParaRPr lang="en-US" altLang="es-AR" sz="2600" dirty="0">
              <a:latin typeface="Trebuchet MS" panose="020B0603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412880" y="3833936"/>
            <a:ext cx="3914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AR">
                <a:latin typeface="Trebuchet MS" panose="020B0603020202020204" pitchFamily="34" charset="0"/>
              </a:rPr>
              <a:t>5’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61380" y="3865686"/>
            <a:ext cx="3914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AR">
                <a:latin typeface="Trebuchet MS" panose="020B0603020202020204" pitchFamily="34" charset="0"/>
              </a:rPr>
              <a:t>3’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28043" y="4694361"/>
            <a:ext cx="3914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AR">
                <a:latin typeface="Trebuchet MS" panose="020B0603020202020204" pitchFamily="34" charset="0"/>
              </a:rPr>
              <a:t>5’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985343" y="4681661"/>
            <a:ext cx="3914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AR">
                <a:latin typeface="Trebuchet MS" panose="020B0603020202020204" pitchFamily="34" charset="0"/>
              </a:rPr>
              <a:t>3’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983630" y="4335586"/>
            <a:ext cx="5588000" cy="152400"/>
            <a:chOff x="864" y="2056"/>
            <a:chExt cx="3520" cy="96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864" y="2056"/>
              <a:ext cx="352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87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95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03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111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119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127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35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43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51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59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167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175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183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191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199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207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215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223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231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239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247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255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263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271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279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287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295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303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311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319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327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335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343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351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359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367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>
              <a:off x="375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>
              <a:off x="383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391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399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407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auto">
            <a:xfrm>
              <a:off x="415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auto">
            <a:xfrm>
              <a:off x="423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431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4384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</p:grpSp>
      <p:grpSp>
        <p:nvGrpSpPr>
          <p:cNvPr id="57" name="Group 55"/>
          <p:cNvGrpSpPr>
            <a:grpSpLocks/>
          </p:cNvGrpSpPr>
          <p:nvPr/>
        </p:nvGrpSpPr>
        <p:grpSpPr bwMode="auto">
          <a:xfrm>
            <a:off x="1996330" y="4614986"/>
            <a:ext cx="1143000" cy="152400"/>
            <a:chOff x="4472" y="2056"/>
            <a:chExt cx="720" cy="96"/>
          </a:xfrm>
        </p:grpSpPr>
        <p:sp>
          <p:nvSpPr>
            <p:cNvPr id="58" name="Line 56"/>
            <p:cNvSpPr>
              <a:spLocks noChangeShapeType="1"/>
            </p:cNvSpPr>
            <p:nvPr/>
          </p:nvSpPr>
          <p:spPr bwMode="auto">
            <a:xfrm>
              <a:off x="447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>
              <a:off x="455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auto">
            <a:xfrm>
              <a:off x="463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auto">
            <a:xfrm>
              <a:off x="471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479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auto">
            <a:xfrm>
              <a:off x="487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auto">
            <a:xfrm>
              <a:off x="495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>
              <a:off x="503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>
              <a:off x="511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auto">
            <a:xfrm>
              <a:off x="519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auto">
            <a:xfrm>
              <a:off x="4472" y="2152"/>
              <a:ext cx="7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Trebuchet MS" panose="020B0603020202020204" pitchFamily="34" charset="0"/>
              </a:endParaRPr>
            </a:p>
          </p:txBody>
        </p:sp>
      </p:grpSp>
      <p:sp>
        <p:nvSpPr>
          <p:cNvPr id="69" name="Rectangle 67"/>
          <p:cNvSpPr>
            <a:spLocks noChangeArrowheads="1"/>
          </p:cNvSpPr>
          <p:nvPr/>
        </p:nvSpPr>
        <p:spPr bwMode="auto">
          <a:xfrm>
            <a:off x="1726492" y="2470870"/>
            <a:ext cx="368966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AR" sz="2600" dirty="0">
                <a:latin typeface="Trebuchet MS" panose="020B0603020202020204" pitchFamily="34" charset="0"/>
              </a:rPr>
              <a:t>a) Annealing del primer</a:t>
            </a:r>
          </a:p>
        </p:txBody>
      </p:sp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1217612" y="1340768"/>
            <a:ext cx="7962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s-AR" sz="3200" dirty="0" err="1">
                <a:latin typeface="Trebuchet MS" panose="020B0603020202020204" pitchFamily="34" charset="0"/>
              </a:rPr>
              <a:t>Pasos</a:t>
            </a:r>
            <a:r>
              <a:rPr lang="en-US" altLang="es-AR" sz="3200" dirty="0">
                <a:latin typeface="Trebuchet MS" panose="020B0603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098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3">
            <a:lum bright="-30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r="13553" b="16211"/>
          <a:stretch>
            <a:fillRect/>
          </a:stretch>
        </p:blipFill>
        <p:spPr bwMode="auto">
          <a:xfrm>
            <a:off x="3251200" y="1068388"/>
            <a:ext cx="4184650" cy="578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236538" y="2549525"/>
            <a:ext cx="3030537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AR" altLang="es-AR" sz="2600" dirty="0">
                <a:latin typeface="Trebuchet MS" panose="020B0603020202020204" pitchFamily="34" charset="0"/>
              </a:rPr>
              <a:t>b) Extensión del primer por la DNA polimerasa en presencia de los 4 </a:t>
            </a:r>
            <a:r>
              <a:rPr lang="es-AR" altLang="es-AR" sz="2600" dirty="0" err="1">
                <a:latin typeface="Trebuchet MS" panose="020B0603020202020204" pitchFamily="34" charset="0"/>
              </a:rPr>
              <a:t>dNTPs</a:t>
            </a:r>
            <a:r>
              <a:rPr lang="es-AR" altLang="es-AR" sz="2600" dirty="0">
                <a:latin typeface="Trebuchet MS" panose="020B0603020202020204" pitchFamily="34" charset="0"/>
              </a:rPr>
              <a:t>, con una </a:t>
            </a:r>
            <a:r>
              <a:rPr lang="es-AR" altLang="es-AR" sz="2600" u="sng" dirty="0">
                <a:latin typeface="Trebuchet MS" panose="020B0603020202020204" pitchFamily="34" charset="0"/>
              </a:rPr>
              <a:t>cantidad limitada</a:t>
            </a:r>
            <a:r>
              <a:rPr lang="es-AR" altLang="es-AR" sz="2600" dirty="0">
                <a:latin typeface="Trebuchet MS" panose="020B0603020202020204" pitchFamily="34" charset="0"/>
              </a:rPr>
              <a:t> de un </a:t>
            </a:r>
            <a:r>
              <a:rPr lang="es-AR" altLang="es-AR" sz="2600" dirty="0" err="1">
                <a:latin typeface="Trebuchet MS" panose="020B0603020202020204" pitchFamily="34" charset="0"/>
              </a:rPr>
              <a:t>dideoxi</a:t>
            </a:r>
            <a:r>
              <a:rPr lang="es-AR" altLang="es-AR" sz="2600" dirty="0">
                <a:latin typeface="Trebuchet MS" panose="020B0603020202020204" pitchFamily="34" charset="0"/>
              </a:rPr>
              <a:t> NTP (</a:t>
            </a:r>
            <a:r>
              <a:rPr lang="es-AR" altLang="es-AR" sz="2600" dirty="0" err="1">
                <a:latin typeface="Trebuchet MS" panose="020B0603020202020204" pitchFamily="34" charset="0"/>
              </a:rPr>
              <a:t>ddNTP</a:t>
            </a:r>
            <a:r>
              <a:rPr lang="es-AR" altLang="es-AR" sz="2600" dirty="0"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3732213" y="1192213"/>
            <a:ext cx="3030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s-AR"/>
              <a:t>5’</a:t>
            </a:r>
          </a:p>
        </p:txBody>
      </p:sp>
      <p:sp>
        <p:nvSpPr>
          <p:cNvPr id="74" name="Text Box 6"/>
          <p:cNvSpPr txBox="1">
            <a:spLocks noChangeArrowheads="1"/>
          </p:cNvSpPr>
          <p:nvPr/>
        </p:nvSpPr>
        <p:spPr bwMode="auto">
          <a:xfrm>
            <a:off x="4927600" y="3992563"/>
            <a:ext cx="303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s-AR"/>
              <a:t>3’</a:t>
            </a: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7177088" y="2287588"/>
            <a:ext cx="1966912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AR" altLang="es-AR" sz="2600" dirty="0">
                <a:latin typeface="Trebuchet MS" panose="020B0603020202020204" pitchFamily="34" charset="0"/>
              </a:rPr>
              <a:t>Dirección de avance de la polimerasa</a:t>
            </a:r>
          </a:p>
        </p:txBody>
      </p:sp>
      <p:sp>
        <p:nvSpPr>
          <p:cNvPr id="2" name="Down Arrow 1"/>
          <p:cNvSpPr/>
          <p:nvPr/>
        </p:nvSpPr>
        <p:spPr>
          <a:xfrm>
            <a:off x="7958138" y="4581128"/>
            <a:ext cx="79032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476053" y="53975"/>
            <a:ext cx="7632451" cy="711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Método de secuenciación de </a:t>
            </a:r>
            <a:r>
              <a:rPr lang="es-ES" sz="3200" dirty="0" err="1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Sanger</a:t>
            </a:r>
            <a:endParaRPr lang="es-ES" sz="3200" dirty="0">
              <a:solidFill>
                <a:schemeClr val="tx2">
                  <a:satMod val="130000"/>
                </a:schemeClr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Image result for sanger secuenciacion adn ddNTP ’ to 5’ exonucle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09" y="1124744"/>
            <a:ext cx="797798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069314" y="5013176"/>
            <a:ext cx="803919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AR" altLang="es-AR" sz="2600" dirty="0">
                <a:latin typeface="Trebuchet MS" panose="020B0603020202020204" pitchFamily="34" charset="0"/>
              </a:rPr>
              <a:t>Cuando un </a:t>
            </a:r>
            <a:r>
              <a:rPr lang="es-AR" altLang="es-AR" sz="2600" dirty="0" err="1">
                <a:latin typeface="Trebuchet MS" panose="020B0603020202020204" pitchFamily="34" charset="0"/>
              </a:rPr>
              <a:t>ddNTP</a:t>
            </a:r>
            <a:r>
              <a:rPr lang="es-AR" altLang="es-AR" sz="2600" dirty="0">
                <a:latin typeface="Trebuchet MS" panose="020B0603020202020204" pitchFamily="34" charset="0"/>
              </a:rPr>
              <a:t> se incorpora a la cadena de DNA en crecimiento, esta cadena no puede continuar </a:t>
            </a:r>
            <a:r>
              <a:rPr lang="es-AR" altLang="es-AR" sz="2600" dirty="0" err="1">
                <a:latin typeface="Trebuchet MS" panose="020B0603020202020204" pitchFamily="34" charset="0"/>
              </a:rPr>
              <a:t>elongándose</a:t>
            </a:r>
            <a:r>
              <a:rPr lang="es-AR" altLang="es-AR" sz="2600" dirty="0">
                <a:latin typeface="Trebuchet MS" panose="020B0603020202020204" pitchFamily="34" charset="0"/>
              </a:rPr>
              <a:t> </a:t>
            </a:r>
            <a:r>
              <a:rPr lang="es-AR" altLang="es-AR" sz="2000" dirty="0">
                <a:latin typeface="Trebuchet MS" panose="020B0603020202020204" pitchFamily="34" charset="0"/>
              </a:rPr>
              <a:t>(ya que la DNA </a:t>
            </a:r>
            <a:r>
              <a:rPr lang="es-AR" altLang="es-AR" sz="2000" dirty="0" err="1">
                <a:latin typeface="Trebuchet MS" panose="020B0603020202020204" pitchFamily="34" charset="0"/>
              </a:rPr>
              <a:t>pol</a:t>
            </a:r>
            <a:r>
              <a:rPr lang="es-AR" altLang="es-AR" sz="2000" dirty="0">
                <a:latin typeface="Trebuchet MS" panose="020B0603020202020204" pitchFamily="34" charset="0"/>
              </a:rPr>
              <a:t> necesita un extremo 3’ OH para añadir el siguiente nucleótido)</a:t>
            </a:r>
          </a:p>
        </p:txBody>
      </p:sp>
      <p:sp>
        <p:nvSpPr>
          <p:cNvPr id="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476053" y="53975"/>
            <a:ext cx="7632451" cy="711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Método de secuenciación de </a:t>
            </a:r>
            <a:r>
              <a:rPr lang="es-ES" sz="3200" dirty="0" err="1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Sanger</a:t>
            </a:r>
            <a:endParaRPr lang="es-ES" sz="3200" dirty="0">
              <a:solidFill>
                <a:schemeClr val="tx2">
                  <a:satMod val="130000"/>
                </a:schemeClr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3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38503" y="1847850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AR"/>
              <a:t>5’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87003" y="1879600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AR"/>
              <a:t>3’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53666" y="2708275"/>
            <a:ext cx="47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AR"/>
              <a:t>5’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10966" y="2695575"/>
            <a:ext cx="47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AR"/>
              <a:t>3’</a:t>
            </a: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409253" y="2349500"/>
            <a:ext cx="5588000" cy="152400"/>
            <a:chOff x="864" y="2056"/>
            <a:chExt cx="3520" cy="96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864" y="2056"/>
              <a:ext cx="352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87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95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03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111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119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27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135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143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151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159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167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175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183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191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199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207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215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223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231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239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247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255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263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271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279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287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295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303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311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319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327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335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343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351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359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367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375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" name="Line 46"/>
            <p:cNvSpPr>
              <a:spLocks noChangeShapeType="1"/>
            </p:cNvSpPr>
            <p:nvPr/>
          </p:nvSpPr>
          <p:spPr bwMode="auto">
            <a:xfrm>
              <a:off x="383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0" name="Line 47"/>
            <p:cNvSpPr>
              <a:spLocks noChangeShapeType="1"/>
            </p:cNvSpPr>
            <p:nvPr/>
          </p:nvSpPr>
          <p:spPr bwMode="auto">
            <a:xfrm>
              <a:off x="391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1" name="Line 48"/>
            <p:cNvSpPr>
              <a:spLocks noChangeShapeType="1"/>
            </p:cNvSpPr>
            <p:nvPr/>
          </p:nvSpPr>
          <p:spPr bwMode="auto">
            <a:xfrm>
              <a:off x="399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2" name="Line 49"/>
            <p:cNvSpPr>
              <a:spLocks noChangeShapeType="1"/>
            </p:cNvSpPr>
            <p:nvPr/>
          </p:nvSpPr>
          <p:spPr bwMode="auto">
            <a:xfrm>
              <a:off x="407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3" name="Line 50"/>
            <p:cNvSpPr>
              <a:spLocks noChangeShapeType="1"/>
            </p:cNvSpPr>
            <p:nvPr/>
          </p:nvSpPr>
          <p:spPr bwMode="auto">
            <a:xfrm>
              <a:off x="415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4" name="Line 51"/>
            <p:cNvSpPr>
              <a:spLocks noChangeShapeType="1"/>
            </p:cNvSpPr>
            <p:nvPr/>
          </p:nvSpPr>
          <p:spPr bwMode="auto">
            <a:xfrm>
              <a:off x="423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5" name="Line 52"/>
            <p:cNvSpPr>
              <a:spLocks noChangeShapeType="1"/>
            </p:cNvSpPr>
            <p:nvPr/>
          </p:nvSpPr>
          <p:spPr bwMode="auto">
            <a:xfrm>
              <a:off x="4312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6" name="Line 53"/>
            <p:cNvSpPr>
              <a:spLocks noChangeShapeType="1"/>
            </p:cNvSpPr>
            <p:nvPr/>
          </p:nvSpPr>
          <p:spPr bwMode="auto">
            <a:xfrm>
              <a:off x="4384" y="2056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57" name="Group 54"/>
          <p:cNvGrpSpPr>
            <a:grpSpLocks/>
          </p:cNvGrpSpPr>
          <p:nvPr/>
        </p:nvGrpSpPr>
        <p:grpSpPr bwMode="auto">
          <a:xfrm>
            <a:off x="1421953" y="2628900"/>
            <a:ext cx="1143000" cy="152400"/>
            <a:chOff x="4472" y="2056"/>
            <a:chExt cx="720" cy="96"/>
          </a:xfrm>
        </p:grpSpPr>
        <p:sp>
          <p:nvSpPr>
            <p:cNvPr id="58" name="Line 55"/>
            <p:cNvSpPr>
              <a:spLocks noChangeShapeType="1"/>
            </p:cNvSpPr>
            <p:nvPr/>
          </p:nvSpPr>
          <p:spPr bwMode="auto">
            <a:xfrm>
              <a:off x="447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9" name="Line 56"/>
            <p:cNvSpPr>
              <a:spLocks noChangeShapeType="1"/>
            </p:cNvSpPr>
            <p:nvPr/>
          </p:nvSpPr>
          <p:spPr bwMode="auto">
            <a:xfrm>
              <a:off x="455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" name="Line 57"/>
            <p:cNvSpPr>
              <a:spLocks noChangeShapeType="1"/>
            </p:cNvSpPr>
            <p:nvPr/>
          </p:nvSpPr>
          <p:spPr bwMode="auto">
            <a:xfrm>
              <a:off x="463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1" name="Line 58"/>
            <p:cNvSpPr>
              <a:spLocks noChangeShapeType="1"/>
            </p:cNvSpPr>
            <p:nvPr/>
          </p:nvSpPr>
          <p:spPr bwMode="auto">
            <a:xfrm>
              <a:off x="471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2" name="Line 59"/>
            <p:cNvSpPr>
              <a:spLocks noChangeShapeType="1"/>
            </p:cNvSpPr>
            <p:nvPr/>
          </p:nvSpPr>
          <p:spPr bwMode="auto">
            <a:xfrm>
              <a:off x="479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3" name="Line 60"/>
            <p:cNvSpPr>
              <a:spLocks noChangeShapeType="1"/>
            </p:cNvSpPr>
            <p:nvPr/>
          </p:nvSpPr>
          <p:spPr bwMode="auto">
            <a:xfrm>
              <a:off x="487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4" name="Line 61"/>
            <p:cNvSpPr>
              <a:spLocks noChangeShapeType="1"/>
            </p:cNvSpPr>
            <p:nvPr/>
          </p:nvSpPr>
          <p:spPr bwMode="auto">
            <a:xfrm>
              <a:off x="495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5" name="Line 62"/>
            <p:cNvSpPr>
              <a:spLocks noChangeShapeType="1"/>
            </p:cNvSpPr>
            <p:nvPr/>
          </p:nvSpPr>
          <p:spPr bwMode="auto">
            <a:xfrm>
              <a:off x="503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6" name="Line 63"/>
            <p:cNvSpPr>
              <a:spLocks noChangeShapeType="1"/>
            </p:cNvSpPr>
            <p:nvPr/>
          </p:nvSpPr>
          <p:spPr bwMode="auto">
            <a:xfrm>
              <a:off x="511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7" name="Line 64"/>
            <p:cNvSpPr>
              <a:spLocks noChangeShapeType="1"/>
            </p:cNvSpPr>
            <p:nvPr/>
          </p:nvSpPr>
          <p:spPr bwMode="auto">
            <a:xfrm>
              <a:off x="519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8" name="Line 65"/>
            <p:cNvSpPr>
              <a:spLocks noChangeShapeType="1"/>
            </p:cNvSpPr>
            <p:nvPr/>
          </p:nvSpPr>
          <p:spPr bwMode="auto">
            <a:xfrm>
              <a:off x="4472" y="2152"/>
              <a:ext cx="7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69" name="Rectangle 66"/>
          <p:cNvSpPr>
            <a:spLocks noChangeArrowheads="1"/>
          </p:cNvSpPr>
          <p:nvPr/>
        </p:nvSpPr>
        <p:spPr bwMode="auto">
          <a:xfrm>
            <a:off x="3031678" y="1911350"/>
            <a:ext cx="331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AR"/>
              <a:t>T</a:t>
            </a:r>
          </a:p>
        </p:txBody>
      </p:sp>
      <p:sp>
        <p:nvSpPr>
          <p:cNvPr id="70" name="Rectangle 67"/>
          <p:cNvSpPr>
            <a:spLocks noChangeArrowheads="1"/>
          </p:cNvSpPr>
          <p:nvPr/>
        </p:nvSpPr>
        <p:spPr bwMode="auto">
          <a:xfrm>
            <a:off x="3679378" y="1911350"/>
            <a:ext cx="331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AR"/>
              <a:t>T</a:t>
            </a:r>
          </a:p>
        </p:txBody>
      </p:sp>
      <p:sp>
        <p:nvSpPr>
          <p:cNvPr id="71" name="Rectangle 68"/>
          <p:cNvSpPr>
            <a:spLocks noChangeArrowheads="1"/>
          </p:cNvSpPr>
          <p:nvPr/>
        </p:nvSpPr>
        <p:spPr bwMode="auto">
          <a:xfrm>
            <a:off x="4936678" y="1911350"/>
            <a:ext cx="331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AR"/>
              <a:t>T</a:t>
            </a:r>
          </a:p>
        </p:txBody>
      </p:sp>
      <p:sp>
        <p:nvSpPr>
          <p:cNvPr id="72" name="Rectangle 69"/>
          <p:cNvSpPr>
            <a:spLocks noChangeArrowheads="1"/>
          </p:cNvSpPr>
          <p:nvPr/>
        </p:nvSpPr>
        <p:spPr bwMode="auto">
          <a:xfrm>
            <a:off x="3933378" y="1911350"/>
            <a:ext cx="331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AR"/>
              <a:t>T</a:t>
            </a:r>
          </a:p>
        </p:txBody>
      </p:sp>
      <p:grpSp>
        <p:nvGrpSpPr>
          <p:cNvPr id="73" name="Group 70"/>
          <p:cNvGrpSpPr>
            <a:grpSpLocks/>
          </p:cNvGrpSpPr>
          <p:nvPr/>
        </p:nvGrpSpPr>
        <p:grpSpPr bwMode="auto">
          <a:xfrm>
            <a:off x="1409253" y="3238500"/>
            <a:ext cx="1143000" cy="152400"/>
            <a:chOff x="4472" y="2056"/>
            <a:chExt cx="720" cy="96"/>
          </a:xfrm>
        </p:grpSpPr>
        <p:sp>
          <p:nvSpPr>
            <p:cNvPr id="74" name="Line 71"/>
            <p:cNvSpPr>
              <a:spLocks noChangeShapeType="1"/>
            </p:cNvSpPr>
            <p:nvPr/>
          </p:nvSpPr>
          <p:spPr bwMode="auto">
            <a:xfrm>
              <a:off x="447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75" name="Line 72"/>
            <p:cNvSpPr>
              <a:spLocks noChangeShapeType="1"/>
            </p:cNvSpPr>
            <p:nvPr/>
          </p:nvSpPr>
          <p:spPr bwMode="auto">
            <a:xfrm>
              <a:off x="455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76" name="Line 73"/>
            <p:cNvSpPr>
              <a:spLocks noChangeShapeType="1"/>
            </p:cNvSpPr>
            <p:nvPr/>
          </p:nvSpPr>
          <p:spPr bwMode="auto">
            <a:xfrm>
              <a:off x="463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77" name="Line 74"/>
            <p:cNvSpPr>
              <a:spLocks noChangeShapeType="1"/>
            </p:cNvSpPr>
            <p:nvPr/>
          </p:nvSpPr>
          <p:spPr bwMode="auto">
            <a:xfrm>
              <a:off x="471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78" name="Line 75"/>
            <p:cNvSpPr>
              <a:spLocks noChangeShapeType="1"/>
            </p:cNvSpPr>
            <p:nvPr/>
          </p:nvSpPr>
          <p:spPr bwMode="auto">
            <a:xfrm>
              <a:off x="479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79" name="Line 76"/>
            <p:cNvSpPr>
              <a:spLocks noChangeShapeType="1"/>
            </p:cNvSpPr>
            <p:nvPr/>
          </p:nvSpPr>
          <p:spPr bwMode="auto">
            <a:xfrm>
              <a:off x="487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80" name="Line 77"/>
            <p:cNvSpPr>
              <a:spLocks noChangeShapeType="1"/>
            </p:cNvSpPr>
            <p:nvPr/>
          </p:nvSpPr>
          <p:spPr bwMode="auto">
            <a:xfrm>
              <a:off x="495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81" name="Line 78"/>
            <p:cNvSpPr>
              <a:spLocks noChangeShapeType="1"/>
            </p:cNvSpPr>
            <p:nvPr/>
          </p:nvSpPr>
          <p:spPr bwMode="auto">
            <a:xfrm>
              <a:off x="503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82" name="Line 79"/>
            <p:cNvSpPr>
              <a:spLocks noChangeShapeType="1"/>
            </p:cNvSpPr>
            <p:nvPr/>
          </p:nvSpPr>
          <p:spPr bwMode="auto">
            <a:xfrm>
              <a:off x="511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83" name="Line 80"/>
            <p:cNvSpPr>
              <a:spLocks noChangeShapeType="1"/>
            </p:cNvSpPr>
            <p:nvPr/>
          </p:nvSpPr>
          <p:spPr bwMode="auto">
            <a:xfrm>
              <a:off x="519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84" name="Line 81"/>
            <p:cNvSpPr>
              <a:spLocks noChangeShapeType="1"/>
            </p:cNvSpPr>
            <p:nvPr/>
          </p:nvSpPr>
          <p:spPr bwMode="auto">
            <a:xfrm>
              <a:off x="4472" y="2152"/>
              <a:ext cx="7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85" name="Group 82"/>
          <p:cNvGrpSpPr>
            <a:grpSpLocks/>
          </p:cNvGrpSpPr>
          <p:nvPr/>
        </p:nvGrpSpPr>
        <p:grpSpPr bwMode="auto">
          <a:xfrm>
            <a:off x="1396553" y="3848100"/>
            <a:ext cx="1143000" cy="152400"/>
            <a:chOff x="4472" y="2056"/>
            <a:chExt cx="720" cy="96"/>
          </a:xfrm>
        </p:grpSpPr>
        <p:sp>
          <p:nvSpPr>
            <p:cNvPr id="86" name="Line 83"/>
            <p:cNvSpPr>
              <a:spLocks noChangeShapeType="1"/>
            </p:cNvSpPr>
            <p:nvPr/>
          </p:nvSpPr>
          <p:spPr bwMode="auto">
            <a:xfrm>
              <a:off x="447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87" name="Line 84"/>
            <p:cNvSpPr>
              <a:spLocks noChangeShapeType="1"/>
            </p:cNvSpPr>
            <p:nvPr/>
          </p:nvSpPr>
          <p:spPr bwMode="auto">
            <a:xfrm>
              <a:off x="455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88" name="Line 85"/>
            <p:cNvSpPr>
              <a:spLocks noChangeShapeType="1"/>
            </p:cNvSpPr>
            <p:nvPr/>
          </p:nvSpPr>
          <p:spPr bwMode="auto">
            <a:xfrm>
              <a:off x="463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89" name="Line 86"/>
            <p:cNvSpPr>
              <a:spLocks noChangeShapeType="1"/>
            </p:cNvSpPr>
            <p:nvPr/>
          </p:nvSpPr>
          <p:spPr bwMode="auto">
            <a:xfrm>
              <a:off x="471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90" name="Line 87"/>
            <p:cNvSpPr>
              <a:spLocks noChangeShapeType="1"/>
            </p:cNvSpPr>
            <p:nvPr/>
          </p:nvSpPr>
          <p:spPr bwMode="auto">
            <a:xfrm>
              <a:off x="479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91" name="Line 88"/>
            <p:cNvSpPr>
              <a:spLocks noChangeShapeType="1"/>
            </p:cNvSpPr>
            <p:nvPr/>
          </p:nvSpPr>
          <p:spPr bwMode="auto">
            <a:xfrm>
              <a:off x="487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92" name="Line 89"/>
            <p:cNvSpPr>
              <a:spLocks noChangeShapeType="1"/>
            </p:cNvSpPr>
            <p:nvPr/>
          </p:nvSpPr>
          <p:spPr bwMode="auto">
            <a:xfrm>
              <a:off x="495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93" name="Line 90"/>
            <p:cNvSpPr>
              <a:spLocks noChangeShapeType="1"/>
            </p:cNvSpPr>
            <p:nvPr/>
          </p:nvSpPr>
          <p:spPr bwMode="auto">
            <a:xfrm>
              <a:off x="503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94" name="Line 91"/>
            <p:cNvSpPr>
              <a:spLocks noChangeShapeType="1"/>
            </p:cNvSpPr>
            <p:nvPr/>
          </p:nvSpPr>
          <p:spPr bwMode="auto">
            <a:xfrm>
              <a:off x="511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95" name="Line 92"/>
            <p:cNvSpPr>
              <a:spLocks noChangeShapeType="1"/>
            </p:cNvSpPr>
            <p:nvPr/>
          </p:nvSpPr>
          <p:spPr bwMode="auto">
            <a:xfrm>
              <a:off x="519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96" name="Line 93"/>
            <p:cNvSpPr>
              <a:spLocks noChangeShapeType="1"/>
            </p:cNvSpPr>
            <p:nvPr/>
          </p:nvSpPr>
          <p:spPr bwMode="auto">
            <a:xfrm>
              <a:off x="4472" y="2152"/>
              <a:ext cx="7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97" name="Group 94"/>
          <p:cNvGrpSpPr>
            <a:grpSpLocks/>
          </p:cNvGrpSpPr>
          <p:nvPr/>
        </p:nvGrpSpPr>
        <p:grpSpPr bwMode="auto">
          <a:xfrm>
            <a:off x="1383853" y="4457700"/>
            <a:ext cx="1143000" cy="152400"/>
            <a:chOff x="4472" y="2056"/>
            <a:chExt cx="720" cy="96"/>
          </a:xfrm>
        </p:grpSpPr>
        <p:sp>
          <p:nvSpPr>
            <p:cNvPr id="98" name="Line 95"/>
            <p:cNvSpPr>
              <a:spLocks noChangeShapeType="1"/>
            </p:cNvSpPr>
            <p:nvPr/>
          </p:nvSpPr>
          <p:spPr bwMode="auto">
            <a:xfrm>
              <a:off x="447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99" name="Line 96"/>
            <p:cNvSpPr>
              <a:spLocks noChangeShapeType="1"/>
            </p:cNvSpPr>
            <p:nvPr/>
          </p:nvSpPr>
          <p:spPr bwMode="auto">
            <a:xfrm>
              <a:off x="455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00" name="Line 97"/>
            <p:cNvSpPr>
              <a:spLocks noChangeShapeType="1"/>
            </p:cNvSpPr>
            <p:nvPr/>
          </p:nvSpPr>
          <p:spPr bwMode="auto">
            <a:xfrm>
              <a:off x="463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01" name="Line 98"/>
            <p:cNvSpPr>
              <a:spLocks noChangeShapeType="1"/>
            </p:cNvSpPr>
            <p:nvPr/>
          </p:nvSpPr>
          <p:spPr bwMode="auto">
            <a:xfrm>
              <a:off x="471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02" name="Line 99"/>
            <p:cNvSpPr>
              <a:spLocks noChangeShapeType="1"/>
            </p:cNvSpPr>
            <p:nvPr/>
          </p:nvSpPr>
          <p:spPr bwMode="auto">
            <a:xfrm>
              <a:off x="479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03" name="Line 100"/>
            <p:cNvSpPr>
              <a:spLocks noChangeShapeType="1"/>
            </p:cNvSpPr>
            <p:nvPr/>
          </p:nvSpPr>
          <p:spPr bwMode="auto">
            <a:xfrm>
              <a:off x="487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04" name="Line 101"/>
            <p:cNvSpPr>
              <a:spLocks noChangeShapeType="1"/>
            </p:cNvSpPr>
            <p:nvPr/>
          </p:nvSpPr>
          <p:spPr bwMode="auto">
            <a:xfrm>
              <a:off x="495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05" name="Line 102"/>
            <p:cNvSpPr>
              <a:spLocks noChangeShapeType="1"/>
            </p:cNvSpPr>
            <p:nvPr/>
          </p:nvSpPr>
          <p:spPr bwMode="auto">
            <a:xfrm>
              <a:off x="503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06" name="Line 103"/>
            <p:cNvSpPr>
              <a:spLocks noChangeShapeType="1"/>
            </p:cNvSpPr>
            <p:nvPr/>
          </p:nvSpPr>
          <p:spPr bwMode="auto">
            <a:xfrm>
              <a:off x="511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07" name="Line 104"/>
            <p:cNvSpPr>
              <a:spLocks noChangeShapeType="1"/>
            </p:cNvSpPr>
            <p:nvPr/>
          </p:nvSpPr>
          <p:spPr bwMode="auto">
            <a:xfrm>
              <a:off x="519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08" name="Line 105"/>
            <p:cNvSpPr>
              <a:spLocks noChangeShapeType="1"/>
            </p:cNvSpPr>
            <p:nvPr/>
          </p:nvSpPr>
          <p:spPr bwMode="auto">
            <a:xfrm>
              <a:off x="4472" y="2152"/>
              <a:ext cx="7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109" name="Group 106"/>
          <p:cNvGrpSpPr>
            <a:grpSpLocks/>
          </p:cNvGrpSpPr>
          <p:nvPr/>
        </p:nvGrpSpPr>
        <p:grpSpPr bwMode="auto">
          <a:xfrm>
            <a:off x="1371153" y="5067300"/>
            <a:ext cx="1143000" cy="152400"/>
            <a:chOff x="4472" y="2056"/>
            <a:chExt cx="720" cy="96"/>
          </a:xfrm>
        </p:grpSpPr>
        <p:sp>
          <p:nvSpPr>
            <p:cNvPr id="110" name="Line 107"/>
            <p:cNvSpPr>
              <a:spLocks noChangeShapeType="1"/>
            </p:cNvSpPr>
            <p:nvPr/>
          </p:nvSpPr>
          <p:spPr bwMode="auto">
            <a:xfrm>
              <a:off x="447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11" name="Line 108"/>
            <p:cNvSpPr>
              <a:spLocks noChangeShapeType="1"/>
            </p:cNvSpPr>
            <p:nvPr/>
          </p:nvSpPr>
          <p:spPr bwMode="auto">
            <a:xfrm>
              <a:off x="455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12" name="Line 109"/>
            <p:cNvSpPr>
              <a:spLocks noChangeShapeType="1"/>
            </p:cNvSpPr>
            <p:nvPr/>
          </p:nvSpPr>
          <p:spPr bwMode="auto">
            <a:xfrm>
              <a:off x="463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13" name="Line 110"/>
            <p:cNvSpPr>
              <a:spLocks noChangeShapeType="1"/>
            </p:cNvSpPr>
            <p:nvPr/>
          </p:nvSpPr>
          <p:spPr bwMode="auto">
            <a:xfrm>
              <a:off x="471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14" name="Line 111"/>
            <p:cNvSpPr>
              <a:spLocks noChangeShapeType="1"/>
            </p:cNvSpPr>
            <p:nvPr/>
          </p:nvSpPr>
          <p:spPr bwMode="auto">
            <a:xfrm>
              <a:off x="479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15" name="Line 112"/>
            <p:cNvSpPr>
              <a:spLocks noChangeShapeType="1"/>
            </p:cNvSpPr>
            <p:nvPr/>
          </p:nvSpPr>
          <p:spPr bwMode="auto">
            <a:xfrm>
              <a:off x="487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16" name="Line 113"/>
            <p:cNvSpPr>
              <a:spLocks noChangeShapeType="1"/>
            </p:cNvSpPr>
            <p:nvPr/>
          </p:nvSpPr>
          <p:spPr bwMode="auto">
            <a:xfrm>
              <a:off x="495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17" name="Line 114"/>
            <p:cNvSpPr>
              <a:spLocks noChangeShapeType="1"/>
            </p:cNvSpPr>
            <p:nvPr/>
          </p:nvSpPr>
          <p:spPr bwMode="auto">
            <a:xfrm>
              <a:off x="503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18" name="Line 115"/>
            <p:cNvSpPr>
              <a:spLocks noChangeShapeType="1"/>
            </p:cNvSpPr>
            <p:nvPr/>
          </p:nvSpPr>
          <p:spPr bwMode="auto">
            <a:xfrm>
              <a:off x="511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19" name="Line 116"/>
            <p:cNvSpPr>
              <a:spLocks noChangeShapeType="1"/>
            </p:cNvSpPr>
            <p:nvPr/>
          </p:nvSpPr>
          <p:spPr bwMode="auto">
            <a:xfrm>
              <a:off x="5192" y="205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20" name="Line 117"/>
            <p:cNvSpPr>
              <a:spLocks noChangeShapeType="1"/>
            </p:cNvSpPr>
            <p:nvPr/>
          </p:nvSpPr>
          <p:spPr bwMode="auto">
            <a:xfrm>
              <a:off x="4472" y="2152"/>
              <a:ext cx="7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121" name="Line 118"/>
          <p:cNvSpPr>
            <a:spLocks noChangeShapeType="1"/>
          </p:cNvSpPr>
          <p:nvPr/>
        </p:nvSpPr>
        <p:spPr bwMode="auto">
          <a:xfrm>
            <a:off x="2552253" y="3390900"/>
            <a:ext cx="5461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2" name="Line 119"/>
          <p:cNvSpPr>
            <a:spLocks noChangeShapeType="1"/>
          </p:cNvSpPr>
          <p:nvPr/>
        </p:nvSpPr>
        <p:spPr bwMode="auto">
          <a:xfrm>
            <a:off x="2539553" y="4000500"/>
            <a:ext cx="11811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3" name="Line 120"/>
          <p:cNvSpPr>
            <a:spLocks noChangeShapeType="1"/>
          </p:cNvSpPr>
          <p:nvPr/>
        </p:nvSpPr>
        <p:spPr bwMode="auto">
          <a:xfrm>
            <a:off x="2539553" y="4610100"/>
            <a:ext cx="13970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4" name="Line 121"/>
          <p:cNvSpPr>
            <a:spLocks noChangeShapeType="1"/>
          </p:cNvSpPr>
          <p:nvPr/>
        </p:nvSpPr>
        <p:spPr bwMode="auto">
          <a:xfrm>
            <a:off x="2526853" y="5219700"/>
            <a:ext cx="24511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5" name="Rectangle 122"/>
          <p:cNvSpPr>
            <a:spLocks noChangeArrowheads="1"/>
          </p:cNvSpPr>
          <p:nvPr/>
        </p:nvSpPr>
        <p:spPr bwMode="auto">
          <a:xfrm>
            <a:off x="2993578" y="3117850"/>
            <a:ext cx="77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AR"/>
              <a:t>ddA</a:t>
            </a:r>
          </a:p>
        </p:txBody>
      </p:sp>
      <p:sp>
        <p:nvSpPr>
          <p:cNvPr id="126" name="Rectangle 123"/>
          <p:cNvSpPr>
            <a:spLocks noChangeArrowheads="1"/>
          </p:cNvSpPr>
          <p:nvPr/>
        </p:nvSpPr>
        <p:spPr bwMode="auto">
          <a:xfrm>
            <a:off x="3603178" y="3702050"/>
            <a:ext cx="77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AR"/>
              <a:t>ddA</a:t>
            </a:r>
          </a:p>
        </p:txBody>
      </p:sp>
      <p:sp>
        <p:nvSpPr>
          <p:cNvPr id="127" name="Rectangle 124"/>
          <p:cNvSpPr>
            <a:spLocks noChangeArrowheads="1"/>
          </p:cNvSpPr>
          <p:nvPr/>
        </p:nvSpPr>
        <p:spPr bwMode="auto">
          <a:xfrm>
            <a:off x="3819078" y="4324350"/>
            <a:ext cx="77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AR"/>
              <a:t>ddA</a:t>
            </a:r>
          </a:p>
        </p:txBody>
      </p:sp>
      <p:sp>
        <p:nvSpPr>
          <p:cNvPr id="128" name="Rectangle 125"/>
          <p:cNvSpPr>
            <a:spLocks noChangeArrowheads="1"/>
          </p:cNvSpPr>
          <p:nvPr/>
        </p:nvSpPr>
        <p:spPr bwMode="auto">
          <a:xfrm>
            <a:off x="4873178" y="4921250"/>
            <a:ext cx="77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AR"/>
              <a:t>ddA</a:t>
            </a:r>
          </a:p>
        </p:txBody>
      </p:sp>
      <p:sp>
        <p:nvSpPr>
          <p:cNvPr id="129" name="Rectangle 126"/>
          <p:cNvSpPr>
            <a:spLocks noChangeArrowheads="1"/>
          </p:cNvSpPr>
          <p:nvPr/>
        </p:nvSpPr>
        <p:spPr bwMode="auto">
          <a:xfrm>
            <a:off x="5990778" y="2889250"/>
            <a:ext cx="3032124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AR" altLang="es-AR" sz="2600" dirty="0">
                <a:latin typeface="Trebuchet MS" panose="020B0603020202020204" pitchFamily="34" charset="0"/>
              </a:rPr>
              <a:t>Ejemplo </a:t>
            </a:r>
            <a:r>
              <a:rPr lang="es-AR" altLang="es-AR" sz="2600" dirty="0" err="1">
                <a:latin typeface="Trebuchet MS" panose="020B0603020202020204" pitchFamily="34" charset="0"/>
              </a:rPr>
              <a:t>ddATP</a:t>
            </a:r>
            <a:r>
              <a:rPr lang="es-AR" altLang="es-AR" sz="2600" dirty="0">
                <a:latin typeface="Trebuchet MS" panose="020B0603020202020204" pitchFamily="34" charset="0"/>
              </a:rPr>
              <a:t>: Cuando haya una T en el templado, ocasionalmente se agregará un </a:t>
            </a:r>
            <a:r>
              <a:rPr lang="es-AR" altLang="es-AR" sz="2600" dirty="0" err="1">
                <a:latin typeface="Trebuchet MS" panose="020B0603020202020204" pitchFamily="34" charset="0"/>
              </a:rPr>
              <a:t>ddA</a:t>
            </a:r>
            <a:r>
              <a:rPr lang="es-AR" altLang="es-AR" sz="2600" dirty="0">
                <a:latin typeface="Trebuchet MS" panose="020B0603020202020204" pitchFamily="34" charset="0"/>
              </a:rPr>
              <a:t> a la cadena en crecimiento</a:t>
            </a:r>
          </a:p>
        </p:txBody>
      </p:sp>
      <p:sp>
        <p:nvSpPr>
          <p:cNvPr id="13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476053" y="53975"/>
            <a:ext cx="7632451" cy="711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Método de secuenciación de </a:t>
            </a:r>
            <a:r>
              <a:rPr lang="es-ES" sz="3200" dirty="0" err="1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Sanger</a:t>
            </a:r>
            <a:endParaRPr lang="es-ES" sz="3200" dirty="0">
              <a:solidFill>
                <a:schemeClr val="tx2">
                  <a:satMod val="130000"/>
                </a:schemeClr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13" y="862354"/>
            <a:ext cx="7920483" cy="6023030"/>
          </a:xfrm>
          <a:prstGeom prst="rect">
            <a:avLst/>
          </a:prstGeom>
        </p:spPr>
      </p:pic>
      <p:sp>
        <p:nvSpPr>
          <p:cNvPr id="130" name="Rectangle 126"/>
          <p:cNvSpPr>
            <a:spLocks noChangeArrowheads="1"/>
          </p:cNvSpPr>
          <p:nvPr/>
        </p:nvSpPr>
        <p:spPr bwMode="auto">
          <a:xfrm>
            <a:off x="4716016" y="3132257"/>
            <a:ext cx="3816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AR" altLang="es-AR" sz="1600" dirty="0">
                <a:latin typeface="Trebuchet MS" panose="020B0603020202020204" pitchFamily="34" charset="0"/>
              </a:rPr>
              <a:t>El resultado es una serie de fragmentos de distinta longitud en cada tubo</a:t>
            </a:r>
          </a:p>
        </p:txBody>
      </p:sp>
      <p:sp>
        <p:nvSpPr>
          <p:cNvPr id="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476053" y="53975"/>
            <a:ext cx="7632451" cy="711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Método de secuenciación de </a:t>
            </a:r>
            <a:r>
              <a:rPr lang="es-ES" sz="3200" dirty="0" err="1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Sanger</a:t>
            </a:r>
            <a:endParaRPr lang="es-ES" sz="3200" dirty="0">
              <a:solidFill>
                <a:schemeClr val="tx2">
                  <a:satMod val="130000"/>
                </a:schemeClr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9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"/>
          <p:cNvSpPr txBox="1">
            <a:spLocks noChangeArrowheads="1"/>
          </p:cNvSpPr>
          <p:nvPr/>
        </p:nvSpPr>
        <p:spPr bwMode="auto">
          <a:xfrm>
            <a:off x="975369" y="2059873"/>
            <a:ext cx="676498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</a:pPr>
            <a:r>
              <a:rPr lang="es-AR" altLang="es-AR" sz="2600" u="sng" dirty="0">
                <a:solidFill>
                  <a:srgbClr val="333399"/>
                </a:solidFill>
                <a:latin typeface="Trebuchet MS" panose="020B0603020202020204" pitchFamily="34" charset="0"/>
              </a:rPr>
              <a:t>Radioactividad</a:t>
            </a:r>
            <a:endParaRPr lang="es-AR" altLang="es-AR" sz="2600" dirty="0">
              <a:solidFill>
                <a:srgbClr val="333399"/>
              </a:solidFill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s-AR" altLang="es-AR" sz="2600" dirty="0" err="1">
                <a:latin typeface="Trebuchet MS" panose="020B0603020202020204" pitchFamily="34" charset="0"/>
              </a:rPr>
              <a:t>Primers</a:t>
            </a:r>
            <a:r>
              <a:rPr lang="es-AR" altLang="es-AR" sz="2600" dirty="0">
                <a:latin typeface="Trebuchet MS" panose="020B0603020202020204" pitchFamily="34" charset="0"/>
              </a:rPr>
              <a:t> marcados </a:t>
            </a:r>
            <a:r>
              <a:rPr lang="es-AR" altLang="es-AR" sz="2600" dirty="0" smtClean="0">
                <a:latin typeface="Trebuchet MS" panose="020B0603020202020204" pitchFamily="34" charset="0"/>
              </a:rPr>
              <a:t>(</a:t>
            </a:r>
            <a:r>
              <a:rPr lang="es-AR" altLang="es-AR" sz="2600" baseline="30000" dirty="0" smtClean="0">
                <a:latin typeface="Trebuchet MS" panose="020B0603020202020204" pitchFamily="34" charset="0"/>
              </a:rPr>
              <a:t>32</a:t>
            </a:r>
            <a:r>
              <a:rPr lang="es-AR" altLang="es-AR" sz="2600" dirty="0" smtClean="0">
                <a:latin typeface="Trebuchet MS" panose="020B0603020202020204" pitchFamily="34" charset="0"/>
              </a:rPr>
              <a:t>P</a:t>
            </a:r>
            <a:r>
              <a:rPr lang="es-AR" altLang="es-AR" sz="2600" dirty="0">
                <a:latin typeface="Trebuchet MS" panose="020B0603020202020204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s-AR" altLang="es-AR" sz="2600" dirty="0" err="1">
                <a:latin typeface="Trebuchet MS" panose="020B0603020202020204" pitchFamily="34" charset="0"/>
              </a:rPr>
              <a:t>dNTPs</a:t>
            </a:r>
            <a:r>
              <a:rPr lang="es-AR" altLang="es-AR" sz="2600" dirty="0">
                <a:latin typeface="Trebuchet MS" panose="020B0603020202020204" pitchFamily="34" charset="0"/>
              </a:rPr>
              <a:t> marcados (</a:t>
            </a:r>
            <a:r>
              <a:rPr lang="es-AR" altLang="es-AR" sz="2600" baseline="30000" dirty="0">
                <a:latin typeface="Trebuchet MS" panose="020B0603020202020204" pitchFamily="34" charset="0"/>
              </a:rPr>
              <a:t>35</a:t>
            </a:r>
            <a:r>
              <a:rPr lang="es-AR" altLang="es-AR" sz="2600" dirty="0">
                <a:latin typeface="Trebuchet MS" panose="020B0603020202020204" pitchFamily="34" charset="0"/>
              </a:rPr>
              <a:t>S o </a:t>
            </a:r>
            <a:r>
              <a:rPr lang="es-AR" altLang="es-AR" sz="2600" baseline="30000" dirty="0">
                <a:latin typeface="Trebuchet MS" panose="020B0603020202020204" pitchFamily="34" charset="0"/>
              </a:rPr>
              <a:t>32</a:t>
            </a:r>
            <a:r>
              <a:rPr lang="es-AR" altLang="es-AR" sz="2600" dirty="0">
                <a:latin typeface="Trebuchet MS" panose="020B0603020202020204" pitchFamily="34" charset="0"/>
              </a:rPr>
              <a:t>P)</a:t>
            </a:r>
          </a:p>
        </p:txBody>
      </p:sp>
      <p:sp>
        <p:nvSpPr>
          <p:cNvPr id="131" name="Rectangle 4"/>
          <p:cNvSpPr>
            <a:spLocks noChangeArrowheads="1"/>
          </p:cNvSpPr>
          <p:nvPr/>
        </p:nvSpPr>
        <p:spPr bwMode="auto">
          <a:xfrm>
            <a:off x="958081" y="4153495"/>
            <a:ext cx="8048427" cy="21558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AR" altLang="es-AR" sz="2600" u="sng" dirty="0">
                <a:solidFill>
                  <a:srgbClr val="00B050"/>
                </a:solidFill>
                <a:latin typeface="Trebuchet MS" panose="020B0603020202020204" pitchFamily="34" charset="0"/>
              </a:rPr>
              <a:t>Fluorescencia</a:t>
            </a:r>
            <a:endParaRPr lang="es-AR" altLang="es-AR" sz="2600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s-AR" altLang="es-AR" sz="2600" dirty="0" err="1">
                <a:latin typeface="Trebuchet MS" panose="020B0603020202020204" pitchFamily="34" charset="0"/>
              </a:rPr>
              <a:t>ddNTPs</a:t>
            </a:r>
            <a:r>
              <a:rPr lang="es-AR" altLang="es-AR" sz="2600" dirty="0">
                <a:latin typeface="Trebuchet MS" panose="020B0603020202020204" pitchFamily="34" charset="0"/>
              </a:rPr>
              <a:t> marcados por fluorescencia</a:t>
            </a:r>
          </a:p>
          <a:p>
            <a:pPr lvl="1" eaLnBrk="1" hangingPunct="1">
              <a:lnSpc>
                <a:spcPct val="90000"/>
              </a:lnSpc>
            </a:pPr>
            <a:r>
              <a:rPr lang="es-AR" altLang="es-AR" sz="2600" dirty="0">
                <a:latin typeface="Trebuchet MS" panose="020B0603020202020204" pitchFamily="34" charset="0"/>
              </a:rPr>
              <a:t>Cada uno de los 4 </a:t>
            </a:r>
            <a:r>
              <a:rPr lang="es-AR" altLang="es-AR" sz="2600" dirty="0" err="1">
                <a:latin typeface="Trebuchet MS" panose="020B0603020202020204" pitchFamily="34" charset="0"/>
              </a:rPr>
              <a:t>ddNTP</a:t>
            </a:r>
            <a:r>
              <a:rPr lang="es-AR" altLang="es-AR" sz="2600" dirty="0">
                <a:latin typeface="Trebuchet MS" panose="020B0603020202020204" pitchFamily="34" charset="0"/>
              </a:rPr>
              <a:t> </a:t>
            </a:r>
            <a:r>
              <a:rPr lang="es-AR" altLang="es-AR" sz="2600" dirty="0" err="1">
                <a:latin typeface="Trebuchet MS" panose="020B0603020202020204" pitchFamily="34" charset="0"/>
              </a:rPr>
              <a:t>fluorece</a:t>
            </a:r>
            <a:r>
              <a:rPr lang="es-AR" altLang="es-AR" sz="2600" dirty="0">
                <a:latin typeface="Trebuchet MS" panose="020B0603020202020204" pitchFamily="34" charset="0"/>
              </a:rPr>
              <a:t> a distinta longitud de onda, permitiendo su identificación</a:t>
            </a:r>
          </a:p>
        </p:txBody>
      </p:sp>
      <p:sp>
        <p:nvSpPr>
          <p:cNvPr id="132" name="Rectangle 2"/>
          <p:cNvSpPr>
            <a:spLocks noChangeArrowheads="1"/>
          </p:cNvSpPr>
          <p:nvPr/>
        </p:nvSpPr>
        <p:spPr bwMode="auto">
          <a:xfrm>
            <a:off x="1043608" y="1129159"/>
            <a:ext cx="79629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s-AR" altLang="es-AR" sz="2600" dirty="0">
                <a:latin typeface="Trebuchet MS" panose="020B0603020202020204" pitchFamily="34" charset="0"/>
              </a:rPr>
              <a:t>Visualización de los fragmentos de DNA:</a:t>
            </a:r>
          </a:p>
        </p:txBody>
      </p:sp>
      <p:sp>
        <p:nvSpPr>
          <p:cNvPr id="7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476053" y="53975"/>
            <a:ext cx="7632451" cy="711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Método de secuenciación de </a:t>
            </a:r>
            <a:r>
              <a:rPr lang="es-ES" sz="3200" dirty="0" err="1">
                <a:solidFill>
                  <a:schemeClr val="tx2">
                    <a:satMod val="130000"/>
                  </a:schemeClr>
                </a:solidFill>
                <a:effectLst/>
                <a:latin typeface="Trebuchet MS" pitchFamily="34" charset="0"/>
              </a:rPr>
              <a:t>Sanger</a:t>
            </a:r>
            <a:endParaRPr lang="es-ES" sz="3200" dirty="0">
              <a:solidFill>
                <a:schemeClr val="tx2">
                  <a:satMod val="130000"/>
                </a:schemeClr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3747</TotalTime>
  <Words>1169</Words>
  <Application>Microsoft Office PowerPoint</Application>
  <PresentationFormat>Affichage à l'écran (4:3)</PresentationFormat>
  <Paragraphs>191</Paragraphs>
  <Slides>34</Slides>
  <Notes>32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3" baseType="lpstr">
      <vt:lpstr>Arial</vt:lpstr>
      <vt:lpstr>Gill Sans MT</vt:lpstr>
      <vt:lpstr>Symbol</vt:lpstr>
      <vt:lpstr>Times</vt:lpstr>
      <vt:lpstr>Trebuchet MS</vt:lpstr>
      <vt:lpstr>Verdana</vt:lpstr>
      <vt:lpstr>Wingdings</vt:lpstr>
      <vt:lpstr>Wingdings 2</vt:lpstr>
      <vt:lpstr>Solsticio</vt:lpstr>
      <vt:lpstr>Présentation PowerPoint</vt:lpstr>
      <vt:lpstr>Métodos de secuenciación</vt:lpstr>
      <vt:lpstr>Método de secuenciación de Sanger (1977: F. Sanger y W. Gilbert - DNA Sequencing) </vt:lpstr>
      <vt:lpstr>Método de secuenciación de Sanger</vt:lpstr>
      <vt:lpstr>Método de secuenciación de Sanger</vt:lpstr>
      <vt:lpstr>Método de secuenciación de Sanger</vt:lpstr>
      <vt:lpstr>Método de secuenciación de Sanger</vt:lpstr>
      <vt:lpstr>Método de secuenciación de Sanger</vt:lpstr>
      <vt:lpstr>Método de secuenciación de Sanger</vt:lpstr>
      <vt:lpstr>Método de secuenciación de Sanger</vt:lpstr>
      <vt:lpstr>Método de Maxam-Gilbert (1977)</vt:lpstr>
      <vt:lpstr>Método de Maxam-Gilbert</vt:lpstr>
      <vt:lpstr>Método de Maxam-Gilbert</vt:lpstr>
      <vt:lpstr>Sanger y Gilbert recibieron el premio Nobel en 1980</vt:lpstr>
      <vt:lpstr>Nuevo método de secuenciación de Sanger</vt:lpstr>
      <vt:lpstr>Shotgun Sequencing</vt:lpstr>
      <vt:lpstr>Secuenciación automatizada</vt:lpstr>
      <vt:lpstr>Secuenciación automatizada</vt:lpstr>
      <vt:lpstr>Secuenciación automatizada + amplificación por PCR</vt:lpstr>
      <vt:lpstr>Nueva generación de métodos de secuenciación</vt:lpstr>
      <vt:lpstr>Secuenciación</vt:lpstr>
      <vt:lpstr>Métodos para estudiar la interacción DNA-proteína</vt:lpstr>
      <vt:lpstr>Electrophoretic Mobility Shift Assay (EMSA)</vt:lpstr>
      <vt:lpstr>DNA Footprinting</vt:lpstr>
      <vt:lpstr>Métodos para estudiar la interacción DNA-proteína</vt:lpstr>
      <vt:lpstr>Chromatin Immunoprecipitation (ChIP)</vt:lpstr>
      <vt:lpstr>Métodos para estudiar la interacción DNA-proteína</vt:lpstr>
      <vt:lpstr>DNA Pulldown assay</vt:lpstr>
      <vt:lpstr>Métodos para estudiar la interacción DNA-proteína</vt:lpstr>
      <vt:lpstr>Présentation PowerPoint</vt:lpstr>
      <vt:lpstr>Yeast one hybrid system</vt:lpstr>
      <vt:lpstr>Luciferase Reporter Assay</vt:lpstr>
      <vt:lpstr>Présentation PowerPoint</vt:lpstr>
      <vt:lpstr>Marcación radioactiva de DNA</vt:lpstr>
    </vt:vector>
  </TitlesOfParts>
  <Company>IMBICE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IMBICE</dc:creator>
  <cp:lastModifiedBy>sony</cp:lastModifiedBy>
  <cp:revision>234</cp:revision>
  <cp:lastPrinted>2013-06-03T16:53:00Z</cp:lastPrinted>
  <dcterms:created xsi:type="dcterms:W3CDTF">2005-05-27T14:40:15Z</dcterms:created>
  <dcterms:modified xsi:type="dcterms:W3CDTF">2019-12-02T17:00:41Z</dcterms:modified>
</cp:coreProperties>
</file>