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9"/>
  </p:notesMasterIdLst>
  <p:sldIdLst>
    <p:sldId id="328" r:id="rId2"/>
    <p:sldId id="329" r:id="rId3"/>
    <p:sldId id="330" r:id="rId4"/>
    <p:sldId id="331" r:id="rId5"/>
    <p:sldId id="332" r:id="rId6"/>
    <p:sldId id="333" r:id="rId7"/>
    <p:sldId id="334" r:id="rId8"/>
    <p:sldId id="335" r:id="rId9"/>
    <p:sldId id="337" r:id="rId10"/>
    <p:sldId id="336" r:id="rId11"/>
    <p:sldId id="358" r:id="rId12"/>
    <p:sldId id="368" r:id="rId13"/>
    <p:sldId id="369" r:id="rId14"/>
    <p:sldId id="370" r:id="rId15"/>
    <p:sldId id="371" r:id="rId16"/>
    <p:sldId id="372" r:id="rId17"/>
    <p:sldId id="373" r:id="rId18"/>
    <p:sldId id="374" r:id="rId19"/>
    <p:sldId id="375" r:id="rId20"/>
    <p:sldId id="376" r:id="rId21"/>
    <p:sldId id="377" r:id="rId22"/>
    <p:sldId id="378" r:id="rId23"/>
    <p:sldId id="348" r:id="rId24"/>
    <p:sldId id="349" r:id="rId25"/>
    <p:sldId id="366" r:id="rId26"/>
    <p:sldId id="350" r:id="rId27"/>
    <p:sldId id="351" r:id="rId28"/>
    <p:sldId id="352" r:id="rId29"/>
    <p:sldId id="353" r:id="rId30"/>
    <p:sldId id="379" r:id="rId31"/>
    <p:sldId id="359" r:id="rId32"/>
    <p:sldId id="360" r:id="rId33"/>
    <p:sldId id="361" r:id="rId34"/>
    <p:sldId id="380" r:id="rId35"/>
    <p:sldId id="363" r:id="rId36"/>
    <p:sldId id="364" r:id="rId37"/>
    <p:sldId id="365" r:id="rId38"/>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0000CC"/>
    <a:srgbClr val="333399"/>
    <a:srgbClr val="006600"/>
    <a:srgbClr val="FFCCFF"/>
    <a:srgbClr val="00B68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0" autoAdjust="0"/>
    <p:restoredTop sz="94660"/>
  </p:normalViewPr>
  <p:slideViewPr>
    <p:cSldViewPr>
      <p:cViewPr varScale="1">
        <p:scale>
          <a:sx n="65" d="100"/>
          <a:sy n="65" d="100"/>
        </p:scale>
        <p:origin x="1422" y="78"/>
      </p:cViewPr>
      <p:guideLst>
        <p:guide orient="horz" pos="2160"/>
        <p:guide pos="3288"/>
      </p:guideLst>
    </p:cSldViewPr>
  </p:slideViewPr>
  <p:notesTextViewPr>
    <p:cViewPr>
      <p:scale>
        <a:sx n="100" d="100"/>
        <a:sy n="100" d="100"/>
      </p:scale>
      <p:origin x="0" y="0"/>
    </p:cViewPr>
  </p:notesTextViewPr>
  <p:sorterViewPr>
    <p:cViewPr>
      <p:scale>
        <a:sx n="66" d="100"/>
        <a:sy n="66" d="100"/>
      </p:scale>
      <p:origin x="0" y="-20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8DC60-B44F-4997-91AB-29F5FAB038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AR"/>
          </a:p>
        </p:txBody>
      </p:sp>
      <p:sp>
        <p:nvSpPr>
          <p:cNvPr id="3" name="Date Placeholder 2">
            <a:extLst>
              <a:ext uri="{FF2B5EF4-FFF2-40B4-BE49-F238E27FC236}">
                <a16:creationId xmlns:a16="http://schemas.microsoft.com/office/drawing/2014/main" id="{BF22D3C2-DBCB-4CDB-992F-106590928A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4CA09C8-327B-4CE9-918C-8FE354783C11}" type="datetimeFigureOut">
              <a:rPr lang="es-AR"/>
              <a:pPr>
                <a:defRPr/>
              </a:pPr>
              <a:t>16/04/2019</a:t>
            </a:fld>
            <a:endParaRPr lang="es-AR"/>
          </a:p>
        </p:txBody>
      </p:sp>
      <p:sp>
        <p:nvSpPr>
          <p:cNvPr id="4" name="Slide Image Placeholder 3">
            <a:extLst>
              <a:ext uri="{FF2B5EF4-FFF2-40B4-BE49-F238E27FC236}">
                <a16:creationId xmlns:a16="http://schemas.microsoft.com/office/drawing/2014/main" id="{15AFB8D5-C7F3-4F31-907D-D6060318A3C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Notes Placeholder 4">
            <a:extLst>
              <a:ext uri="{FF2B5EF4-FFF2-40B4-BE49-F238E27FC236}">
                <a16:creationId xmlns:a16="http://schemas.microsoft.com/office/drawing/2014/main" id="{A371902A-F206-4043-9DA3-FB5DDFED4A6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AR" noProof="0"/>
          </a:p>
        </p:txBody>
      </p:sp>
      <p:sp>
        <p:nvSpPr>
          <p:cNvPr id="6" name="Footer Placeholder 5">
            <a:extLst>
              <a:ext uri="{FF2B5EF4-FFF2-40B4-BE49-F238E27FC236}">
                <a16:creationId xmlns:a16="http://schemas.microsoft.com/office/drawing/2014/main" id="{9FBC4FD9-892A-4A12-B73F-81567F226D7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AR"/>
          </a:p>
        </p:txBody>
      </p:sp>
      <p:sp>
        <p:nvSpPr>
          <p:cNvPr id="7" name="Slide Number Placeholder 6">
            <a:extLst>
              <a:ext uri="{FF2B5EF4-FFF2-40B4-BE49-F238E27FC236}">
                <a16:creationId xmlns:a16="http://schemas.microsoft.com/office/drawing/2014/main" id="{B0C07997-769A-4CF6-BFF0-FD9EA4633BE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7A418E-BE0C-40FE-AA7A-FEB5677CDC47}" type="slidenum">
              <a:rPr lang="es-AR"/>
              <a:pPr/>
              <a:t>‹N°›</a:t>
            </a:fld>
            <a:endParaRPr lang="es-AR"/>
          </a:p>
        </p:txBody>
      </p:sp>
    </p:spTree>
    <p:extLst>
      <p:ext uri="{BB962C8B-B14F-4D97-AF65-F5344CB8AC3E}">
        <p14:creationId xmlns:p14="http://schemas.microsoft.com/office/powerpoint/2010/main" val="3428037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A2A992B-DBE4-4463-A134-6974EB5B2EE2}" type="slidenum">
              <a:rPr lang="es-ES_tradnl" altLang="es-AR">
                <a:latin typeface="Times New Roman" pitchFamily="18" charset="0"/>
              </a:rPr>
              <a:pPr/>
              <a:t>6</a:t>
            </a:fld>
            <a:endParaRPr lang="es-ES_tradnl" altLang="es-AR">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BF155BB-66DB-4905-BE86-465B24065B22}" type="slidenum">
              <a:rPr lang="es-ES_tradnl" altLang="es-AR">
                <a:latin typeface="Times New Roman" pitchFamily="18" charset="0"/>
              </a:rPr>
              <a:pPr/>
              <a:t>7</a:t>
            </a:fld>
            <a:endParaRPr lang="es-ES_tradnl" altLang="es-AR">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C57F4ED-8F81-4A69-8A79-3E1A919E80BF}" type="slidenum">
              <a:rPr lang="es-ES_tradnl" altLang="es-AR">
                <a:latin typeface="Times New Roman" pitchFamily="18" charset="0"/>
              </a:rPr>
              <a:pPr/>
              <a:t>8</a:t>
            </a:fld>
            <a:endParaRPr lang="es-ES_tradnl" altLang="es-AR">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EAC147C-672D-44F2-B47D-81572F848C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83AEA4-6A73-410A-91F3-4A2E3DC14915}" type="slidenum">
              <a:rPr lang="es-MX" altLang="es-AR" smtClean="0"/>
              <a:pPr/>
              <a:t>11</a:t>
            </a:fld>
            <a:endParaRPr lang="es-MX" altLang="es-AR"/>
          </a:p>
        </p:txBody>
      </p:sp>
      <p:sp>
        <p:nvSpPr>
          <p:cNvPr id="18435" name="Rectangle 2">
            <a:extLst>
              <a:ext uri="{FF2B5EF4-FFF2-40B4-BE49-F238E27FC236}">
                <a16:creationId xmlns:a16="http://schemas.microsoft.com/office/drawing/2014/main" id="{963A54FB-DDAA-44D0-8331-21F4FC62C66C}"/>
              </a:ext>
            </a:extLst>
          </p:cNvPr>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1A161077-B213-4110-A3BA-362B2F96F95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s-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59F7996-0A63-433B-A76C-CBEBB424A46D}" type="slidenum">
              <a:rPr lang="es-AR" altLang="es-AR"/>
              <a:pPr/>
              <a:t>35</a:t>
            </a:fld>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729DAEBD-8442-4C47-9838-91172D1CF0A6}"/>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p>
            </p:txBody>
          </p:sp>
          <p:sp>
            <p:nvSpPr>
              <p:cNvPr id="13" name="Rectangle 5">
                <a:extLst>
                  <a:ext uri="{FF2B5EF4-FFF2-40B4-BE49-F238E27FC236}">
                    <a16:creationId xmlns:a16="http://schemas.microsoft.com/office/drawing/2014/main" id="{87201A03-03C2-4E50-93BD-2BBC16C69A42}"/>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55403254-CD19-4FA4-8EBD-B453736953E4}"/>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p>
            </p:txBody>
          </p:sp>
          <p:sp>
            <p:nvSpPr>
              <p:cNvPr id="11" name="Rectangle 8">
                <a:extLst>
                  <a:ext uri="{FF2B5EF4-FFF2-40B4-BE49-F238E27FC236}">
                    <a16:creationId xmlns:a16="http://schemas.microsoft.com/office/drawing/2014/main" id="{84E67A66-1E2E-4A4A-9D32-61F0D3030ACF}"/>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p>
            </p:txBody>
          </p:sp>
        </p:grpSp>
        <p:sp>
          <p:nvSpPr>
            <p:cNvPr id="7" name="Rectangle 9">
              <a:extLst>
                <a:ext uri="{FF2B5EF4-FFF2-40B4-BE49-F238E27FC236}">
                  <a16:creationId xmlns:a16="http://schemas.microsoft.com/office/drawing/2014/main" id="{C6E273E7-3B9C-427F-AB8D-024BBFC70D68}"/>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p>
          </p:txBody>
        </p:sp>
        <p:sp>
          <p:nvSpPr>
            <p:cNvPr id="8" name="Rectangle 10">
              <a:extLst>
                <a:ext uri="{FF2B5EF4-FFF2-40B4-BE49-F238E27FC236}">
                  <a16:creationId xmlns:a16="http://schemas.microsoft.com/office/drawing/2014/main" id="{9D54B3E3-4D9E-46F9-A151-BA1E76AA4464}"/>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p>
          </p:txBody>
        </p:sp>
        <p:sp>
          <p:nvSpPr>
            <p:cNvPr id="9" name="Rectangle 11">
              <a:extLst>
                <a:ext uri="{FF2B5EF4-FFF2-40B4-BE49-F238E27FC236}">
                  <a16:creationId xmlns:a16="http://schemas.microsoft.com/office/drawing/2014/main" id="{EBD4286F-CBC8-4FD9-A8D0-4312ED8D102D}"/>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p>
          </p:txBody>
        </p:sp>
      </p:grpSp>
      <p:sp>
        <p:nvSpPr>
          <p:cNvPr id="126988" name="Rectangle 12"/>
          <p:cNvSpPr>
            <a:spLocks noGrp="1" noChangeArrowheads="1"/>
          </p:cNvSpPr>
          <p:nvPr>
            <p:ph type="ctrTitle"/>
          </p:nvPr>
        </p:nvSpPr>
        <p:spPr>
          <a:xfrm>
            <a:off x="990600" y="1676400"/>
            <a:ext cx="7772400" cy="1462088"/>
          </a:xfrm>
        </p:spPr>
        <p:txBody>
          <a:bodyPr/>
          <a:lstStyle>
            <a:lvl1pPr>
              <a:defRPr/>
            </a:lvl1pPr>
          </a:lstStyle>
          <a:p>
            <a:r>
              <a:rPr lang="es-ES"/>
              <a:t>Haga clic para cambiar el estilo de título	</a:t>
            </a:r>
          </a:p>
        </p:txBody>
      </p:sp>
      <p:sp>
        <p:nvSpPr>
          <p:cNvPr id="12698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a:extLst>
              <a:ext uri="{FF2B5EF4-FFF2-40B4-BE49-F238E27FC236}">
                <a16:creationId xmlns:a16="http://schemas.microsoft.com/office/drawing/2014/main" id="{EAF9C749-6A4E-4EAE-9C0A-BE959A061009}"/>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a:extLst>
              <a:ext uri="{FF2B5EF4-FFF2-40B4-BE49-F238E27FC236}">
                <a16:creationId xmlns:a16="http://schemas.microsoft.com/office/drawing/2014/main" id="{177C2C3B-EFCD-4E12-8B14-6A9FEAA98A9F}"/>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a:extLst>
              <a:ext uri="{FF2B5EF4-FFF2-40B4-BE49-F238E27FC236}">
                <a16:creationId xmlns:a16="http://schemas.microsoft.com/office/drawing/2014/main" id="{65FDB2A5-D132-4BD5-9C79-3711834EA3EA}"/>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99C28592-0F4C-4005-868D-80CA7180A749}" type="slidenum">
              <a:rPr lang="es-ES"/>
              <a:pPr/>
              <a:t>‹N°›</a:t>
            </a:fld>
            <a:endParaRPr lang="es-ES"/>
          </a:p>
        </p:txBody>
      </p:sp>
    </p:spTree>
    <p:extLst>
      <p:ext uri="{BB962C8B-B14F-4D97-AF65-F5344CB8AC3E}">
        <p14:creationId xmlns:p14="http://schemas.microsoft.com/office/powerpoint/2010/main" val="401292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2FD7FD72-1139-456B-8235-DE17179AC593}" type="slidenum">
              <a:rPr lang="es-ES"/>
              <a:pPr/>
              <a:t>‹N°›</a:t>
            </a:fld>
            <a:endParaRPr lang="es-ES"/>
          </a:p>
        </p:txBody>
      </p:sp>
    </p:spTree>
    <p:extLst>
      <p:ext uri="{BB962C8B-B14F-4D97-AF65-F5344CB8AC3E}">
        <p14:creationId xmlns:p14="http://schemas.microsoft.com/office/powerpoint/2010/main" val="138455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214313"/>
            <a:ext cx="1951038" cy="59182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1150938" y="214313"/>
            <a:ext cx="5700712" cy="5918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D3942397-1550-4CC4-AD41-7FB28F7DB35E}" type="slidenum">
              <a:rPr lang="es-ES"/>
              <a:pPr/>
              <a:t>‹N°›</a:t>
            </a:fld>
            <a:endParaRPr lang="es-ES"/>
          </a:p>
        </p:txBody>
      </p:sp>
    </p:spTree>
    <p:extLst>
      <p:ext uri="{BB962C8B-B14F-4D97-AF65-F5344CB8AC3E}">
        <p14:creationId xmlns:p14="http://schemas.microsoft.com/office/powerpoint/2010/main" val="18854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465138"/>
            <a:ext cx="7772400" cy="56308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Rectangle 32">
            <a:extLst>
              <a:ext uri="{FF2B5EF4-FFF2-40B4-BE49-F238E27FC236}">
                <a16:creationId xmlns:a16="http://schemas.microsoft.com/office/drawing/2014/main" id="{4C05AF87-FCBF-452C-897F-A3FFB4DB3CF0}"/>
              </a:ext>
            </a:extLst>
          </p:cNvPr>
          <p:cNvSpPr>
            <a:spLocks noGrp="1" noChangeArrowheads="1"/>
          </p:cNvSpPr>
          <p:nvPr>
            <p:ph type="dt" sz="half" idx="10"/>
          </p:nvPr>
        </p:nvSpPr>
        <p:spPr/>
        <p:txBody>
          <a:bodyPr/>
          <a:lstStyle>
            <a:lvl1pPr>
              <a:defRPr/>
            </a:lvl1pPr>
          </a:lstStyle>
          <a:p>
            <a:pPr>
              <a:defRPr/>
            </a:pPr>
            <a:endParaRPr lang="es-ES"/>
          </a:p>
        </p:txBody>
      </p:sp>
      <p:sp>
        <p:nvSpPr>
          <p:cNvPr id="4" name="Rectangle 33">
            <a:extLst>
              <a:ext uri="{FF2B5EF4-FFF2-40B4-BE49-F238E27FC236}">
                <a16:creationId xmlns:a16="http://schemas.microsoft.com/office/drawing/2014/main" id="{1860ECA6-E5C1-46A6-8F02-68234FAEB4FB}"/>
              </a:ext>
            </a:extLst>
          </p:cNvPr>
          <p:cNvSpPr>
            <a:spLocks noGrp="1" noChangeArrowheads="1"/>
          </p:cNvSpPr>
          <p:nvPr>
            <p:ph type="ftr" sz="quarter" idx="11"/>
          </p:nvPr>
        </p:nvSpPr>
        <p:spPr/>
        <p:txBody>
          <a:bodyPr/>
          <a:lstStyle>
            <a:lvl1pPr>
              <a:defRPr/>
            </a:lvl1pPr>
          </a:lstStyle>
          <a:p>
            <a:pPr>
              <a:defRPr/>
            </a:pPr>
            <a:endParaRPr lang="es-ES"/>
          </a:p>
        </p:txBody>
      </p:sp>
      <p:sp>
        <p:nvSpPr>
          <p:cNvPr id="5" name="Rectangle 34">
            <a:extLst>
              <a:ext uri="{FF2B5EF4-FFF2-40B4-BE49-F238E27FC236}">
                <a16:creationId xmlns:a16="http://schemas.microsoft.com/office/drawing/2014/main" id="{498CD080-DB17-4317-AA39-04BC6BEB3CA0}"/>
              </a:ext>
            </a:extLst>
          </p:cNvPr>
          <p:cNvSpPr>
            <a:spLocks noGrp="1" noChangeArrowheads="1"/>
          </p:cNvSpPr>
          <p:nvPr>
            <p:ph type="sldNum" sz="quarter" idx="12"/>
          </p:nvPr>
        </p:nvSpPr>
        <p:spPr/>
        <p:txBody>
          <a:bodyPr/>
          <a:lstStyle>
            <a:lvl1pPr>
              <a:defRPr/>
            </a:lvl1pPr>
          </a:lstStyle>
          <a:p>
            <a:fld id="{F71A9BFE-C3C9-4828-8A5A-3C84FCC9E98B}" type="slidenum">
              <a:rPr lang="es-ES"/>
              <a:pPr/>
              <a:t>‹N°›</a:t>
            </a:fld>
            <a:endParaRPr lang="es-ES"/>
          </a:p>
        </p:txBody>
      </p:sp>
    </p:spTree>
    <p:extLst>
      <p:ext uri="{BB962C8B-B14F-4D97-AF65-F5344CB8AC3E}">
        <p14:creationId xmlns:p14="http://schemas.microsoft.com/office/powerpoint/2010/main" val="9347708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0452ECCD-A830-49D2-86EA-02478A51EA36}" type="slidenum">
              <a:rPr lang="es-ES"/>
              <a:pPr/>
              <a:t>‹N°›</a:t>
            </a:fld>
            <a:endParaRPr lang="es-ES"/>
          </a:p>
        </p:txBody>
      </p:sp>
    </p:spTree>
    <p:extLst>
      <p:ext uri="{BB962C8B-B14F-4D97-AF65-F5344CB8AC3E}">
        <p14:creationId xmlns:p14="http://schemas.microsoft.com/office/powerpoint/2010/main" val="23894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5ADECD5C-C118-4279-B868-16E35C61257A}" type="slidenum">
              <a:rPr lang="es-ES"/>
              <a:pPr/>
              <a:t>‹N°›</a:t>
            </a:fld>
            <a:endParaRPr lang="es-ES"/>
          </a:p>
        </p:txBody>
      </p:sp>
    </p:spTree>
    <p:extLst>
      <p:ext uri="{BB962C8B-B14F-4D97-AF65-F5344CB8AC3E}">
        <p14:creationId xmlns:p14="http://schemas.microsoft.com/office/powerpoint/2010/main" val="89950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3E32F684-A173-4062-A181-B978D52BD7EF}" type="slidenum">
              <a:rPr lang="es-ES"/>
              <a:pPr/>
              <a:t>‹N°›</a:t>
            </a:fld>
            <a:endParaRPr lang="es-ES"/>
          </a:p>
        </p:txBody>
      </p:sp>
    </p:spTree>
    <p:extLst>
      <p:ext uri="{BB962C8B-B14F-4D97-AF65-F5344CB8AC3E}">
        <p14:creationId xmlns:p14="http://schemas.microsoft.com/office/powerpoint/2010/main" val="50971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8B7D1F9F-4A70-4384-B9F4-AA2B6E707122}" type="slidenum">
              <a:rPr lang="es-ES"/>
              <a:pPr/>
              <a:t>‹N°›</a:t>
            </a:fld>
            <a:endParaRPr lang="es-ES"/>
          </a:p>
        </p:txBody>
      </p:sp>
    </p:spTree>
    <p:extLst>
      <p:ext uri="{BB962C8B-B14F-4D97-AF65-F5344CB8AC3E}">
        <p14:creationId xmlns:p14="http://schemas.microsoft.com/office/powerpoint/2010/main" val="156574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FCEF41D7-DF99-4250-B0E8-87C717FB0CD2}" type="slidenum">
              <a:rPr lang="es-ES"/>
              <a:pPr/>
              <a:t>‹N°›</a:t>
            </a:fld>
            <a:endParaRPr lang="es-ES"/>
          </a:p>
        </p:txBody>
      </p:sp>
    </p:spTree>
    <p:extLst>
      <p:ext uri="{BB962C8B-B14F-4D97-AF65-F5344CB8AC3E}">
        <p14:creationId xmlns:p14="http://schemas.microsoft.com/office/powerpoint/2010/main" val="17094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F1DB51FF-9B4A-4E3C-9B77-7DFF3AB9CA57}" type="slidenum">
              <a:rPr lang="es-ES"/>
              <a:pPr/>
              <a:t>‹N°›</a:t>
            </a:fld>
            <a:endParaRPr lang="es-ES"/>
          </a:p>
        </p:txBody>
      </p:sp>
    </p:spTree>
    <p:extLst>
      <p:ext uri="{BB962C8B-B14F-4D97-AF65-F5344CB8AC3E}">
        <p14:creationId xmlns:p14="http://schemas.microsoft.com/office/powerpoint/2010/main" val="96230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3FB57196-3611-4524-9DDA-BA08E7724E2E}" type="slidenum">
              <a:rPr lang="es-ES"/>
              <a:pPr/>
              <a:t>‹N°›</a:t>
            </a:fld>
            <a:endParaRPr lang="es-ES"/>
          </a:p>
        </p:txBody>
      </p:sp>
    </p:spTree>
    <p:extLst>
      <p:ext uri="{BB962C8B-B14F-4D97-AF65-F5344CB8AC3E}">
        <p14:creationId xmlns:p14="http://schemas.microsoft.com/office/powerpoint/2010/main" val="427485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F75CB41B-E877-422E-97F5-34589E1C7A6C}"/>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12">
            <a:extLst>
              <a:ext uri="{FF2B5EF4-FFF2-40B4-BE49-F238E27FC236}">
                <a16:creationId xmlns:a16="http://schemas.microsoft.com/office/drawing/2014/main" id="{85829841-36C5-4689-99F6-6EAE1853FB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3">
            <a:extLst>
              <a:ext uri="{FF2B5EF4-FFF2-40B4-BE49-F238E27FC236}">
                <a16:creationId xmlns:a16="http://schemas.microsoft.com/office/drawing/2014/main" id="{426CF2C8-900B-4884-AE9F-90CB8FF1C23B}"/>
              </a:ext>
            </a:extLst>
          </p:cNvPr>
          <p:cNvSpPr>
            <a:spLocks noGrp="1" noChangeArrowheads="1"/>
          </p:cNvSpPr>
          <p:nvPr>
            <p:ph type="sldNum" sz="quarter" idx="12"/>
          </p:nvPr>
        </p:nvSpPr>
        <p:spPr>
          <a:ln/>
        </p:spPr>
        <p:txBody>
          <a:bodyPr/>
          <a:lstStyle>
            <a:lvl1pPr>
              <a:defRPr/>
            </a:lvl1pPr>
          </a:lstStyle>
          <a:p>
            <a:fld id="{4D6AA8DB-7D2C-4C71-993A-517E92276996}" type="slidenum">
              <a:rPr lang="es-ES"/>
              <a:pPr/>
              <a:t>‹N°›</a:t>
            </a:fld>
            <a:endParaRPr lang="es-ES"/>
          </a:p>
        </p:txBody>
      </p:sp>
    </p:spTree>
    <p:extLst>
      <p:ext uri="{BB962C8B-B14F-4D97-AF65-F5344CB8AC3E}">
        <p14:creationId xmlns:p14="http://schemas.microsoft.com/office/powerpoint/2010/main" val="203365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CD9FAC-92F9-4E76-AF39-B5BAEAC91934}"/>
              </a:ext>
            </a:extLst>
          </p:cNvPr>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a:p>
        </p:txBody>
      </p:sp>
      <p:sp>
        <p:nvSpPr>
          <p:cNvPr id="1027" name="Rectangle 3">
            <a:extLst>
              <a:ext uri="{FF2B5EF4-FFF2-40B4-BE49-F238E27FC236}">
                <a16:creationId xmlns:a16="http://schemas.microsoft.com/office/drawing/2014/main" id="{2477AFB2-ADE2-4A5B-8A83-C6E0D8901B10}"/>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a:p>
        </p:txBody>
      </p:sp>
      <p:sp>
        <p:nvSpPr>
          <p:cNvPr id="1028" name="Rectangle 4">
            <a:extLst>
              <a:ext uri="{FF2B5EF4-FFF2-40B4-BE49-F238E27FC236}">
                <a16:creationId xmlns:a16="http://schemas.microsoft.com/office/drawing/2014/main" id="{638D1736-A4D4-470B-BC7F-58846E9A5717}"/>
              </a:ext>
            </a:extLst>
          </p:cNvPr>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a:p>
        </p:txBody>
      </p:sp>
      <p:sp>
        <p:nvSpPr>
          <p:cNvPr id="1029" name="Rectangle 5">
            <a:extLst>
              <a:ext uri="{FF2B5EF4-FFF2-40B4-BE49-F238E27FC236}">
                <a16:creationId xmlns:a16="http://schemas.microsoft.com/office/drawing/2014/main" id="{283BE625-8D10-4825-8D22-A2F4CA2CE15F}"/>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a:p>
        </p:txBody>
      </p:sp>
      <p:sp>
        <p:nvSpPr>
          <p:cNvPr id="1030" name="Rectangle 6">
            <a:extLst>
              <a:ext uri="{FF2B5EF4-FFF2-40B4-BE49-F238E27FC236}">
                <a16:creationId xmlns:a16="http://schemas.microsoft.com/office/drawing/2014/main" id="{3A643EA7-9585-43CC-82CF-1545221316A6}"/>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a:p>
        </p:txBody>
      </p:sp>
      <p:sp>
        <p:nvSpPr>
          <p:cNvPr id="1031" name="Rectangle 7">
            <a:extLst>
              <a:ext uri="{FF2B5EF4-FFF2-40B4-BE49-F238E27FC236}">
                <a16:creationId xmlns:a16="http://schemas.microsoft.com/office/drawing/2014/main" id="{7413A9B7-AF16-4392-BB58-4745111D737A}"/>
              </a:ext>
            </a:extLst>
          </p:cNvPr>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a:p>
        </p:txBody>
      </p:sp>
      <p:sp>
        <p:nvSpPr>
          <p:cNvPr id="1032" name="Rectangle 8">
            <a:extLst>
              <a:ext uri="{FF2B5EF4-FFF2-40B4-BE49-F238E27FC236}">
                <a16:creationId xmlns:a16="http://schemas.microsoft.com/office/drawing/2014/main" id="{5F6A91D8-ED97-44B9-8BED-CA092D9443CE}"/>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a:t>Haga clic para cambiar el estilo de título	</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125963" name="Rectangle 11">
            <a:extLst>
              <a:ext uri="{FF2B5EF4-FFF2-40B4-BE49-F238E27FC236}">
                <a16:creationId xmlns:a16="http://schemas.microsoft.com/office/drawing/2014/main" id="{F75CB41B-E877-422E-97F5-34589E1C7A6C}"/>
              </a:ext>
            </a:extLst>
          </p:cNvPr>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s-ES"/>
          </a:p>
        </p:txBody>
      </p:sp>
      <p:sp>
        <p:nvSpPr>
          <p:cNvPr id="125964" name="Rectangle 12">
            <a:extLst>
              <a:ext uri="{FF2B5EF4-FFF2-40B4-BE49-F238E27FC236}">
                <a16:creationId xmlns:a16="http://schemas.microsoft.com/office/drawing/2014/main" id="{85829841-36C5-4689-99F6-6EAE1853FB60}"/>
              </a:ext>
            </a:extLst>
          </p:cNvPr>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s-ES"/>
          </a:p>
        </p:txBody>
      </p:sp>
      <p:sp>
        <p:nvSpPr>
          <p:cNvPr id="125965" name="Rectangle 13">
            <a:extLst>
              <a:ext uri="{FF2B5EF4-FFF2-40B4-BE49-F238E27FC236}">
                <a16:creationId xmlns:a16="http://schemas.microsoft.com/office/drawing/2014/main" id="{426CF2C8-900B-4884-AE9F-90CB8FF1C23B}"/>
              </a:ext>
            </a:extLst>
          </p:cNvPr>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80CD098-4C62-4FDE-BEC8-E841D4760CDC}" type="slidenum">
              <a:rPr lang="es-ES"/>
              <a:pPr/>
              <a:t>‹N°›</a:t>
            </a:fld>
            <a:endParaRPr lang="es-ES"/>
          </a:p>
        </p:txBody>
      </p:sp>
    </p:spTree>
  </p:cSld>
  <p:clrMap bg1="lt1" tx1="dk1" bg2="lt2" tx2="dk2" accent1="accent1" accent2="accent2" accent3="accent3" accent4="accent4" accent5="accent5" accent6="accent6" hlink="hlink" folHlink="folHlink"/>
  <p:sldLayoutIdLst>
    <p:sldLayoutId id="2147484085"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hg.gsf.de/ihg/ExonPrimer.html" TargetMode="External"/><Relationship Id="rId2" Type="http://schemas.openxmlformats.org/officeDocument/2006/relationships/hyperlink" Target="http://perlprimer.sourceforge.net/"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83ACC37-DDDE-4596-97D7-B27BBC86AF96}"/>
              </a:ext>
            </a:extLst>
          </p:cNvPr>
          <p:cNvSpPr txBox="1">
            <a:spLocks noChangeArrowheads="1"/>
          </p:cNvSpPr>
          <p:nvPr/>
        </p:nvSpPr>
        <p:spPr bwMode="auto">
          <a:xfrm>
            <a:off x="1644984" y="980728"/>
            <a:ext cx="669674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50000"/>
              </a:spcBef>
              <a:buSzTx/>
              <a:buFontTx/>
              <a:buNone/>
              <a:defRPr/>
            </a:pPr>
            <a:r>
              <a:rPr lang="en-US" altLang="es-AR" sz="5000" noProof="1">
                <a:solidFill>
                  <a:schemeClr val="tx2"/>
                </a:solidFill>
                <a:latin typeface="Trebuchet MS" panose="020B0603020202020204" pitchFamily="34" charset="0"/>
                <a:ea typeface="+mj-ea"/>
                <a:cs typeface="+mj-cs"/>
              </a:rPr>
              <a:t>PCR</a:t>
            </a:r>
            <a:endParaRPr lang="en-US" altLang="es-AR" sz="5000" dirty="0">
              <a:solidFill>
                <a:schemeClr val="tx2"/>
              </a:solidFill>
              <a:latin typeface="Trebuchet MS" panose="020B0603020202020204" pitchFamily="34" charset="0"/>
              <a:ea typeface="+mj-ea"/>
              <a:cs typeface="+mj-cs"/>
            </a:endParaRPr>
          </a:p>
          <a:p>
            <a:pPr>
              <a:spcBef>
                <a:spcPct val="50000"/>
              </a:spcBef>
              <a:buSzTx/>
              <a:buFontTx/>
              <a:buNone/>
              <a:defRPr/>
            </a:pPr>
            <a:r>
              <a:rPr lang="en-US" altLang="es-AR" sz="4000" i="1" dirty="0">
                <a:solidFill>
                  <a:srgbClr val="FF0000"/>
                </a:solidFill>
                <a:latin typeface="Trebuchet MS" panose="020B0603020202020204" pitchFamily="34" charset="0"/>
              </a:rPr>
              <a:t>P</a:t>
            </a:r>
            <a:r>
              <a:rPr lang="en-US" altLang="es-AR" sz="4000" i="1" dirty="0">
                <a:solidFill>
                  <a:schemeClr val="tx2"/>
                </a:solidFill>
                <a:latin typeface="Trebuchet MS" panose="020B0603020202020204" pitchFamily="34" charset="0"/>
              </a:rPr>
              <a:t>olymerase </a:t>
            </a:r>
            <a:r>
              <a:rPr lang="en-US" altLang="es-AR" sz="4000" i="1" dirty="0">
                <a:solidFill>
                  <a:srgbClr val="FF0000"/>
                </a:solidFill>
                <a:latin typeface="Trebuchet MS" panose="020B0603020202020204" pitchFamily="34" charset="0"/>
              </a:rPr>
              <a:t>C</a:t>
            </a:r>
            <a:r>
              <a:rPr lang="en-US" altLang="es-AR" sz="4000" i="1" dirty="0">
                <a:solidFill>
                  <a:schemeClr val="tx2"/>
                </a:solidFill>
                <a:latin typeface="Trebuchet MS" panose="020B0603020202020204" pitchFamily="34" charset="0"/>
              </a:rPr>
              <a:t>hain </a:t>
            </a:r>
            <a:r>
              <a:rPr lang="en-US" altLang="es-AR" sz="4000" i="1" dirty="0">
                <a:solidFill>
                  <a:srgbClr val="FF0000"/>
                </a:solidFill>
                <a:latin typeface="Trebuchet MS" panose="020B0603020202020204" pitchFamily="34" charset="0"/>
              </a:rPr>
              <a:t>R</a:t>
            </a:r>
            <a:r>
              <a:rPr lang="en-US" altLang="es-AR" sz="4000" i="1" dirty="0">
                <a:solidFill>
                  <a:schemeClr val="tx2"/>
                </a:solidFill>
                <a:latin typeface="Trebuchet MS" panose="020B0603020202020204" pitchFamily="34" charset="0"/>
              </a:rPr>
              <a:t>eaction</a:t>
            </a:r>
            <a:endParaRPr lang="en-US" altLang="es-AR" sz="4000" i="1" noProof="1">
              <a:solidFill>
                <a:schemeClr val="tx2"/>
              </a:solidFill>
              <a:latin typeface="Trebuchet MS" panose="020B0603020202020204" pitchFamily="34" charset="0"/>
              <a:ea typeface="+mj-ea"/>
              <a:cs typeface="+mj-cs"/>
            </a:endParaRPr>
          </a:p>
        </p:txBody>
      </p:sp>
      <p:grpSp>
        <p:nvGrpSpPr>
          <p:cNvPr id="2" name="1 Grupo"/>
          <p:cNvGrpSpPr/>
          <p:nvPr/>
        </p:nvGrpSpPr>
        <p:grpSpPr>
          <a:xfrm>
            <a:off x="823118" y="3933056"/>
            <a:ext cx="7497763" cy="2197100"/>
            <a:chOff x="762000" y="3937000"/>
            <a:chExt cx="7497763" cy="2197100"/>
          </a:xfrm>
        </p:grpSpPr>
        <p:pic>
          <p:nvPicPr>
            <p:cNvPr id="5123" name="Picture 33" descr="gel ejempl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962400"/>
              <a:ext cx="178276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4" descr="repl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13" y="3937000"/>
              <a:ext cx="16017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5" descr="ciclad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62400"/>
              <a:ext cx="22860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 calcmode="lin" valueType="num">
                                      <p:cBhvr additive="base">
                                        <p:cTn id="7"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6">
            <a:extLst>
              <a:ext uri="{FF2B5EF4-FFF2-40B4-BE49-F238E27FC236}">
                <a16:creationId xmlns:a16="http://schemas.microsoft.com/office/drawing/2014/main" id="{1EBCA346-4A9D-4856-8C6C-256738579075}"/>
              </a:ext>
            </a:extLst>
          </p:cNvPr>
          <p:cNvSpPr>
            <a:spLocks noChangeArrowheads="1"/>
          </p:cNvSpPr>
          <p:nvPr/>
        </p:nvSpPr>
        <p:spPr bwMode="auto">
          <a:xfrm>
            <a:off x="5778500" y="1668463"/>
            <a:ext cx="1181100" cy="1854200"/>
          </a:xfrm>
          <a:prstGeom prst="roundRect">
            <a:avLst>
              <a:gd name="adj" fmla="val 50000"/>
            </a:avLst>
          </a:prstGeom>
          <a:solidFill>
            <a:srgbClr val="339966"/>
          </a:solidFill>
          <a:ln w="9525">
            <a:solidFill>
              <a:schemeClr val="bg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solidFill>
                <a:srgbClr val="000014"/>
              </a:solidFill>
              <a:latin typeface="Trebuchet MS" panose="020B0603020202020204" pitchFamily="34" charset="0"/>
            </a:endParaRPr>
          </a:p>
        </p:txBody>
      </p:sp>
      <p:sp>
        <p:nvSpPr>
          <p:cNvPr id="16387" name="AutoShape 7">
            <a:extLst>
              <a:ext uri="{FF2B5EF4-FFF2-40B4-BE49-F238E27FC236}">
                <a16:creationId xmlns:a16="http://schemas.microsoft.com/office/drawing/2014/main" id="{A640FFE2-C3D5-4AA3-9AD5-0CCA6AADEAEB}"/>
              </a:ext>
            </a:extLst>
          </p:cNvPr>
          <p:cNvSpPr>
            <a:spLocks noChangeArrowheads="1"/>
          </p:cNvSpPr>
          <p:nvPr/>
        </p:nvSpPr>
        <p:spPr bwMode="auto">
          <a:xfrm>
            <a:off x="3873500" y="1643063"/>
            <a:ext cx="1181100" cy="1854200"/>
          </a:xfrm>
          <a:prstGeom prst="roundRect">
            <a:avLst>
              <a:gd name="adj" fmla="val 50000"/>
            </a:avLst>
          </a:prstGeom>
          <a:solidFill>
            <a:srgbClr val="339966"/>
          </a:solidFill>
          <a:ln w="9525">
            <a:solidFill>
              <a:schemeClr val="bg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solidFill>
                <a:srgbClr val="000014"/>
              </a:solidFill>
              <a:latin typeface="Trebuchet MS" panose="020B0603020202020204" pitchFamily="34" charset="0"/>
            </a:endParaRPr>
          </a:p>
        </p:txBody>
      </p:sp>
      <p:sp>
        <p:nvSpPr>
          <p:cNvPr id="16388" name="AutoShape 8">
            <a:extLst>
              <a:ext uri="{FF2B5EF4-FFF2-40B4-BE49-F238E27FC236}">
                <a16:creationId xmlns:a16="http://schemas.microsoft.com/office/drawing/2014/main" id="{66BCBBDC-A84E-4DA7-BD3F-1053C755D82F}"/>
              </a:ext>
            </a:extLst>
          </p:cNvPr>
          <p:cNvSpPr>
            <a:spLocks noChangeArrowheads="1"/>
          </p:cNvSpPr>
          <p:nvPr/>
        </p:nvSpPr>
        <p:spPr bwMode="auto">
          <a:xfrm>
            <a:off x="1879600" y="1617663"/>
            <a:ext cx="1181100" cy="1854200"/>
          </a:xfrm>
          <a:prstGeom prst="roundRect">
            <a:avLst>
              <a:gd name="adj" fmla="val 50000"/>
            </a:avLst>
          </a:prstGeom>
          <a:solidFill>
            <a:srgbClr val="339966"/>
          </a:solidFill>
          <a:ln w="9525">
            <a:solidFill>
              <a:schemeClr val="bg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solidFill>
                <a:srgbClr val="000014"/>
              </a:solidFill>
              <a:latin typeface="Trebuchet MS" panose="020B0603020202020204" pitchFamily="34" charset="0"/>
            </a:endParaRPr>
          </a:p>
        </p:txBody>
      </p:sp>
      <p:sp>
        <p:nvSpPr>
          <p:cNvPr id="16389" name="AutoShape 9">
            <a:extLst>
              <a:ext uri="{FF2B5EF4-FFF2-40B4-BE49-F238E27FC236}">
                <a16:creationId xmlns:a16="http://schemas.microsoft.com/office/drawing/2014/main" id="{0DE3F14D-7F1F-4FD5-81D2-DE5535FC9CEF}"/>
              </a:ext>
            </a:extLst>
          </p:cNvPr>
          <p:cNvSpPr>
            <a:spLocks noChangeArrowheads="1"/>
          </p:cNvSpPr>
          <p:nvPr/>
        </p:nvSpPr>
        <p:spPr bwMode="auto">
          <a:xfrm>
            <a:off x="241300" y="1579563"/>
            <a:ext cx="1181100" cy="1854200"/>
          </a:xfrm>
          <a:prstGeom prst="roundRect">
            <a:avLst>
              <a:gd name="adj" fmla="val 50000"/>
            </a:avLst>
          </a:prstGeom>
          <a:solidFill>
            <a:srgbClr val="339966"/>
          </a:solidFill>
          <a:ln w="9525">
            <a:solidFill>
              <a:schemeClr val="bg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solidFill>
                <a:srgbClr val="000014"/>
              </a:solidFill>
              <a:latin typeface="Trebuchet MS" panose="020B0603020202020204" pitchFamily="34" charset="0"/>
            </a:endParaRPr>
          </a:p>
        </p:txBody>
      </p:sp>
      <p:sp>
        <p:nvSpPr>
          <p:cNvPr id="16390" name="Line 10">
            <a:extLst>
              <a:ext uri="{FF2B5EF4-FFF2-40B4-BE49-F238E27FC236}">
                <a16:creationId xmlns:a16="http://schemas.microsoft.com/office/drawing/2014/main" id="{ECD8283F-EAE7-4233-9609-FCF8D45B1668}"/>
              </a:ext>
            </a:extLst>
          </p:cNvPr>
          <p:cNvSpPr>
            <a:spLocks noChangeShapeType="1"/>
          </p:cNvSpPr>
          <p:nvPr/>
        </p:nvSpPr>
        <p:spPr bwMode="auto">
          <a:xfrm>
            <a:off x="328613" y="2449513"/>
            <a:ext cx="1019175"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1" name="Line 11">
            <a:extLst>
              <a:ext uri="{FF2B5EF4-FFF2-40B4-BE49-F238E27FC236}">
                <a16:creationId xmlns:a16="http://schemas.microsoft.com/office/drawing/2014/main" id="{BA1DCC0C-4C28-4F98-A889-6C686219D424}"/>
              </a:ext>
            </a:extLst>
          </p:cNvPr>
          <p:cNvSpPr>
            <a:spLocks noChangeShapeType="1"/>
          </p:cNvSpPr>
          <p:nvPr/>
        </p:nvSpPr>
        <p:spPr bwMode="auto">
          <a:xfrm>
            <a:off x="317500" y="2590800"/>
            <a:ext cx="1020763"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2" name="Line 12">
            <a:extLst>
              <a:ext uri="{FF2B5EF4-FFF2-40B4-BE49-F238E27FC236}">
                <a16:creationId xmlns:a16="http://schemas.microsoft.com/office/drawing/2014/main" id="{5C83507B-1825-48FA-92A1-B1DE893FA84D}"/>
              </a:ext>
            </a:extLst>
          </p:cNvPr>
          <p:cNvSpPr>
            <a:spLocks noChangeShapeType="1"/>
          </p:cNvSpPr>
          <p:nvPr/>
        </p:nvSpPr>
        <p:spPr bwMode="auto">
          <a:xfrm>
            <a:off x="1954213" y="2022475"/>
            <a:ext cx="1019175"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3" name="Line 13">
            <a:extLst>
              <a:ext uri="{FF2B5EF4-FFF2-40B4-BE49-F238E27FC236}">
                <a16:creationId xmlns:a16="http://schemas.microsoft.com/office/drawing/2014/main" id="{13D3B3CD-E95A-4829-84CD-4301F34097C5}"/>
              </a:ext>
            </a:extLst>
          </p:cNvPr>
          <p:cNvSpPr>
            <a:spLocks noChangeShapeType="1"/>
          </p:cNvSpPr>
          <p:nvPr/>
        </p:nvSpPr>
        <p:spPr bwMode="auto">
          <a:xfrm>
            <a:off x="1943100" y="3108325"/>
            <a:ext cx="1020763"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4" name="Line 14">
            <a:extLst>
              <a:ext uri="{FF2B5EF4-FFF2-40B4-BE49-F238E27FC236}">
                <a16:creationId xmlns:a16="http://schemas.microsoft.com/office/drawing/2014/main" id="{EFA727CF-AB08-4D66-80C1-1B0ED36E132B}"/>
              </a:ext>
            </a:extLst>
          </p:cNvPr>
          <p:cNvSpPr>
            <a:spLocks noChangeShapeType="1"/>
          </p:cNvSpPr>
          <p:nvPr/>
        </p:nvSpPr>
        <p:spPr bwMode="auto">
          <a:xfrm>
            <a:off x="3965575" y="2017713"/>
            <a:ext cx="1019175"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5" name="Line 15">
            <a:extLst>
              <a:ext uri="{FF2B5EF4-FFF2-40B4-BE49-F238E27FC236}">
                <a16:creationId xmlns:a16="http://schemas.microsoft.com/office/drawing/2014/main" id="{F8FD34AF-26D3-46A0-9E3F-BCC413027BD2}"/>
              </a:ext>
            </a:extLst>
          </p:cNvPr>
          <p:cNvSpPr>
            <a:spLocks noChangeShapeType="1"/>
          </p:cNvSpPr>
          <p:nvPr/>
        </p:nvSpPr>
        <p:spPr bwMode="auto">
          <a:xfrm>
            <a:off x="3954463" y="3105150"/>
            <a:ext cx="1020762"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6" name="Line 16">
            <a:extLst>
              <a:ext uri="{FF2B5EF4-FFF2-40B4-BE49-F238E27FC236}">
                <a16:creationId xmlns:a16="http://schemas.microsoft.com/office/drawing/2014/main" id="{506FD2DB-03B8-4FF8-86DF-1EE4BB661239}"/>
              </a:ext>
            </a:extLst>
          </p:cNvPr>
          <p:cNvSpPr>
            <a:spLocks noChangeShapeType="1"/>
          </p:cNvSpPr>
          <p:nvPr/>
        </p:nvSpPr>
        <p:spPr bwMode="auto">
          <a:xfrm>
            <a:off x="3968750" y="2911475"/>
            <a:ext cx="17303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7" name="Line 17">
            <a:extLst>
              <a:ext uri="{FF2B5EF4-FFF2-40B4-BE49-F238E27FC236}">
                <a16:creationId xmlns:a16="http://schemas.microsoft.com/office/drawing/2014/main" id="{9B9A3660-FD53-49A6-BE0C-617DC05F4579}"/>
              </a:ext>
            </a:extLst>
          </p:cNvPr>
          <p:cNvSpPr>
            <a:spLocks noChangeShapeType="1"/>
          </p:cNvSpPr>
          <p:nvPr/>
        </p:nvSpPr>
        <p:spPr bwMode="auto">
          <a:xfrm>
            <a:off x="5861050" y="2005013"/>
            <a:ext cx="1020763"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8" name="Line 18">
            <a:extLst>
              <a:ext uri="{FF2B5EF4-FFF2-40B4-BE49-F238E27FC236}">
                <a16:creationId xmlns:a16="http://schemas.microsoft.com/office/drawing/2014/main" id="{7E248473-E3E7-4255-B536-D955FB697675}"/>
              </a:ext>
            </a:extLst>
          </p:cNvPr>
          <p:cNvSpPr>
            <a:spLocks noChangeShapeType="1"/>
          </p:cNvSpPr>
          <p:nvPr/>
        </p:nvSpPr>
        <p:spPr bwMode="auto">
          <a:xfrm>
            <a:off x="5851525" y="3090863"/>
            <a:ext cx="1019175"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399" name="Line 19">
            <a:extLst>
              <a:ext uri="{FF2B5EF4-FFF2-40B4-BE49-F238E27FC236}">
                <a16:creationId xmlns:a16="http://schemas.microsoft.com/office/drawing/2014/main" id="{8B041F02-EA92-413F-A06E-02AF8B45DF7D}"/>
              </a:ext>
            </a:extLst>
          </p:cNvPr>
          <p:cNvSpPr>
            <a:spLocks noChangeShapeType="1"/>
          </p:cNvSpPr>
          <p:nvPr/>
        </p:nvSpPr>
        <p:spPr bwMode="auto">
          <a:xfrm>
            <a:off x="5865813" y="2900363"/>
            <a:ext cx="17145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00" name="Line 20">
            <a:extLst>
              <a:ext uri="{FF2B5EF4-FFF2-40B4-BE49-F238E27FC236}">
                <a16:creationId xmlns:a16="http://schemas.microsoft.com/office/drawing/2014/main" id="{B9B81325-7C68-4265-9E43-C3DA437097EB}"/>
              </a:ext>
            </a:extLst>
          </p:cNvPr>
          <p:cNvSpPr>
            <a:spLocks noChangeShapeType="1"/>
          </p:cNvSpPr>
          <p:nvPr/>
        </p:nvSpPr>
        <p:spPr bwMode="auto">
          <a:xfrm flipV="1">
            <a:off x="6034088" y="2898775"/>
            <a:ext cx="833437" cy="31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01" name="Line 21">
            <a:extLst>
              <a:ext uri="{FF2B5EF4-FFF2-40B4-BE49-F238E27FC236}">
                <a16:creationId xmlns:a16="http://schemas.microsoft.com/office/drawing/2014/main" id="{D8AFAE71-DD50-41C6-8901-00FAF45D41E0}"/>
              </a:ext>
            </a:extLst>
          </p:cNvPr>
          <p:cNvSpPr>
            <a:spLocks noChangeShapeType="1"/>
          </p:cNvSpPr>
          <p:nvPr/>
        </p:nvSpPr>
        <p:spPr bwMode="auto">
          <a:xfrm>
            <a:off x="4776788" y="2201863"/>
            <a:ext cx="173037"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02" name="Line 22">
            <a:extLst>
              <a:ext uri="{FF2B5EF4-FFF2-40B4-BE49-F238E27FC236}">
                <a16:creationId xmlns:a16="http://schemas.microsoft.com/office/drawing/2014/main" id="{48BFBD7B-0CC4-498F-AD4F-079D056FE5A8}"/>
              </a:ext>
            </a:extLst>
          </p:cNvPr>
          <p:cNvSpPr>
            <a:spLocks noChangeShapeType="1"/>
          </p:cNvSpPr>
          <p:nvPr/>
        </p:nvSpPr>
        <p:spPr bwMode="auto">
          <a:xfrm>
            <a:off x="6702425" y="2201863"/>
            <a:ext cx="17145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03" name="Line 23">
            <a:extLst>
              <a:ext uri="{FF2B5EF4-FFF2-40B4-BE49-F238E27FC236}">
                <a16:creationId xmlns:a16="http://schemas.microsoft.com/office/drawing/2014/main" id="{B5F49FB6-4AFE-4407-82BE-463EFA9E2B63}"/>
              </a:ext>
            </a:extLst>
          </p:cNvPr>
          <p:cNvSpPr>
            <a:spLocks noChangeShapeType="1"/>
          </p:cNvSpPr>
          <p:nvPr/>
        </p:nvSpPr>
        <p:spPr bwMode="auto">
          <a:xfrm>
            <a:off x="5868988" y="2203450"/>
            <a:ext cx="844550" cy="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04" name="Line 24">
            <a:extLst>
              <a:ext uri="{FF2B5EF4-FFF2-40B4-BE49-F238E27FC236}">
                <a16:creationId xmlns:a16="http://schemas.microsoft.com/office/drawing/2014/main" id="{58BB0C11-4DF9-4B67-B625-1A0FA51B1FD4}"/>
              </a:ext>
            </a:extLst>
          </p:cNvPr>
          <p:cNvSpPr>
            <a:spLocks noChangeShapeType="1"/>
          </p:cNvSpPr>
          <p:nvPr/>
        </p:nvSpPr>
        <p:spPr bwMode="auto">
          <a:xfrm>
            <a:off x="1481138" y="2543175"/>
            <a:ext cx="3476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6405" name="Line 25">
            <a:extLst>
              <a:ext uri="{FF2B5EF4-FFF2-40B4-BE49-F238E27FC236}">
                <a16:creationId xmlns:a16="http://schemas.microsoft.com/office/drawing/2014/main" id="{C8200A5B-9429-465E-9216-0DA067F2D629}"/>
              </a:ext>
            </a:extLst>
          </p:cNvPr>
          <p:cNvSpPr>
            <a:spLocks noChangeShapeType="1"/>
          </p:cNvSpPr>
          <p:nvPr/>
        </p:nvSpPr>
        <p:spPr bwMode="auto">
          <a:xfrm>
            <a:off x="3297238" y="2527300"/>
            <a:ext cx="3476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6406" name="Line 26">
            <a:extLst>
              <a:ext uri="{FF2B5EF4-FFF2-40B4-BE49-F238E27FC236}">
                <a16:creationId xmlns:a16="http://schemas.microsoft.com/office/drawing/2014/main" id="{08143A32-E2F4-4BFC-8F0B-326B60B89910}"/>
              </a:ext>
            </a:extLst>
          </p:cNvPr>
          <p:cNvSpPr>
            <a:spLocks noChangeShapeType="1"/>
          </p:cNvSpPr>
          <p:nvPr/>
        </p:nvSpPr>
        <p:spPr bwMode="auto">
          <a:xfrm>
            <a:off x="5257800" y="2514600"/>
            <a:ext cx="3476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6407" name="Text Box 27">
            <a:extLst>
              <a:ext uri="{FF2B5EF4-FFF2-40B4-BE49-F238E27FC236}">
                <a16:creationId xmlns:a16="http://schemas.microsoft.com/office/drawing/2014/main" id="{12EA34CF-D7E2-4295-966B-70C88395AB7D}"/>
              </a:ext>
            </a:extLst>
          </p:cNvPr>
          <p:cNvSpPr txBox="1">
            <a:spLocks noChangeArrowheads="1"/>
          </p:cNvSpPr>
          <p:nvPr/>
        </p:nvSpPr>
        <p:spPr bwMode="auto">
          <a:xfrm>
            <a:off x="461963" y="3641725"/>
            <a:ext cx="2217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AR" altLang="es-AR" sz="2000" noProof="1">
                <a:latin typeface="Trebuchet MS" panose="020B0603020202020204" pitchFamily="34" charset="0"/>
              </a:rPr>
              <a:t>Desnaturalización</a:t>
            </a:r>
          </a:p>
          <a:p>
            <a:pPr algn="ctr">
              <a:spcBef>
                <a:spcPct val="0"/>
              </a:spcBef>
              <a:buClrTx/>
              <a:buSzTx/>
              <a:buFontTx/>
              <a:buNone/>
            </a:pPr>
            <a:r>
              <a:rPr lang="es-AR" altLang="es-AR" sz="2000" noProof="1">
                <a:latin typeface="Trebuchet MS" panose="020B0603020202020204" pitchFamily="34" charset="0"/>
                <a:cs typeface="Times New Roman" panose="02020603050405020304" pitchFamily="18" charset="0"/>
              </a:rPr>
              <a:t>95°C</a:t>
            </a:r>
            <a:endParaRPr lang="es-AR" altLang="es-AR" sz="2000" noProof="1">
              <a:latin typeface="Trebuchet MS" panose="020B0603020202020204" pitchFamily="34" charset="0"/>
            </a:endParaRPr>
          </a:p>
        </p:txBody>
      </p:sp>
      <p:sp>
        <p:nvSpPr>
          <p:cNvPr id="16408" name="Text Box 28">
            <a:extLst>
              <a:ext uri="{FF2B5EF4-FFF2-40B4-BE49-F238E27FC236}">
                <a16:creationId xmlns:a16="http://schemas.microsoft.com/office/drawing/2014/main" id="{BD85E663-5F19-47F8-A738-292264F06187}"/>
              </a:ext>
            </a:extLst>
          </p:cNvPr>
          <p:cNvSpPr txBox="1">
            <a:spLocks noChangeArrowheads="1"/>
          </p:cNvSpPr>
          <p:nvPr/>
        </p:nvSpPr>
        <p:spPr bwMode="auto">
          <a:xfrm>
            <a:off x="2770188" y="3657600"/>
            <a:ext cx="1497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AR" altLang="es-AR" sz="2000" noProof="1">
                <a:latin typeface="Trebuchet MS" panose="020B0603020202020204" pitchFamily="34" charset="0"/>
              </a:rPr>
              <a:t>Hibridación</a:t>
            </a:r>
          </a:p>
          <a:p>
            <a:pPr algn="ctr">
              <a:spcBef>
                <a:spcPct val="0"/>
              </a:spcBef>
              <a:buClrTx/>
              <a:buSzTx/>
              <a:buFontTx/>
              <a:buNone/>
            </a:pPr>
            <a:r>
              <a:rPr lang="es-AR" altLang="es-AR" sz="2000" noProof="1">
                <a:latin typeface="Trebuchet MS" panose="020B0603020202020204" pitchFamily="34" charset="0"/>
              </a:rPr>
              <a:t>55-65</a:t>
            </a:r>
            <a:r>
              <a:rPr lang="es-AR" altLang="es-AR" sz="2000" noProof="1">
                <a:latin typeface="Trebuchet MS" panose="020B0603020202020204" pitchFamily="34" charset="0"/>
                <a:cs typeface="Times New Roman" panose="02020603050405020304" pitchFamily="18" charset="0"/>
              </a:rPr>
              <a:t>ºC</a:t>
            </a:r>
            <a:endParaRPr lang="es-AR" altLang="es-AR" sz="2000" noProof="1">
              <a:latin typeface="Trebuchet MS" panose="020B0603020202020204" pitchFamily="34" charset="0"/>
            </a:endParaRPr>
          </a:p>
        </p:txBody>
      </p:sp>
      <p:sp>
        <p:nvSpPr>
          <p:cNvPr id="16409" name="Text Box 29">
            <a:extLst>
              <a:ext uri="{FF2B5EF4-FFF2-40B4-BE49-F238E27FC236}">
                <a16:creationId xmlns:a16="http://schemas.microsoft.com/office/drawing/2014/main" id="{7DB0F6B0-177A-4876-ACA4-1E864F88409F}"/>
              </a:ext>
            </a:extLst>
          </p:cNvPr>
          <p:cNvSpPr txBox="1">
            <a:spLocks noChangeArrowheads="1"/>
          </p:cNvSpPr>
          <p:nvPr/>
        </p:nvSpPr>
        <p:spPr bwMode="auto">
          <a:xfrm>
            <a:off x="4757738" y="3629025"/>
            <a:ext cx="1644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AR" altLang="es-AR" sz="2000" noProof="1">
                <a:latin typeface="Trebuchet MS" panose="020B0603020202020204" pitchFamily="34" charset="0"/>
              </a:rPr>
              <a:t>Extensión de</a:t>
            </a:r>
          </a:p>
          <a:p>
            <a:pPr algn="ctr">
              <a:spcBef>
                <a:spcPct val="0"/>
              </a:spcBef>
              <a:buClrTx/>
              <a:buSzTx/>
              <a:buFontTx/>
              <a:buNone/>
            </a:pPr>
            <a:r>
              <a:rPr lang="es-AR" altLang="es-AR" sz="2000" noProof="1">
                <a:latin typeface="Trebuchet MS" panose="020B0603020202020204" pitchFamily="34" charset="0"/>
              </a:rPr>
              <a:t>la cadena</a:t>
            </a:r>
          </a:p>
          <a:p>
            <a:pPr algn="ctr">
              <a:spcBef>
                <a:spcPct val="0"/>
              </a:spcBef>
              <a:buClrTx/>
              <a:buSzTx/>
              <a:buFontTx/>
              <a:buNone/>
            </a:pPr>
            <a:r>
              <a:rPr lang="en-US" altLang="es-AR" sz="2000">
                <a:latin typeface="Trebuchet MS" panose="020B0603020202020204" pitchFamily="34" charset="0"/>
              </a:rPr>
              <a:t>72-</a:t>
            </a:r>
            <a:r>
              <a:rPr lang="en-US" altLang="es-AR" sz="2000" noProof="1">
                <a:latin typeface="Trebuchet MS" panose="020B0603020202020204" pitchFamily="34" charset="0"/>
              </a:rPr>
              <a:t>75</a:t>
            </a:r>
            <a:r>
              <a:rPr lang="en-US" altLang="es-AR" sz="2000" noProof="1">
                <a:latin typeface="Trebuchet MS" panose="020B0603020202020204" pitchFamily="34" charset="0"/>
                <a:cs typeface="Times New Roman" panose="02020603050405020304" pitchFamily="18" charset="0"/>
              </a:rPr>
              <a:t>ºC</a:t>
            </a:r>
            <a:endParaRPr lang="en-US" altLang="es-AR" sz="2000" noProof="1">
              <a:latin typeface="Trebuchet MS" panose="020B0603020202020204" pitchFamily="34" charset="0"/>
            </a:endParaRPr>
          </a:p>
        </p:txBody>
      </p:sp>
      <p:grpSp>
        <p:nvGrpSpPr>
          <p:cNvPr id="16410" name="Group 30">
            <a:extLst>
              <a:ext uri="{FF2B5EF4-FFF2-40B4-BE49-F238E27FC236}">
                <a16:creationId xmlns:a16="http://schemas.microsoft.com/office/drawing/2014/main" id="{A8D74F95-94BA-4BF6-A107-EAE5E4D60B47}"/>
              </a:ext>
            </a:extLst>
          </p:cNvPr>
          <p:cNvGrpSpPr>
            <a:grpSpLocks/>
          </p:cNvGrpSpPr>
          <p:nvPr/>
        </p:nvGrpSpPr>
        <p:grpSpPr bwMode="auto">
          <a:xfrm>
            <a:off x="1219200" y="4756150"/>
            <a:ext cx="4646613" cy="582613"/>
            <a:chOff x="867" y="3021"/>
            <a:chExt cx="2927" cy="367"/>
          </a:xfrm>
        </p:grpSpPr>
        <p:sp>
          <p:nvSpPr>
            <p:cNvPr id="16430" name="Text Box 31">
              <a:extLst>
                <a:ext uri="{FF2B5EF4-FFF2-40B4-BE49-F238E27FC236}">
                  <a16:creationId xmlns:a16="http://schemas.microsoft.com/office/drawing/2014/main" id="{73350BE0-BD06-4E0C-8651-57A27776FB0D}"/>
                </a:ext>
              </a:extLst>
            </p:cNvPr>
            <p:cNvSpPr txBox="1">
              <a:spLocks noChangeArrowheads="1"/>
            </p:cNvSpPr>
            <p:nvPr/>
          </p:nvSpPr>
          <p:spPr bwMode="auto">
            <a:xfrm>
              <a:off x="1781" y="3097"/>
              <a:ext cx="11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s-AR" altLang="es-AR" sz="2400" noProof="1">
                  <a:latin typeface="Trebuchet MS" panose="020B0603020202020204" pitchFamily="34" charset="0"/>
                </a:rPr>
                <a:t>Primer Ciclo</a:t>
              </a:r>
            </a:p>
          </p:txBody>
        </p:sp>
        <p:sp>
          <p:nvSpPr>
            <p:cNvPr id="16431" name="AutoShape 32">
              <a:extLst>
                <a:ext uri="{FF2B5EF4-FFF2-40B4-BE49-F238E27FC236}">
                  <a16:creationId xmlns:a16="http://schemas.microsoft.com/office/drawing/2014/main" id="{C7784639-A795-4D04-B830-4622D1C60919}"/>
                </a:ext>
              </a:extLst>
            </p:cNvPr>
            <p:cNvSpPr>
              <a:spLocks noChangeArrowheads="1"/>
            </p:cNvSpPr>
            <p:nvPr/>
          </p:nvSpPr>
          <p:spPr bwMode="auto">
            <a:xfrm rot="-5400000">
              <a:off x="1138" y="2750"/>
              <a:ext cx="246" cy="78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8 w 21600"/>
                <a:gd name="T13" fmla="*/ 4089 h 21600"/>
                <a:gd name="T14" fmla="*/ 18615 w 21600"/>
                <a:gd name="T15" fmla="*/ 8069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097"/>
                  </a:lnTo>
                  <a:cubicBezTo>
                    <a:pt x="5564" y="4097"/>
                    <a:pt x="0" y="7706"/>
                    <a:pt x="0" y="12158"/>
                  </a:cubicBezTo>
                  <a:lnTo>
                    <a:pt x="0" y="21600"/>
                  </a:lnTo>
                  <a:lnTo>
                    <a:pt x="4052" y="21600"/>
                  </a:lnTo>
                  <a:lnTo>
                    <a:pt x="4052" y="12158"/>
                  </a:lnTo>
                  <a:cubicBezTo>
                    <a:pt x="4052" y="9895"/>
                    <a:pt x="7802" y="8061"/>
                    <a:pt x="12427" y="8061"/>
                  </a:cubicBezTo>
                  <a:lnTo>
                    <a:pt x="12427" y="12158"/>
                  </a:lnTo>
                  <a:lnTo>
                    <a:pt x="21600" y="6079"/>
                  </a:lnTo>
                  <a:close/>
                </a:path>
              </a:pathLst>
            </a:custGeom>
            <a:solidFill>
              <a:schemeClr val="accent1"/>
            </a:solidFill>
            <a:ln w="9525">
              <a:solidFill>
                <a:schemeClr val="tx1"/>
              </a:solidFill>
              <a:miter lim="800000"/>
              <a:headEnd/>
              <a:tailEnd/>
            </a:ln>
          </p:spPr>
          <p:txBody>
            <a:bodyPr wrap="none" anchor="ctr"/>
            <a:lstStyle/>
            <a:p>
              <a:endParaRPr lang="es-AR"/>
            </a:p>
          </p:txBody>
        </p:sp>
        <p:sp>
          <p:nvSpPr>
            <p:cNvPr id="16432" name="AutoShape 33">
              <a:extLst>
                <a:ext uri="{FF2B5EF4-FFF2-40B4-BE49-F238E27FC236}">
                  <a16:creationId xmlns:a16="http://schemas.microsoft.com/office/drawing/2014/main" id="{6FF10946-AB79-44C2-83BC-25FC2EE019FD}"/>
                </a:ext>
              </a:extLst>
            </p:cNvPr>
            <p:cNvSpPr>
              <a:spLocks noChangeArrowheads="1"/>
            </p:cNvSpPr>
            <p:nvPr/>
          </p:nvSpPr>
          <p:spPr bwMode="auto">
            <a:xfrm rot="5400000" flipH="1">
              <a:off x="3278" y="2765"/>
              <a:ext cx="246" cy="78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68 w 21600"/>
                <a:gd name="T13" fmla="*/ 4089 h 21600"/>
                <a:gd name="T14" fmla="*/ 18615 w 21600"/>
                <a:gd name="T15" fmla="*/ 8069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097"/>
                  </a:lnTo>
                  <a:cubicBezTo>
                    <a:pt x="5564" y="4097"/>
                    <a:pt x="0" y="7706"/>
                    <a:pt x="0" y="12158"/>
                  </a:cubicBezTo>
                  <a:lnTo>
                    <a:pt x="0" y="21600"/>
                  </a:lnTo>
                  <a:lnTo>
                    <a:pt x="4052" y="21600"/>
                  </a:lnTo>
                  <a:lnTo>
                    <a:pt x="4052" y="12158"/>
                  </a:lnTo>
                  <a:cubicBezTo>
                    <a:pt x="4052" y="9895"/>
                    <a:pt x="7802" y="8061"/>
                    <a:pt x="12427" y="8061"/>
                  </a:cubicBezTo>
                  <a:lnTo>
                    <a:pt x="12427" y="12158"/>
                  </a:lnTo>
                  <a:lnTo>
                    <a:pt x="21600" y="6079"/>
                  </a:lnTo>
                  <a:close/>
                </a:path>
              </a:pathLst>
            </a:custGeom>
            <a:solidFill>
              <a:schemeClr val="accent1"/>
            </a:solidFill>
            <a:ln w="9525">
              <a:solidFill>
                <a:schemeClr val="tx1"/>
              </a:solidFill>
              <a:miter lim="800000"/>
              <a:headEnd/>
              <a:tailEnd/>
            </a:ln>
          </p:spPr>
          <p:txBody>
            <a:bodyPr wrap="none" anchor="ctr"/>
            <a:lstStyle/>
            <a:p>
              <a:endParaRPr lang="es-AR"/>
            </a:p>
          </p:txBody>
        </p:sp>
      </p:grpSp>
      <p:sp>
        <p:nvSpPr>
          <p:cNvPr id="16411" name="AutoShape 35">
            <a:extLst>
              <a:ext uri="{FF2B5EF4-FFF2-40B4-BE49-F238E27FC236}">
                <a16:creationId xmlns:a16="http://schemas.microsoft.com/office/drawing/2014/main" id="{E0A998D5-AB66-4BE7-B742-C777A6CC8D1F}"/>
              </a:ext>
            </a:extLst>
          </p:cNvPr>
          <p:cNvSpPr>
            <a:spLocks noChangeArrowheads="1"/>
          </p:cNvSpPr>
          <p:nvPr/>
        </p:nvSpPr>
        <p:spPr bwMode="auto">
          <a:xfrm>
            <a:off x="7531100" y="1312863"/>
            <a:ext cx="1181100" cy="2590800"/>
          </a:xfrm>
          <a:prstGeom prst="roundRect">
            <a:avLst>
              <a:gd name="adj" fmla="val 50000"/>
            </a:avLst>
          </a:prstGeom>
          <a:solidFill>
            <a:srgbClr val="339966"/>
          </a:solidFill>
          <a:ln w="9525">
            <a:solidFill>
              <a:schemeClr val="bg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solidFill>
                <a:srgbClr val="000014"/>
              </a:solidFill>
              <a:latin typeface="Trebuchet MS" panose="020B0603020202020204" pitchFamily="34" charset="0"/>
            </a:endParaRPr>
          </a:p>
        </p:txBody>
      </p:sp>
      <p:sp>
        <p:nvSpPr>
          <p:cNvPr id="16412" name="Line 36">
            <a:extLst>
              <a:ext uri="{FF2B5EF4-FFF2-40B4-BE49-F238E27FC236}">
                <a16:creationId xmlns:a16="http://schemas.microsoft.com/office/drawing/2014/main" id="{9C4F30D5-E532-4B7C-BA16-EA0CE17790AF}"/>
              </a:ext>
            </a:extLst>
          </p:cNvPr>
          <p:cNvSpPr>
            <a:spLocks noChangeShapeType="1"/>
          </p:cNvSpPr>
          <p:nvPr/>
        </p:nvSpPr>
        <p:spPr bwMode="auto">
          <a:xfrm>
            <a:off x="7613650" y="1698625"/>
            <a:ext cx="1020763"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13" name="Line 37">
            <a:extLst>
              <a:ext uri="{FF2B5EF4-FFF2-40B4-BE49-F238E27FC236}">
                <a16:creationId xmlns:a16="http://schemas.microsoft.com/office/drawing/2014/main" id="{C489E873-7C21-4378-B6F0-90FCB2C21DBF}"/>
              </a:ext>
            </a:extLst>
          </p:cNvPr>
          <p:cNvSpPr>
            <a:spLocks noChangeShapeType="1"/>
          </p:cNvSpPr>
          <p:nvPr/>
        </p:nvSpPr>
        <p:spPr bwMode="auto">
          <a:xfrm>
            <a:off x="7618413" y="2720975"/>
            <a:ext cx="17145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14" name="Line 38">
            <a:extLst>
              <a:ext uri="{FF2B5EF4-FFF2-40B4-BE49-F238E27FC236}">
                <a16:creationId xmlns:a16="http://schemas.microsoft.com/office/drawing/2014/main" id="{327E20D5-9C41-489D-A332-2767CAA39608}"/>
              </a:ext>
            </a:extLst>
          </p:cNvPr>
          <p:cNvSpPr>
            <a:spLocks noChangeShapeType="1"/>
          </p:cNvSpPr>
          <p:nvPr/>
        </p:nvSpPr>
        <p:spPr bwMode="auto">
          <a:xfrm flipV="1">
            <a:off x="7786688" y="2719388"/>
            <a:ext cx="83343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15" name="Line 39">
            <a:extLst>
              <a:ext uri="{FF2B5EF4-FFF2-40B4-BE49-F238E27FC236}">
                <a16:creationId xmlns:a16="http://schemas.microsoft.com/office/drawing/2014/main" id="{6288BF6D-F8F5-4976-828E-FD644C370DD6}"/>
              </a:ext>
            </a:extLst>
          </p:cNvPr>
          <p:cNvSpPr>
            <a:spLocks noChangeShapeType="1"/>
          </p:cNvSpPr>
          <p:nvPr/>
        </p:nvSpPr>
        <p:spPr bwMode="auto">
          <a:xfrm>
            <a:off x="8455025" y="1831975"/>
            <a:ext cx="17145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16" name="Line 40">
            <a:extLst>
              <a:ext uri="{FF2B5EF4-FFF2-40B4-BE49-F238E27FC236}">
                <a16:creationId xmlns:a16="http://schemas.microsoft.com/office/drawing/2014/main" id="{A2D91CA5-2A6C-4DCF-BB8D-44269B086D36}"/>
              </a:ext>
            </a:extLst>
          </p:cNvPr>
          <p:cNvSpPr>
            <a:spLocks noChangeShapeType="1"/>
          </p:cNvSpPr>
          <p:nvPr/>
        </p:nvSpPr>
        <p:spPr bwMode="auto">
          <a:xfrm>
            <a:off x="7615238" y="1830388"/>
            <a:ext cx="850900" cy="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17" name="Line 41">
            <a:extLst>
              <a:ext uri="{FF2B5EF4-FFF2-40B4-BE49-F238E27FC236}">
                <a16:creationId xmlns:a16="http://schemas.microsoft.com/office/drawing/2014/main" id="{F701B21D-5C4F-48CE-868D-07B468713EE9}"/>
              </a:ext>
            </a:extLst>
          </p:cNvPr>
          <p:cNvSpPr>
            <a:spLocks noChangeShapeType="1"/>
          </p:cNvSpPr>
          <p:nvPr/>
        </p:nvSpPr>
        <p:spPr bwMode="auto">
          <a:xfrm>
            <a:off x="8467725" y="2338388"/>
            <a:ext cx="17145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18" name="Line 42">
            <a:extLst>
              <a:ext uri="{FF2B5EF4-FFF2-40B4-BE49-F238E27FC236}">
                <a16:creationId xmlns:a16="http://schemas.microsoft.com/office/drawing/2014/main" id="{06DDF14F-6016-401B-86FC-A64A20B439D6}"/>
              </a:ext>
            </a:extLst>
          </p:cNvPr>
          <p:cNvSpPr>
            <a:spLocks noChangeShapeType="1"/>
          </p:cNvSpPr>
          <p:nvPr/>
        </p:nvSpPr>
        <p:spPr bwMode="auto">
          <a:xfrm>
            <a:off x="7637463" y="2339975"/>
            <a:ext cx="841375" cy="1588"/>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19" name="Line 43">
            <a:extLst>
              <a:ext uri="{FF2B5EF4-FFF2-40B4-BE49-F238E27FC236}">
                <a16:creationId xmlns:a16="http://schemas.microsoft.com/office/drawing/2014/main" id="{7066EE91-2278-4065-95E3-1E954B68DCCE}"/>
              </a:ext>
            </a:extLst>
          </p:cNvPr>
          <p:cNvSpPr>
            <a:spLocks noChangeShapeType="1"/>
          </p:cNvSpPr>
          <p:nvPr/>
        </p:nvSpPr>
        <p:spPr bwMode="auto">
          <a:xfrm>
            <a:off x="7616825" y="3376613"/>
            <a:ext cx="1019175"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20" name="Line 44">
            <a:extLst>
              <a:ext uri="{FF2B5EF4-FFF2-40B4-BE49-F238E27FC236}">
                <a16:creationId xmlns:a16="http://schemas.microsoft.com/office/drawing/2014/main" id="{A513B64D-3A07-4EBB-9E95-CFCDF6E63823}"/>
              </a:ext>
            </a:extLst>
          </p:cNvPr>
          <p:cNvSpPr>
            <a:spLocks noChangeShapeType="1"/>
          </p:cNvSpPr>
          <p:nvPr/>
        </p:nvSpPr>
        <p:spPr bwMode="auto">
          <a:xfrm flipV="1">
            <a:off x="7799388" y="3248025"/>
            <a:ext cx="8524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21" name="Line 45">
            <a:extLst>
              <a:ext uri="{FF2B5EF4-FFF2-40B4-BE49-F238E27FC236}">
                <a16:creationId xmlns:a16="http://schemas.microsoft.com/office/drawing/2014/main" id="{1703FD5E-F9DA-462C-BD1E-82479E7E7172}"/>
              </a:ext>
            </a:extLst>
          </p:cNvPr>
          <p:cNvSpPr>
            <a:spLocks noChangeShapeType="1"/>
          </p:cNvSpPr>
          <p:nvPr/>
        </p:nvSpPr>
        <p:spPr bwMode="auto">
          <a:xfrm>
            <a:off x="7631113" y="2212975"/>
            <a:ext cx="17145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22" name="Line 46">
            <a:extLst>
              <a:ext uri="{FF2B5EF4-FFF2-40B4-BE49-F238E27FC236}">
                <a16:creationId xmlns:a16="http://schemas.microsoft.com/office/drawing/2014/main" id="{0AA86C9E-5FB2-4E84-8729-4DF2F6B02624}"/>
              </a:ext>
            </a:extLst>
          </p:cNvPr>
          <p:cNvSpPr>
            <a:spLocks noChangeShapeType="1"/>
          </p:cNvSpPr>
          <p:nvPr/>
        </p:nvSpPr>
        <p:spPr bwMode="auto">
          <a:xfrm flipV="1">
            <a:off x="7799388" y="2212975"/>
            <a:ext cx="8270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23" name="Line 47">
            <a:extLst>
              <a:ext uri="{FF2B5EF4-FFF2-40B4-BE49-F238E27FC236}">
                <a16:creationId xmlns:a16="http://schemas.microsoft.com/office/drawing/2014/main" id="{C6311BC7-3236-4323-91EB-5C0338F01019}"/>
              </a:ext>
            </a:extLst>
          </p:cNvPr>
          <p:cNvSpPr>
            <a:spLocks noChangeShapeType="1"/>
          </p:cNvSpPr>
          <p:nvPr/>
        </p:nvSpPr>
        <p:spPr bwMode="auto">
          <a:xfrm>
            <a:off x="8455025" y="2846388"/>
            <a:ext cx="17145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24" name="Line 48">
            <a:extLst>
              <a:ext uri="{FF2B5EF4-FFF2-40B4-BE49-F238E27FC236}">
                <a16:creationId xmlns:a16="http://schemas.microsoft.com/office/drawing/2014/main" id="{98D0A1F6-E460-4709-B570-82047C8018CB}"/>
              </a:ext>
            </a:extLst>
          </p:cNvPr>
          <p:cNvSpPr>
            <a:spLocks noChangeShapeType="1"/>
          </p:cNvSpPr>
          <p:nvPr/>
        </p:nvSpPr>
        <p:spPr bwMode="auto">
          <a:xfrm>
            <a:off x="7618413" y="2846388"/>
            <a:ext cx="847725" cy="1587"/>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25" name="Line 49">
            <a:extLst>
              <a:ext uri="{FF2B5EF4-FFF2-40B4-BE49-F238E27FC236}">
                <a16:creationId xmlns:a16="http://schemas.microsoft.com/office/drawing/2014/main" id="{01202A34-3F0B-48D8-B8B3-242D349E13D6}"/>
              </a:ext>
            </a:extLst>
          </p:cNvPr>
          <p:cNvSpPr>
            <a:spLocks noChangeShapeType="1"/>
          </p:cNvSpPr>
          <p:nvPr/>
        </p:nvSpPr>
        <p:spPr bwMode="auto">
          <a:xfrm>
            <a:off x="7631113" y="3248025"/>
            <a:ext cx="17145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16426" name="Line 51">
            <a:extLst>
              <a:ext uri="{FF2B5EF4-FFF2-40B4-BE49-F238E27FC236}">
                <a16:creationId xmlns:a16="http://schemas.microsoft.com/office/drawing/2014/main" id="{2C86A1CF-2E9C-40FB-8A00-768288FF000D}"/>
              </a:ext>
            </a:extLst>
          </p:cNvPr>
          <p:cNvSpPr>
            <a:spLocks noChangeShapeType="1"/>
          </p:cNvSpPr>
          <p:nvPr/>
        </p:nvSpPr>
        <p:spPr bwMode="auto">
          <a:xfrm>
            <a:off x="7043738" y="2525713"/>
            <a:ext cx="3476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6427" name="Text Box 52">
            <a:extLst>
              <a:ext uri="{FF2B5EF4-FFF2-40B4-BE49-F238E27FC236}">
                <a16:creationId xmlns:a16="http://schemas.microsoft.com/office/drawing/2014/main" id="{51CA925F-9C37-448B-AF4F-F252808BCE27}"/>
              </a:ext>
            </a:extLst>
          </p:cNvPr>
          <p:cNvSpPr txBox="1">
            <a:spLocks noChangeArrowheads="1"/>
          </p:cNvSpPr>
          <p:nvPr/>
        </p:nvSpPr>
        <p:spPr bwMode="auto">
          <a:xfrm>
            <a:off x="6596063" y="3608388"/>
            <a:ext cx="122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AR" altLang="es-AR" sz="2000" noProof="1">
                <a:latin typeface="Trebuchet MS" panose="020B0603020202020204" pitchFamily="34" charset="0"/>
              </a:rPr>
              <a:t>2</a:t>
            </a:r>
            <a:r>
              <a:rPr lang="es-AR" altLang="es-AR" sz="2000" baseline="30000" noProof="1">
                <a:latin typeface="Trebuchet MS" panose="020B0603020202020204" pitchFamily="34" charset="0"/>
              </a:rPr>
              <a:t>do</a:t>
            </a:r>
            <a:r>
              <a:rPr lang="es-AR" altLang="es-AR" sz="2000" noProof="1">
                <a:latin typeface="Trebuchet MS" panose="020B0603020202020204" pitchFamily="34" charset="0"/>
              </a:rPr>
              <a:t> Ciclo</a:t>
            </a:r>
          </a:p>
          <a:p>
            <a:pPr algn="ctr">
              <a:spcBef>
                <a:spcPct val="0"/>
              </a:spcBef>
              <a:buClrTx/>
              <a:buSzTx/>
              <a:buFontTx/>
              <a:buNone/>
            </a:pPr>
            <a:r>
              <a:rPr lang="es-AR" altLang="es-AR" sz="2000" noProof="1">
                <a:latin typeface="Trebuchet MS" panose="020B0603020202020204" pitchFamily="34" charset="0"/>
                <a:cs typeface="Times New Roman" panose="02020603050405020304" pitchFamily="18" charset="0"/>
              </a:rPr>
              <a:t>95ºC</a:t>
            </a:r>
          </a:p>
          <a:p>
            <a:pPr algn="ctr">
              <a:spcBef>
                <a:spcPct val="0"/>
              </a:spcBef>
              <a:buClrTx/>
              <a:buSzTx/>
              <a:buFontTx/>
              <a:buNone/>
            </a:pPr>
            <a:r>
              <a:rPr lang="es-AR" altLang="es-AR" sz="2000" noProof="1">
                <a:latin typeface="Trebuchet MS" panose="020B0603020202020204" pitchFamily="34" charset="0"/>
                <a:cs typeface="Times New Roman" panose="02020603050405020304" pitchFamily="18" charset="0"/>
              </a:rPr>
              <a:t>55 - 65ºC</a:t>
            </a:r>
          </a:p>
          <a:p>
            <a:pPr algn="ctr">
              <a:spcBef>
                <a:spcPct val="0"/>
              </a:spcBef>
              <a:buClrTx/>
              <a:buSzTx/>
              <a:buFontTx/>
              <a:buNone/>
            </a:pPr>
            <a:r>
              <a:rPr lang="en-US" altLang="es-AR" sz="2000">
                <a:latin typeface="Trebuchet MS" panose="020B0603020202020204" pitchFamily="34" charset="0"/>
                <a:cs typeface="Times New Roman" panose="02020603050405020304" pitchFamily="18" charset="0"/>
              </a:rPr>
              <a:t>72-</a:t>
            </a:r>
            <a:r>
              <a:rPr lang="en-US" altLang="es-AR" sz="2000" noProof="1">
                <a:latin typeface="Trebuchet MS" panose="020B0603020202020204" pitchFamily="34" charset="0"/>
                <a:cs typeface="Times New Roman" panose="02020603050405020304" pitchFamily="18" charset="0"/>
              </a:rPr>
              <a:t>75ºC</a:t>
            </a:r>
            <a:endParaRPr lang="en-US" altLang="es-AR" sz="2000" noProof="1">
              <a:latin typeface="Trebuchet MS" panose="020B0603020202020204" pitchFamily="34" charset="0"/>
            </a:endParaRPr>
          </a:p>
        </p:txBody>
      </p:sp>
      <p:sp>
        <p:nvSpPr>
          <p:cNvPr id="16428" name="Text Box 53">
            <a:extLst>
              <a:ext uri="{FF2B5EF4-FFF2-40B4-BE49-F238E27FC236}">
                <a16:creationId xmlns:a16="http://schemas.microsoft.com/office/drawing/2014/main" id="{549252F4-CCD4-4017-BE36-0AC9AE003754}"/>
              </a:ext>
            </a:extLst>
          </p:cNvPr>
          <p:cNvSpPr txBox="1">
            <a:spLocks noChangeArrowheads="1"/>
          </p:cNvSpPr>
          <p:nvPr/>
        </p:nvSpPr>
        <p:spPr bwMode="auto">
          <a:xfrm>
            <a:off x="762000" y="54864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AR" altLang="es-AR" sz="2400" noProof="1">
                <a:latin typeface="Trebuchet MS" panose="020B0603020202020204" pitchFamily="34" charset="0"/>
              </a:rPr>
              <a:t>Múltiples ciclos darán lugar a un incremento exponencial en el número de copias</a:t>
            </a:r>
          </a:p>
        </p:txBody>
      </p:sp>
      <p:sp>
        <p:nvSpPr>
          <p:cNvPr id="16429" name="Text Box 55">
            <a:extLst>
              <a:ext uri="{FF2B5EF4-FFF2-40B4-BE49-F238E27FC236}">
                <a16:creationId xmlns:a16="http://schemas.microsoft.com/office/drawing/2014/main" id="{5F3D67E4-26F8-43A9-B256-DBEAA279264C}"/>
              </a:ext>
            </a:extLst>
          </p:cNvPr>
          <p:cNvSpPr txBox="1">
            <a:spLocks noChangeArrowheads="1"/>
          </p:cNvSpPr>
          <p:nvPr/>
        </p:nvSpPr>
        <p:spPr bwMode="auto">
          <a:xfrm>
            <a:off x="1818729" y="381000"/>
            <a:ext cx="5489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AR" altLang="es-AR" sz="4000" noProof="1">
                <a:solidFill>
                  <a:srgbClr val="333399"/>
                </a:solidFill>
                <a:latin typeface="Trebuchet MS" panose="020B0603020202020204" pitchFamily="34" charset="0"/>
              </a:rPr>
              <a:t>Ciclo</a:t>
            </a:r>
            <a:r>
              <a:rPr lang="en-US" altLang="es-AR" sz="4000" dirty="0">
                <a:solidFill>
                  <a:srgbClr val="333399"/>
                </a:solidFill>
                <a:latin typeface="Trebuchet MS" panose="020B0603020202020204" pitchFamily="34" charset="0"/>
              </a:rPr>
              <a:t>s</a:t>
            </a:r>
            <a:r>
              <a:rPr lang="en-US" altLang="es-AR" sz="4000" noProof="1">
                <a:solidFill>
                  <a:srgbClr val="333399"/>
                </a:solidFill>
                <a:latin typeface="Trebuchet MS" panose="020B0603020202020204" pitchFamily="34" charset="0"/>
              </a:rPr>
              <a:t> de amplificación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ADE4C01-9167-4AB1-AF78-9041500F6149}"/>
              </a:ext>
            </a:extLst>
          </p:cNvPr>
          <p:cNvSpPr>
            <a:spLocks noGrp="1" noChangeArrowheads="1"/>
          </p:cNvSpPr>
          <p:nvPr>
            <p:ph type="title"/>
          </p:nvPr>
        </p:nvSpPr>
        <p:spPr>
          <a:xfrm>
            <a:off x="179388" y="152400"/>
            <a:ext cx="91440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algn="ctr"/>
            <a:r>
              <a:rPr lang="en-US" altLang="es-AR" sz="3000">
                <a:latin typeface="Trebuchet MS" panose="020B0603020202020204" pitchFamily="34" charset="0"/>
              </a:rPr>
              <a:t>El número de copias del DNA se duplica en cada ciclo de PCR.</a:t>
            </a:r>
          </a:p>
        </p:txBody>
      </p:sp>
      <p:pic>
        <p:nvPicPr>
          <p:cNvPr id="17411" name="Picture 1">
            <a:extLst>
              <a:ext uri="{FF2B5EF4-FFF2-40B4-BE49-F238E27FC236}">
                <a16:creationId xmlns:a16="http://schemas.microsoft.com/office/drawing/2014/main" id="{2EE836A5-10A7-4663-B0EA-893914977F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281238"/>
            <a:ext cx="892333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9">
            <a:extLst>
              <a:ext uri="{FF2B5EF4-FFF2-40B4-BE49-F238E27FC236}">
                <a16:creationId xmlns:a16="http://schemas.microsoft.com/office/drawing/2014/main" id="{A3986EF5-9780-482E-9EF4-B1D4D9F7316F}"/>
              </a:ext>
            </a:extLst>
          </p:cNvPr>
          <p:cNvSpPr txBox="1">
            <a:spLocks noChangeArrowheads="1"/>
          </p:cNvSpPr>
          <p:nvPr/>
        </p:nvSpPr>
        <p:spPr bwMode="auto">
          <a:xfrm>
            <a:off x="271463" y="5981700"/>
            <a:ext cx="12144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s-AR" sz="2400">
              <a:latin typeface="Trebuchet MS" panose="020B0603020202020204" pitchFamily="34" charset="0"/>
            </a:endParaRPr>
          </a:p>
          <a:p>
            <a:pPr>
              <a:spcBef>
                <a:spcPct val="0"/>
              </a:spcBef>
              <a:buClrTx/>
              <a:buSzTx/>
              <a:buFontTx/>
              <a:buNone/>
            </a:pPr>
            <a:r>
              <a:rPr lang="en-US" altLang="es-AR" sz="2400">
                <a:latin typeface="Trebuchet MS" panose="020B0603020202020204" pitchFamily="34" charset="0"/>
              </a:rPr>
              <a:t># ciclos</a:t>
            </a:r>
          </a:p>
        </p:txBody>
      </p:sp>
      <p:sp>
        <p:nvSpPr>
          <p:cNvPr id="17413" name="Text Box 10">
            <a:extLst>
              <a:ext uri="{FF2B5EF4-FFF2-40B4-BE49-F238E27FC236}">
                <a16:creationId xmlns:a16="http://schemas.microsoft.com/office/drawing/2014/main" id="{4E1A1E74-112B-42CE-87CC-BC23CC803124}"/>
              </a:ext>
            </a:extLst>
          </p:cNvPr>
          <p:cNvSpPr txBox="1">
            <a:spLocks noChangeArrowheads="1"/>
          </p:cNvSpPr>
          <p:nvPr/>
        </p:nvSpPr>
        <p:spPr bwMode="auto">
          <a:xfrm>
            <a:off x="1203325" y="1806575"/>
            <a:ext cx="26479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s-AR" sz="2400">
                <a:latin typeface="Trebuchet MS" panose="020B0603020202020204" pitchFamily="34" charset="0"/>
              </a:rPr>
              <a:t>Número de copias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a:extLst>
              <a:ext uri="{FF2B5EF4-FFF2-40B4-BE49-F238E27FC236}">
                <a16:creationId xmlns:a16="http://schemas.microsoft.com/office/drawing/2014/main" id="{4CED03BE-BF13-4148-89FD-830C7D70C169}"/>
              </a:ext>
            </a:extLst>
          </p:cNvPr>
          <p:cNvSpPr>
            <a:spLocks noChangeShapeType="1"/>
          </p:cNvSpPr>
          <p:nvPr/>
        </p:nvSpPr>
        <p:spPr bwMode="auto">
          <a:xfrm>
            <a:off x="1219200" y="1600200"/>
            <a:ext cx="0" cy="3429000"/>
          </a:xfrm>
          <a:prstGeom prst="line">
            <a:avLst/>
          </a:prstGeom>
          <a:noFill/>
          <a:ln w="31750">
            <a:solidFill>
              <a:schemeClr val="tx1"/>
            </a:solidFill>
            <a:round/>
            <a:headEnd type="triangle" w="lg" len="lg"/>
            <a:tailEnd/>
          </a:ln>
          <a:extLst>
            <a:ext uri="{909E8E84-426E-40DD-AFC4-6F175D3DCCD1}">
              <a14:hiddenFill xmlns:a14="http://schemas.microsoft.com/office/drawing/2010/main">
                <a:noFill/>
              </a14:hiddenFill>
            </a:ext>
          </a:extLst>
        </p:spPr>
        <p:txBody>
          <a:bodyPr wrap="none" anchor="ctr"/>
          <a:lstStyle/>
          <a:p>
            <a:endParaRPr lang="es-AR"/>
          </a:p>
        </p:txBody>
      </p:sp>
      <p:sp>
        <p:nvSpPr>
          <p:cNvPr id="19459" name="Line 3">
            <a:extLst>
              <a:ext uri="{FF2B5EF4-FFF2-40B4-BE49-F238E27FC236}">
                <a16:creationId xmlns:a16="http://schemas.microsoft.com/office/drawing/2014/main" id="{2BBAB4A4-3564-459E-8BB6-9450470A682E}"/>
              </a:ext>
            </a:extLst>
          </p:cNvPr>
          <p:cNvSpPr>
            <a:spLocks noChangeShapeType="1"/>
          </p:cNvSpPr>
          <p:nvPr/>
        </p:nvSpPr>
        <p:spPr bwMode="auto">
          <a:xfrm>
            <a:off x="1219200" y="5029200"/>
            <a:ext cx="4876800" cy="0"/>
          </a:xfrm>
          <a:prstGeom prst="line">
            <a:avLst/>
          </a:prstGeom>
          <a:noFill/>
          <a:ln w="3175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s-AR"/>
          </a:p>
        </p:txBody>
      </p:sp>
      <p:sp>
        <p:nvSpPr>
          <p:cNvPr id="19460" name="Text Box 4">
            <a:extLst>
              <a:ext uri="{FF2B5EF4-FFF2-40B4-BE49-F238E27FC236}">
                <a16:creationId xmlns:a16="http://schemas.microsoft.com/office/drawing/2014/main" id="{BEE113BA-F88F-421D-BB63-C3F29C9453F4}"/>
              </a:ext>
            </a:extLst>
          </p:cNvPr>
          <p:cNvSpPr txBox="1">
            <a:spLocks noChangeArrowheads="1"/>
          </p:cNvSpPr>
          <p:nvPr/>
        </p:nvSpPr>
        <p:spPr bwMode="auto">
          <a:xfrm>
            <a:off x="0" y="2771775"/>
            <a:ext cx="122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s-AR" altLang="es-AR" sz="2000" noProof="1">
                <a:latin typeface="Trebuchet MS" panose="020B0603020202020204" pitchFamily="34" charset="0"/>
              </a:rPr>
              <a:t>log[DNA]</a:t>
            </a:r>
          </a:p>
        </p:txBody>
      </p:sp>
      <p:sp>
        <p:nvSpPr>
          <p:cNvPr id="19461" name="Text Box 5">
            <a:extLst>
              <a:ext uri="{FF2B5EF4-FFF2-40B4-BE49-F238E27FC236}">
                <a16:creationId xmlns:a16="http://schemas.microsoft.com/office/drawing/2014/main" id="{6893DF5C-9C4C-4312-9CA0-FBD285D184F9}"/>
              </a:ext>
            </a:extLst>
          </p:cNvPr>
          <p:cNvSpPr txBox="1">
            <a:spLocks noChangeArrowheads="1"/>
          </p:cNvSpPr>
          <p:nvPr/>
        </p:nvSpPr>
        <p:spPr bwMode="auto">
          <a:xfrm>
            <a:off x="4572000" y="5257800"/>
            <a:ext cx="1163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s-AR" altLang="es-AR" sz="2000" noProof="1">
                <a:latin typeface="Trebuchet MS" panose="020B0603020202020204" pitchFamily="34" charset="0"/>
              </a:rPr>
              <a:t>Nº ciclos</a:t>
            </a:r>
          </a:p>
        </p:txBody>
      </p:sp>
      <p:sp>
        <p:nvSpPr>
          <p:cNvPr id="17414" name="Freeform 6">
            <a:extLst>
              <a:ext uri="{FF2B5EF4-FFF2-40B4-BE49-F238E27FC236}">
                <a16:creationId xmlns:a16="http://schemas.microsoft.com/office/drawing/2014/main" id="{D8777C97-9ECA-449C-8663-10B46F6B851F}"/>
              </a:ext>
            </a:extLst>
          </p:cNvPr>
          <p:cNvSpPr>
            <a:spLocks/>
          </p:cNvSpPr>
          <p:nvPr/>
        </p:nvSpPr>
        <p:spPr bwMode="auto">
          <a:xfrm>
            <a:off x="1219200" y="2286000"/>
            <a:ext cx="4495800" cy="2743200"/>
          </a:xfrm>
          <a:custGeom>
            <a:avLst/>
            <a:gdLst>
              <a:gd name="T0" fmla="*/ 0 w 2832"/>
              <a:gd name="T1" fmla="*/ 2147483646 h 1728"/>
              <a:gd name="T2" fmla="*/ 2147483646 w 2832"/>
              <a:gd name="T3" fmla="*/ 2147483646 h 1728"/>
              <a:gd name="T4" fmla="*/ 2147483646 w 2832"/>
              <a:gd name="T5" fmla="*/ 2147483646 h 1728"/>
              <a:gd name="T6" fmla="*/ 2147483646 w 2832"/>
              <a:gd name="T7" fmla="*/ 2147483646 h 1728"/>
              <a:gd name="T8" fmla="*/ 2147483646 w 2832"/>
              <a:gd name="T9" fmla="*/ 2147483646 h 1728"/>
              <a:gd name="T10" fmla="*/ 2147483646 w 2832"/>
              <a:gd name="T11" fmla="*/ 2147483646 h 1728"/>
              <a:gd name="T12" fmla="*/ 2147483646 w 2832"/>
              <a:gd name="T13" fmla="*/ 2147483646 h 1728"/>
              <a:gd name="T14" fmla="*/ 2147483646 w 2832"/>
              <a:gd name="T15" fmla="*/ 0 h 1728"/>
              <a:gd name="T16" fmla="*/ 2147483646 w 2832"/>
              <a:gd name="T17" fmla="*/ 2147483646 h 1728"/>
              <a:gd name="T18" fmla="*/ 2147483646 w 2832"/>
              <a:gd name="T19" fmla="*/ 2147483646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2"/>
              <a:gd name="T31" fmla="*/ 0 h 1728"/>
              <a:gd name="T32" fmla="*/ 2832 w 2832"/>
              <a:gd name="T33" fmla="*/ 1728 h 1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2" h="1728">
                <a:moveTo>
                  <a:pt x="0" y="1728"/>
                </a:moveTo>
                <a:cubicBezTo>
                  <a:pt x="176" y="1696"/>
                  <a:pt x="352" y="1664"/>
                  <a:pt x="480" y="1632"/>
                </a:cubicBezTo>
                <a:cubicBezTo>
                  <a:pt x="608" y="1600"/>
                  <a:pt x="680" y="1584"/>
                  <a:pt x="768" y="1536"/>
                </a:cubicBezTo>
                <a:cubicBezTo>
                  <a:pt x="856" y="1488"/>
                  <a:pt x="920" y="1464"/>
                  <a:pt x="1008" y="1344"/>
                </a:cubicBezTo>
                <a:cubicBezTo>
                  <a:pt x="1096" y="1224"/>
                  <a:pt x="1208" y="1000"/>
                  <a:pt x="1296" y="816"/>
                </a:cubicBezTo>
                <a:cubicBezTo>
                  <a:pt x="1384" y="632"/>
                  <a:pt x="1448" y="368"/>
                  <a:pt x="1536" y="240"/>
                </a:cubicBezTo>
                <a:cubicBezTo>
                  <a:pt x="1624" y="112"/>
                  <a:pt x="1712" y="88"/>
                  <a:pt x="1824" y="48"/>
                </a:cubicBezTo>
                <a:cubicBezTo>
                  <a:pt x="1936" y="8"/>
                  <a:pt x="2080" y="0"/>
                  <a:pt x="2208" y="0"/>
                </a:cubicBezTo>
                <a:cubicBezTo>
                  <a:pt x="2336" y="0"/>
                  <a:pt x="2488" y="32"/>
                  <a:pt x="2592" y="48"/>
                </a:cubicBezTo>
                <a:cubicBezTo>
                  <a:pt x="2696" y="64"/>
                  <a:pt x="2792" y="88"/>
                  <a:pt x="2832" y="96"/>
                </a:cubicBezTo>
              </a:path>
            </a:pathLst>
          </a:custGeom>
          <a:noFill/>
          <a:ln w="38100">
            <a:solidFill>
              <a:schemeClr val="accent1">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s-AR"/>
          </a:p>
        </p:txBody>
      </p:sp>
      <p:sp>
        <p:nvSpPr>
          <p:cNvPr id="19463" name="Text Box 8">
            <a:extLst>
              <a:ext uri="{FF2B5EF4-FFF2-40B4-BE49-F238E27FC236}">
                <a16:creationId xmlns:a16="http://schemas.microsoft.com/office/drawing/2014/main" id="{90ED62E9-A2A1-43D7-89DD-80A8116DA81D}"/>
              </a:ext>
            </a:extLst>
          </p:cNvPr>
          <p:cNvSpPr txBox="1">
            <a:spLocks noChangeArrowheads="1"/>
          </p:cNvSpPr>
          <p:nvPr/>
        </p:nvSpPr>
        <p:spPr bwMode="auto">
          <a:xfrm>
            <a:off x="3924300" y="2717800"/>
            <a:ext cx="5029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s-AR" altLang="es-AR" sz="1800" noProof="1">
                <a:latin typeface="Trebuchet MS" panose="020B0603020202020204" pitchFamily="34" charset="0"/>
              </a:rPr>
              <a:t>En la primer fase de la PCR, el </a:t>
            </a:r>
            <a:r>
              <a:rPr lang="es-AR" altLang="es-AR" sz="1800" noProof="1">
                <a:solidFill>
                  <a:srgbClr val="333399"/>
                </a:solidFill>
                <a:latin typeface="Trebuchet MS" panose="020B0603020202020204" pitchFamily="34" charset="0"/>
              </a:rPr>
              <a:t>rendimiento es limitado </a:t>
            </a:r>
            <a:r>
              <a:rPr lang="es-AR" altLang="es-AR" sz="1800" noProof="1">
                <a:latin typeface="Trebuchet MS" panose="020B0603020202020204" pitchFamily="34" charset="0"/>
              </a:rPr>
              <a:t>debido a la </a:t>
            </a:r>
            <a:r>
              <a:rPr lang="es-AR" altLang="es-AR" sz="1800" noProof="1">
                <a:solidFill>
                  <a:srgbClr val="333399"/>
                </a:solidFill>
                <a:latin typeface="Trebuchet MS" panose="020B0603020202020204" pitchFamily="34" charset="0"/>
              </a:rPr>
              <a:t>baja concentración de DNA molde. </a:t>
            </a:r>
          </a:p>
          <a:p>
            <a:pPr algn="just">
              <a:spcBef>
                <a:spcPct val="0"/>
              </a:spcBef>
              <a:buClrTx/>
              <a:buSzTx/>
              <a:buFontTx/>
              <a:buNone/>
            </a:pPr>
            <a:r>
              <a:rPr lang="es-AR" altLang="es-AR" sz="1800" noProof="1">
                <a:latin typeface="Trebuchet MS" panose="020B0603020202020204" pitchFamily="34" charset="0"/>
              </a:rPr>
              <a:t>La reacción luego alcanza una fase lineal donde el incremento en el </a:t>
            </a:r>
            <a:r>
              <a:rPr lang="es-AR" altLang="es-AR" sz="1800" noProof="1">
                <a:solidFill>
                  <a:srgbClr val="333399"/>
                </a:solidFill>
                <a:latin typeface="Trebuchet MS" panose="020B0603020202020204" pitchFamily="34" charset="0"/>
              </a:rPr>
              <a:t>producto es de aproximadamente el doble por ciclo</a:t>
            </a:r>
            <a:r>
              <a:rPr lang="es-AR" altLang="es-AR" sz="1800" noProof="1">
                <a:latin typeface="Trebuchet MS" panose="020B0603020202020204" pitchFamily="34" charset="0"/>
              </a:rPr>
              <a:t>, hasta que finalmente se llega a un </a:t>
            </a:r>
            <a:r>
              <a:rPr lang="es-AR" altLang="es-AR" sz="1800" i="1" noProof="1">
                <a:solidFill>
                  <a:srgbClr val="333399"/>
                </a:solidFill>
                <a:latin typeface="Trebuchet MS" panose="020B0603020202020204" pitchFamily="34" charset="0"/>
              </a:rPr>
              <a:t>plateu</a:t>
            </a:r>
            <a:r>
              <a:rPr lang="es-AR" altLang="es-AR" sz="1800" noProof="1">
                <a:latin typeface="Trebuchet MS" panose="020B0603020202020204" pitchFamily="34" charset="0"/>
              </a:rPr>
              <a:t>. </a:t>
            </a:r>
          </a:p>
        </p:txBody>
      </p:sp>
      <p:sp>
        <p:nvSpPr>
          <p:cNvPr id="19464" name="Text Box 10">
            <a:extLst>
              <a:ext uri="{FF2B5EF4-FFF2-40B4-BE49-F238E27FC236}">
                <a16:creationId xmlns:a16="http://schemas.microsoft.com/office/drawing/2014/main" id="{56A632C4-7E09-4B90-B7D2-86CDD3FCE275}"/>
              </a:ext>
            </a:extLst>
          </p:cNvPr>
          <p:cNvSpPr txBox="1">
            <a:spLocks noChangeArrowheads="1"/>
          </p:cNvSpPr>
          <p:nvPr/>
        </p:nvSpPr>
        <p:spPr bwMode="auto">
          <a:xfrm>
            <a:off x="1200150" y="385763"/>
            <a:ext cx="788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s-AR" sz="4000">
                <a:solidFill>
                  <a:srgbClr val="333399"/>
                </a:solidFill>
                <a:latin typeface="Trebuchet MS" panose="020B0603020202020204" pitchFamily="34" charset="0"/>
              </a:rPr>
              <a:t>¿</a:t>
            </a:r>
            <a:r>
              <a:rPr lang="en-US" altLang="es-AR" sz="4000" noProof="1">
                <a:solidFill>
                  <a:srgbClr val="333399"/>
                </a:solidFill>
                <a:latin typeface="Trebuchet MS" panose="020B0603020202020204" pitchFamily="34" charset="0"/>
              </a:rPr>
              <a:t>Cómo es el perfil de la reacción?</a:t>
            </a:r>
          </a:p>
        </p:txBody>
      </p:sp>
      <p:sp>
        <p:nvSpPr>
          <p:cNvPr id="17417" name="Text Box 5">
            <a:extLst>
              <a:ext uri="{FF2B5EF4-FFF2-40B4-BE49-F238E27FC236}">
                <a16:creationId xmlns:a16="http://schemas.microsoft.com/office/drawing/2014/main" id="{B2328852-09E4-4A02-A8F1-A0AE7B907D78}"/>
              </a:ext>
            </a:extLst>
          </p:cNvPr>
          <p:cNvSpPr txBox="1">
            <a:spLocks noChangeArrowheads="1"/>
          </p:cNvSpPr>
          <p:nvPr/>
        </p:nvSpPr>
        <p:spPr bwMode="auto">
          <a:xfrm>
            <a:off x="4800600" y="1804988"/>
            <a:ext cx="106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SzTx/>
              <a:buFontTx/>
              <a:buNone/>
              <a:defRPr/>
            </a:pPr>
            <a:r>
              <a:rPr lang="es-AR" altLang="es-AR" sz="2000" i="1" noProof="1">
                <a:solidFill>
                  <a:schemeClr val="accent5">
                    <a:lumMod val="25000"/>
                  </a:schemeClr>
                </a:solidFill>
                <a:latin typeface="Trebuchet MS" panose="020B0603020202020204" pitchFamily="34" charset="0"/>
              </a:rPr>
              <a:t>Plateau</a:t>
            </a:r>
          </a:p>
        </p:txBody>
      </p:sp>
      <p:sp>
        <p:nvSpPr>
          <p:cNvPr id="17418" name="Text Box 5">
            <a:extLst>
              <a:ext uri="{FF2B5EF4-FFF2-40B4-BE49-F238E27FC236}">
                <a16:creationId xmlns:a16="http://schemas.microsoft.com/office/drawing/2014/main" id="{DA6FC4F8-B519-4FD8-A1FD-AD013D5B7547}"/>
              </a:ext>
            </a:extLst>
          </p:cNvPr>
          <p:cNvSpPr txBox="1">
            <a:spLocks noChangeArrowheads="1"/>
          </p:cNvSpPr>
          <p:nvPr/>
        </p:nvSpPr>
        <p:spPr bwMode="auto">
          <a:xfrm>
            <a:off x="2233613" y="3025775"/>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defRPr/>
            </a:pPr>
            <a:r>
              <a:rPr lang="es-AR" altLang="es-AR" sz="2000" noProof="1">
                <a:solidFill>
                  <a:schemeClr val="accent5">
                    <a:lumMod val="25000"/>
                  </a:schemeClr>
                </a:solidFill>
                <a:latin typeface="Trebuchet MS" panose="020B0603020202020204" pitchFamily="34" charset="0"/>
              </a:rPr>
              <a:t>Fase </a:t>
            </a:r>
          </a:p>
          <a:p>
            <a:pPr algn="ctr">
              <a:spcBef>
                <a:spcPct val="0"/>
              </a:spcBef>
              <a:buSzTx/>
              <a:buFontTx/>
              <a:buNone/>
              <a:defRPr/>
            </a:pPr>
            <a:r>
              <a:rPr lang="es-AR" altLang="es-AR" sz="2000" noProof="1">
                <a:solidFill>
                  <a:schemeClr val="accent5">
                    <a:lumMod val="25000"/>
                  </a:schemeClr>
                </a:solidFill>
                <a:latin typeface="Trebuchet MS" panose="020B0603020202020204" pitchFamily="34" charset="0"/>
              </a:rPr>
              <a:t>lineal</a:t>
            </a:r>
          </a:p>
        </p:txBody>
      </p:sp>
      <p:sp>
        <p:nvSpPr>
          <p:cNvPr id="17419" name="Text Box 5">
            <a:extLst>
              <a:ext uri="{FF2B5EF4-FFF2-40B4-BE49-F238E27FC236}">
                <a16:creationId xmlns:a16="http://schemas.microsoft.com/office/drawing/2014/main" id="{E8B2A386-A110-4EE4-A956-186F41D240D0}"/>
              </a:ext>
            </a:extLst>
          </p:cNvPr>
          <p:cNvSpPr txBox="1">
            <a:spLocks noChangeArrowheads="1"/>
          </p:cNvSpPr>
          <p:nvPr/>
        </p:nvSpPr>
        <p:spPr bwMode="auto">
          <a:xfrm>
            <a:off x="1066800" y="5162550"/>
            <a:ext cx="103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defRPr/>
            </a:pPr>
            <a:r>
              <a:rPr lang="es-AR" altLang="es-AR" sz="2000" noProof="1">
                <a:solidFill>
                  <a:schemeClr val="accent5">
                    <a:lumMod val="25000"/>
                  </a:schemeClr>
                </a:solidFill>
                <a:latin typeface="Trebuchet MS" panose="020B0603020202020204" pitchFamily="34" charset="0"/>
              </a:rPr>
              <a:t>Umbral</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4F3DE74-B5F2-47EB-9B1A-6FA606FD33EB}"/>
              </a:ext>
            </a:extLst>
          </p:cNvPr>
          <p:cNvSpPr>
            <a:spLocks noGrp="1" noChangeArrowheads="1"/>
          </p:cNvSpPr>
          <p:nvPr>
            <p:ph type="title"/>
          </p:nvPr>
        </p:nvSpPr>
        <p:spPr>
          <a:xfrm>
            <a:off x="417513" y="404813"/>
            <a:ext cx="8763000" cy="1200150"/>
          </a:xfrm>
        </p:spPr>
        <p:txBody>
          <a:bodyPr/>
          <a:lstStyle/>
          <a:p>
            <a:pPr algn="ctr" eaLnBrk="1" hangingPunct="1"/>
            <a:r>
              <a:rPr lang="en-US" altLang="es-AR" sz="3600">
                <a:solidFill>
                  <a:srgbClr val="333399"/>
                </a:solidFill>
                <a:latin typeface="Trebuchet MS" panose="020B0603020202020204" pitchFamily="34" charset="0"/>
              </a:rPr>
              <a:t>¿</a:t>
            </a:r>
            <a:r>
              <a:rPr lang="en-US" altLang="es-AR" sz="3600" noProof="1">
                <a:solidFill>
                  <a:srgbClr val="333399"/>
                </a:solidFill>
                <a:latin typeface="Trebuchet MS" panose="020B0603020202020204" pitchFamily="34" charset="0"/>
              </a:rPr>
              <a:t>Cuáles son los componentes esenciales en el proceso </a:t>
            </a:r>
            <a:r>
              <a:rPr lang="en-US" altLang="es-AR" sz="3600" i="1" noProof="1">
                <a:solidFill>
                  <a:srgbClr val="333399"/>
                </a:solidFill>
                <a:latin typeface="Trebuchet MS" panose="020B0603020202020204" pitchFamily="34" charset="0"/>
              </a:rPr>
              <a:t>standard</a:t>
            </a:r>
            <a:r>
              <a:rPr lang="en-US" altLang="es-AR" sz="3600" noProof="1">
                <a:solidFill>
                  <a:srgbClr val="333399"/>
                </a:solidFill>
                <a:latin typeface="Trebuchet MS" panose="020B0603020202020204" pitchFamily="34" charset="0"/>
              </a:rPr>
              <a:t> de PCR?</a:t>
            </a:r>
          </a:p>
        </p:txBody>
      </p:sp>
      <p:sp>
        <p:nvSpPr>
          <p:cNvPr id="20483" name="Rectangle 3">
            <a:extLst>
              <a:ext uri="{FF2B5EF4-FFF2-40B4-BE49-F238E27FC236}">
                <a16:creationId xmlns:a16="http://schemas.microsoft.com/office/drawing/2014/main" id="{140F18E3-E8BF-4209-A525-4804003A695B}"/>
              </a:ext>
            </a:extLst>
          </p:cNvPr>
          <p:cNvSpPr>
            <a:spLocks noGrp="1" noChangeArrowheads="1"/>
          </p:cNvSpPr>
          <p:nvPr>
            <p:ph type="body" idx="1"/>
          </p:nvPr>
        </p:nvSpPr>
        <p:spPr>
          <a:xfrm>
            <a:off x="685800" y="2286000"/>
            <a:ext cx="8001000" cy="3581400"/>
          </a:xfrm>
        </p:spPr>
        <p:txBody>
          <a:bodyPr/>
          <a:lstStyle/>
          <a:p>
            <a:pPr eaLnBrk="1" hangingPunct="1">
              <a:buFont typeface="Wingdings" panose="05000000000000000000" pitchFamily="2" charset="2"/>
              <a:buChar char="v"/>
            </a:pPr>
            <a:r>
              <a:rPr lang="es-AR" altLang="es-AR" noProof="1">
                <a:latin typeface="Trebuchet MS" panose="020B0603020202020204" pitchFamily="34" charset="0"/>
              </a:rPr>
              <a:t>DNA molde</a:t>
            </a:r>
          </a:p>
          <a:p>
            <a:pPr eaLnBrk="1" hangingPunct="1">
              <a:buFont typeface="Wingdings" panose="05000000000000000000" pitchFamily="2" charset="2"/>
              <a:buChar char="v"/>
            </a:pPr>
            <a:r>
              <a:rPr lang="es-AR" altLang="es-AR" noProof="1">
                <a:latin typeface="Trebuchet MS" panose="020B0603020202020204" pitchFamily="34" charset="0"/>
              </a:rPr>
              <a:t>Primers</a:t>
            </a:r>
          </a:p>
          <a:p>
            <a:pPr eaLnBrk="1" hangingPunct="1">
              <a:buFont typeface="Wingdings" panose="05000000000000000000" pitchFamily="2" charset="2"/>
              <a:buChar char="v"/>
            </a:pPr>
            <a:r>
              <a:rPr lang="es-AR" altLang="es-AR" noProof="1">
                <a:latin typeface="Trebuchet MS" panose="020B0603020202020204" pitchFamily="34" charset="0"/>
              </a:rPr>
              <a:t>dNTPs</a:t>
            </a:r>
          </a:p>
          <a:p>
            <a:pPr eaLnBrk="1" hangingPunct="1">
              <a:buFont typeface="Wingdings" panose="05000000000000000000" pitchFamily="2" charset="2"/>
              <a:buChar char="v"/>
            </a:pPr>
            <a:r>
              <a:rPr lang="es-AR" altLang="es-AR" noProof="1">
                <a:latin typeface="Trebuchet MS" panose="020B0603020202020204" pitchFamily="34" charset="0"/>
              </a:rPr>
              <a:t>Mg</a:t>
            </a:r>
            <a:r>
              <a:rPr lang="es-AR" altLang="es-AR" baseline="30000" noProof="1">
                <a:latin typeface="Trebuchet MS" panose="020B0603020202020204" pitchFamily="34" charset="0"/>
              </a:rPr>
              <a:t>+2</a:t>
            </a:r>
            <a:endParaRPr lang="es-AR" altLang="es-AR" noProof="1">
              <a:latin typeface="Trebuchet MS" panose="020B0603020202020204" pitchFamily="34" charset="0"/>
            </a:endParaRPr>
          </a:p>
          <a:p>
            <a:pPr eaLnBrk="1" hangingPunct="1">
              <a:buFont typeface="Wingdings" panose="05000000000000000000" pitchFamily="2" charset="2"/>
              <a:buChar char="v"/>
            </a:pPr>
            <a:r>
              <a:rPr lang="es-AR" altLang="es-AR" noProof="1">
                <a:latin typeface="Trebuchet MS" panose="020B0603020202020204" pitchFamily="34" charset="0"/>
              </a:rPr>
              <a:t>Buffer (para mantener el pH) </a:t>
            </a:r>
            <a:endParaRPr lang="en-US" altLang="es-AR">
              <a:latin typeface="Trebuchet MS" panose="020B0603020202020204" pitchFamily="34" charset="0"/>
            </a:endParaRPr>
          </a:p>
          <a:p>
            <a:pPr eaLnBrk="1" hangingPunct="1">
              <a:buFont typeface="Wingdings" panose="05000000000000000000" pitchFamily="2" charset="2"/>
              <a:buChar char="v"/>
            </a:pPr>
            <a:r>
              <a:rPr lang="en-US" altLang="es-AR" noProof="1">
                <a:latin typeface="Trebuchet MS" panose="020B0603020202020204" pitchFamily="34" charset="0"/>
              </a:rPr>
              <a:t>Enzima: DNA polimerasa termoestable</a:t>
            </a:r>
          </a:p>
          <a:p>
            <a:pPr eaLnBrk="1" hangingPunct="1">
              <a:buFont typeface="Wingdings" panose="05000000000000000000" pitchFamily="2" charset="2"/>
              <a:buChar char="v"/>
            </a:pPr>
            <a:endParaRPr lang="en-US" altLang="es-AR" noProof="1">
              <a:latin typeface="Trebuchet MS" panose="020B0603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31942AE2-B9BA-4337-AE58-C7126BFF997B}"/>
              </a:ext>
            </a:extLst>
          </p:cNvPr>
          <p:cNvSpPr>
            <a:spLocks noGrp="1" noChangeArrowheads="1"/>
          </p:cNvSpPr>
          <p:nvPr>
            <p:ph type="body" idx="1"/>
          </p:nvPr>
        </p:nvSpPr>
        <p:spPr>
          <a:xfrm>
            <a:off x="-36513" y="1978025"/>
            <a:ext cx="7772401" cy="4114800"/>
          </a:xfrm>
        </p:spPr>
        <p:txBody>
          <a:bodyPr/>
          <a:lstStyle/>
          <a:p>
            <a:pPr eaLnBrk="1" hangingPunct="1">
              <a:buFont typeface="Wingdings" panose="05000000000000000000" pitchFamily="2" charset="2"/>
              <a:buChar char="v"/>
            </a:pPr>
            <a:r>
              <a:rPr lang="es-AR" altLang="es-AR" noProof="1">
                <a:latin typeface="Trebuchet MS" panose="020B0603020202020204" pitchFamily="34" charset="0"/>
              </a:rPr>
              <a:t>Calidad</a:t>
            </a:r>
          </a:p>
          <a:p>
            <a:pPr lvl="1" eaLnBrk="1" hangingPunct="1">
              <a:buFont typeface="Wingdings" panose="05000000000000000000" pitchFamily="2" charset="2"/>
              <a:buChar char="v"/>
            </a:pPr>
            <a:r>
              <a:rPr lang="es-AR" altLang="es-AR" noProof="1">
                <a:latin typeface="Trebuchet MS" panose="020B0603020202020204" pitchFamily="34" charset="0"/>
              </a:rPr>
              <a:t>Fragmentación</a:t>
            </a:r>
          </a:p>
          <a:p>
            <a:pPr lvl="1" eaLnBrk="1" hangingPunct="1">
              <a:buFont typeface="Wingdings" panose="05000000000000000000" pitchFamily="2" charset="2"/>
              <a:buChar char="v"/>
            </a:pPr>
            <a:r>
              <a:rPr lang="es-AR" altLang="es-AR" noProof="1">
                <a:latin typeface="Trebuchet MS" panose="020B0603020202020204" pitchFamily="34" charset="0"/>
              </a:rPr>
              <a:t>Fuente</a:t>
            </a:r>
          </a:p>
          <a:p>
            <a:pPr eaLnBrk="1" hangingPunct="1">
              <a:buFont typeface="Wingdings" panose="05000000000000000000" pitchFamily="2" charset="2"/>
              <a:buChar char="v"/>
            </a:pPr>
            <a:r>
              <a:rPr lang="es-AR" altLang="es-AR" noProof="1">
                <a:latin typeface="Trebuchet MS" panose="020B0603020202020204" pitchFamily="34" charset="0"/>
              </a:rPr>
              <a:t>Concentración</a:t>
            </a:r>
          </a:p>
          <a:p>
            <a:pPr lvl="1" eaLnBrk="1" hangingPunct="1">
              <a:buFont typeface="Wingdings" panose="05000000000000000000" pitchFamily="2" charset="2"/>
              <a:buChar char="v"/>
            </a:pPr>
            <a:r>
              <a:rPr lang="es-AR" altLang="es-AR" noProof="1">
                <a:latin typeface="Trebuchet MS" panose="020B0603020202020204" pitchFamily="34" charset="0"/>
              </a:rPr>
              <a:t>Número de copias</a:t>
            </a:r>
          </a:p>
          <a:p>
            <a:pPr eaLnBrk="1" hangingPunct="1">
              <a:buFont typeface="Wingdings" panose="05000000000000000000" pitchFamily="2" charset="2"/>
              <a:buChar char="v"/>
            </a:pPr>
            <a:r>
              <a:rPr lang="es-AR" altLang="es-AR" noProof="1">
                <a:latin typeface="Trebuchet MS" panose="020B0603020202020204" pitchFamily="34" charset="0"/>
              </a:rPr>
              <a:t>Secuencia</a:t>
            </a:r>
          </a:p>
          <a:p>
            <a:pPr lvl="1" eaLnBrk="1" hangingPunct="1">
              <a:buFont typeface="Wingdings" panose="05000000000000000000" pitchFamily="2" charset="2"/>
              <a:buChar char="v"/>
            </a:pPr>
            <a:r>
              <a:rPr lang="es-AR" altLang="es-AR" noProof="1">
                <a:latin typeface="Trebuchet MS" panose="020B0603020202020204" pitchFamily="34" charset="0"/>
              </a:rPr>
              <a:t>Contenido G+C</a:t>
            </a:r>
          </a:p>
          <a:p>
            <a:pPr lvl="1" eaLnBrk="1" hangingPunct="1">
              <a:buFont typeface="Wingdings" panose="05000000000000000000" pitchFamily="2" charset="2"/>
              <a:buChar char="v"/>
            </a:pPr>
            <a:r>
              <a:rPr lang="es-AR" altLang="es-AR" noProof="1">
                <a:latin typeface="Trebuchet MS" panose="020B0603020202020204" pitchFamily="34" charset="0"/>
              </a:rPr>
              <a:t>Restricciones estructurales</a:t>
            </a:r>
          </a:p>
        </p:txBody>
      </p:sp>
      <p:sp>
        <p:nvSpPr>
          <p:cNvPr id="21507" name="Text Box 4">
            <a:extLst>
              <a:ext uri="{FF2B5EF4-FFF2-40B4-BE49-F238E27FC236}">
                <a16:creationId xmlns:a16="http://schemas.microsoft.com/office/drawing/2014/main" id="{9BC2EC64-91C9-43F0-A85C-5D904715C88B}"/>
              </a:ext>
            </a:extLst>
          </p:cNvPr>
          <p:cNvSpPr txBox="1">
            <a:spLocks noChangeArrowheads="1"/>
          </p:cNvSpPr>
          <p:nvPr/>
        </p:nvSpPr>
        <p:spPr bwMode="auto">
          <a:xfrm>
            <a:off x="3492500" y="523875"/>
            <a:ext cx="5499100" cy="24003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s-AR" altLang="es-AR" sz="1500" i="1" noProof="1">
                <a:solidFill>
                  <a:schemeClr val="bg2"/>
                </a:solidFill>
                <a:latin typeface="Times New Roman" panose="02020603050405020304" pitchFamily="18" charset="0"/>
              </a:rPr>
              <a:t>El DNA proveniente de ciertos protocolos de extracción puede estar parcialmente degradado. Este DNA no puede ser utilizado para experimentos tales como Southern blot, que requiere sustratos de alto peso molecular y muy buena calidad. Sin embargo, dado que en general los productos de PCR son relativamente cortos, la fragmentación parcial no es un problema, mientras que un número suficiente de moléculas queden intactas entre los sitios de unión de los primers. Esta capacidad para recuperar información a partir de material parcialmente degradado hace que la PCR sea ideal en casos de análisis forense.</a:t>
            </a:r>
            <a:endParaRPr lang="es-AR" altLang="es-AR" sz="1500" noProof="1">
              <a:solidFill>
                <a:schemeClr val="bg2"/>
              </a:solidFill>
              <a:latin typeface="Times New Roman" panose="02020603050405020304" pitchFamily="18" charset="0"/>
            </a:endParaRPr>
          </a:p>
        </p:txBody>
      </p:sp>
      <p:sp>
        <p:nvSpPr>
          <p:cNvPr id="21508" name="Text Box 5">
            <a:extLst>
              <a:ext uri="{FF2B5EF4-FFF2-40B4-BE49-F238E27FC236}">
                <a16:creationId xmlns:a16="http://schemas.microsoft.com/office/drawing/2014/main" id="{41C949A0-B121-4DD3-888C-A6F502646CDF}"/>
              </a:ext>
            </a:extLst>
          </p:cNvPr>
          <p:cNvSpPr txBox="1">
            <a:spLocks noChangeArrowheads="1"/>
          </p:cNvSpPr>
          <p:nvPr/>
        </p:nvSpPr>
        <p:spPr bwMode="auto">
          <a:xfrm>
            <a:off x="5013325" y="42513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s-AR" altLang="es-AR" sz="1000" noProof="1">
              <a:latin typeface="Times New Roman" panose="02020603050405020304" pitchFamily="18" charset="0"/>
            </a:endParaRPr>
          </a:p>
        </p:txBody>
      </p:sp>
      <p:sp>
        <p:nvSpPr>
          <p:cNvPr id="21509" name="Rectangle 9">
            <a:extLst>
              <a:ext uri="{FF2B5EF4-FFF2-40B4-BE49-F238E27FC236}">
                <a16:creationId xmlns:a16="http://schemas.microsoft.com/office/drawing/2014/main" id="{969C0D48-DE12-4E94-A87E-86FC763F58EE}"/>
              </a:ext>
            </a:extLst>
          </p:cNvPr>
          <p:cNvSpPr>
            <a:spLocks noGrp="1" noChangeArrowheads="1"/>
          </p:cNvSpPr>
          <p:nvPr>
            <p:ph type="title"/>
          </p:nvPr>
        </p:nvSpPr>
        <p:spPr>
          <a:xfrm>
            <a:off x="539750" y="188913"/>
            <a:ext cx="2971800" cy="641350"/>
          </a:xfrm>
          <a:noFill/>
        </p:spPr>
        <p:txBody>
          <a:bodyPr/>
          <a:lstStyle/>
          <a:p>
            <a:pPr eaLnBrk="1" hangingPunct="1"/>
            <a:r>
              <a:rPr lang="es-AR" altLang="es-AR" sz="4000" noProof="1">
                <a:solidFill>
                  <a:srgbClr val="333399"/>
                </a:solidFill>
                <a:latin typeface="Trebuchet MS" panose="020B0603020202020204" pitchFamily="34" charset="0"/>
              </a:rPr>
              <a:t>DNA molde</a:t>
            </a:r>
          </a:p>
        </p:txBody>
      </p:sp>
      <p:sp>
        <p:nvSpPr>
          <p:cNvPr id="21510" name="Line 10">
            <a:extLst>
              <a:ext uri="{FF2B5EF4-FFF2-40B4-BE49-F238E27FC236}">
                <a16:creationId xmlns:a16="http://schemas.microsoft.com/office/drawing/2014/main" id="{A6FBA875-2C87-46DC-ABF8-FF9635B5427A}"/>
              </a:ext>
            </a:extLst>
          </p:cNvPr>
          <p:cNvSpPr>
            <a:spLocks noChangeShapeType="1"/>
          </p:cNvSpPr>
          <p:nvPr/>
        </p:nvSpPr>
        <p:spPr bwMode="auto">
          <a:xfrm flipV="1">
            <a:off x="1979613" y="1484313"/>
            <a:ext cx="1373187" cy="704850"/>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s-AR"/>
          </a:p>
        </p:txBody>
      </p:sp>
      <p:sp>
        <p:nvSpPr>
          <p:cNvPr id="20487" name="Text Box 6">
            <a:extLst>
              <a:ext uri="{FF2B5EF4-FFF2-40B4-BE49-F238E27FC236}">
                <a16:creationId xmlns:a16="http://schemas.microsoft.com/office/drawing/2014/main" id="{7CF11F20-36D4-4156-B9A9-9EDFFF191F60}"/>
              </a:ext>
            </a:extLst>
          </p:cNvPr>
          <p:cNvSpPr txBox="1">
            <a:spLocks noChangeArrowheads="1"/>
          </p:cNvSpPr>
          <p:nvPr/>
        </p:nvSpPr>
        <p:spPr bwMode="auto">
          <a:xfrm>
            <a:off x="4800600" y="3176588"/>
            <a:ext cx="4191000" cy="147637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s-AR" altLang="es-AR" sz="1500" i="1" noProof="1">
                <a:solidFill>
                  <a:schemeClr val="bg2"/>
                </a:solidFill>
                <a:latin typeface="Times New Roman" panose="02020603050405020304" pitchFamily="18" charset="0"/>
              </a:rPr>
              <a:t>La PCR es lo suficientemente sensible como para amplificar DNA a partir de pequeñas cantidades de material de partida. Normalmente, se parte de DNA molde en el orden de los nanogramos (por ejemplo, 50 ng o 100 ng), aunque la cantidad de material de partida debe ponerse a punto para cada PCR</a:t>
            </a:r>
          </a:p>
        </p:txBody>
      </p:sp>
      <p:sp>
        <p:nvSpPr>
          <p:cNvPr id="20488" name="Line 11">
            <a:extLst>
              <a:ext uri="{FF2B5EF4-FFF2-40B4-BE49-F238E27FC236}">
                <a16:creationId xmlns:a16="http://schemas.microsoft.com/office/drawing/2014/main" id="{7345B9AC-E22B-46A3-9F0A-FD4EC366EEE3}"/>
              </a:ext>
            </a:extLst>
          </p:cNvPr>
          <p:cNvSpPr>
            <a:spLocks noChangeShapeType="1"/>
          </p:cNvSpPr>
          <p:nvPr/>
        </p:nvSpPr>
        <p:spPr bwMode="auto">
          <a:xfrm flipV="1">
            <a:off x="3352800" y="3903663"/>
            <a:ext cx="1143000" cy="0"/>
          </a:xfrm>
          <a:prstGeom prst="line">
            <a:avLst/>
          </a:prstGeom>
          <a:noFill/>
          <a:ln w="444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s-AR"/>
          </a:p>
        </p:txBody>
      </p:sp>
      <p:grpSp>
        <p:nvGrpSpPr>
          <p:cNvPr id="3" name="11 Grupo">
            <a:extLst>
              <a:ext uri="{FF2B5EF4-FFF2-40B4-BE49-F238E27FC236}">
                <a16:creationId xmlns:a16="http://schemas.microsoft.com/office/drawing/2014/main" id="{5B81530F-FAC6-43A0-85BA-DD178774A54F}"/>
              </a:ext>
            </a:extLst>
          </p:cNvPr>
          <p:cNvGrpSpPr>
            <a:grpSpLocks/>
          </p:cNvGrpSpPr>
          <p:nvPr/>
        </p:nvGrpSpPr>
        <p:grpSpPr bwMode="auto">
          <a:xfrm>
            <a:off x="2411413" y="4797425"/>
            <a:ext cx="6624637" cy="1938338"/>
            <a:chOff x="2366864" y="4797152"/>
            <a:chExt cx="6624736" cy="1938992"/>
          </a:xfrm>
        </p:grpSpPr>
        <p:sp>
          <p:nvSpPr>
            <p:cNvPr id="21514" name="Text Box 7">
              <a:extLst>
                <a:ext uri="{FF2B5EF4-FFF2-40B4-BE49-F238E27FC236}">
                  <a16:creationId xmlns:a16="http://schemas.microsoft.com/office/drawing/2014/main" id="{1731808D-D699-48A7-873A-747AB8B395EF}"/>
                </a:ext>
              </a:extLst>
            </p:cNvPr>
            <p:cNvSpPr txBox="1">
              <a:spLocks noChangeArrowheads="1"/>
            </p:cNvSpPr>
            <p:nvPr/>
          </p:nvSpPr>
          <p:spPr bwMode="auto">
            <a:xfrm>
              <a:off x="5013325" y="4797152"/>
              <a:ext cx="3978275" cy="193899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s-AR" altLang="es-AR" sz="1500" i="1" noProof="1">
                  <a:solidFill>
                    <a:schemeClr val="bg2"/>
                  </a:solidFill>
                  <a:latin typeface="Times New Roman" panose="02020603050405020304" pitchFamily="18" charset="0"/>
                </a:rPr>
                <a:t>El alto contenido de GC o la complementariedad interna en la secuencia del DNA molde pueden reducir la eficiencia de la reacción de PCR debido a que el DNA molde puede formar estructuras secundarias o terciarias estables a la temperaturas utilizadas para los pasos de hibridación y extensión. En estos casos se deben realizar estudios bioinformáticos previos.</a:t>
              </a:r>
            </a:p>
          </p:txBody>
        </p:sp>
        <p:sp>
          <p:nvSpPr>
            <p:cNvPr id="21515" name="Line 12">
              <a:extLst>
                <a:ext uri="{FF2B5EF4-FFF2-40B4-BE49-F238E27FC236}">
                  <a16:creationId xmlns:a16="http://schemas.microsoft.com/office/drawing/2014/main" id="{2C0B628D-5977-4048-B06B-12D72323F29D}"/>
                </a:ext>
              </a:extLst>
            </p:cNvPr>
            <p:cNvSpPr>
              <a:spLocks noChangeShapeType="1"/>
            </p:cNvSpPr>
            <p:nvPr/>
          </p:nvSpPr>
          <p:spPr bwMode="auto">
            <a:xfrm>
              <a:off x="2366864" y="5054600"/>
              <a:ext cx="2586136" cy="279400"/>
            </a:xfrm>
            <a:prstGeom prst="line">
              <a:avLst/>
            </a:prstGeom>
            <a:noFill/>
            <a:ln w="444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s-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913D5BB-B006-4B6F-A2CF-10E21779CC45}"/>
              </a:ext>
            </a:extLst>
          </p:cNvPr>
          <p:cNvSpPr>
            <a:spLocks noGrp="1" noChangeArrowheads="1"/>
          </p:cNvSpPr>
          <p:nvPr>
            <p:ph type="body" idx="1"/>
          </p:nvPr>
        </p:nvSpPr>
        <p:spPr>
          <a:xfrm>
            <a:off x="952500" y="1196975"/>
            <a:ext cx="8083550" cy="1371600"/>
          </a:xfrm>
        </p:spPr>
        <p:txBody>
          <a:bodyPr/>
          <a:lstStyle/>
          <a:p>
            <a:pPr algn="just" eaLnBrk="1" hangingPunct="1">
              <a:lnSpc>
                <a:spcPct val="80000"/>
              </a:lnSpc>
              <a:buFont typeface="Wingdings" panose="05000000000000000000" pitchFamily="2" charset="2"/>
              <a:buChar char="v"/>
            </a:pPr>
            <a:r>
              <a:rPr lang="es-AR" altLang="es-AR" sz="2200" noProof="1">
                <a:latin typeface="Trebuchet MS" panose="020B0603020202020204" pitchFamily="34" charset="0"/>
              </a:rPr>
              <a:t>Originalmente: fragmento </a:t>
            </a:r>
            <a:r>
              <a:rPr lang="es-AR" altLang="es-AR" sz="2200" noProof="1">
                <a:solidFill>
                  <a:srgbClr val="333399"/>
                </a:solidFill>
                <a:latin typeface="Trebuchet MS" panose="020B0603020202020204" pitchFamily="34" charset="0"/>
              </a:rPr>
              <a:t>Klenow de la DNA pol I</a:t>
            </a:r>
            <a:r>
              <a:rPr lang="es-AR" altLang="es-AR" sz="2200" noProof="1">
                <a:latin typeface="Trebuchet MS" panose="020B0603020202020204" pitchFamily="34" charset="0"/>
              </a:rPr>
              <a:t> (no es termoestable) </a:t>
            </a:r>
            <a:r>
              <a:rPr lang="es-AR" altLang="es-AR" sz="2200" noProof="1">
                <a:latin typeface="Trebuchet MS" panose="020B0603020202020204" pitchFamily="34" charset="0"/>
                <a:sym typeface="Wingdings" panose="05000000000000000000" pitchFamily="2" charset="2"/>
              </a:rPr>
              <a:t> </a:t>
            </a:r>
            <a:r>
              <a:rPr lang="es-AR" altLang="es-AR" sz="2200" noProof="1">
                <a:latin typeface="Trebuchet MS" panose="020B0603020202020204" pitchFamily="34" charset="0"/>
              </a:rPr>
              <a:t>agregado de enzima después de cada ronda de desnaturalización (mayor riesgo de contaminación, alteración del volumen de reacción, muy laborioso).</a:t>
            </a:r>
          </a:p>
          <a:p>
            <a:pPr algn="just" eaLnBrk="1" hangingPunct="1">
              <a:lnSpc>
                <a:spcPct val="80000"/>
              </a:lnSpc>
              <a:buFont typeface="Wingdings" panose="05000000000000000000" pitchFamily="2" charset="2"/>
              <a:buChar char="v"/>
            </a:pPr>
            <a:r>
              <a:rPr lang="es-AR" altLang="es-AR" sz="2200" noProof="1">
                <a:latin typeface="Trebuchet MS" panose="020B0603020202020204" pitchFamily="34" charset="0"/>
              </a:rPr>
              <a:t>Ahora: </a:t>
            </a:r>
            <a:r>
              <a:rPr lang="es-AR" altLang="es-AR" sz="2200" noProof="1">
                <a:solidFill>
                  <a:srgbClr val="333399"/>
                </a:solidFill>
                <a:latin typeface="Trebuchet MS" panose="020B0603020202020204" pitchFamily="34" charset="0"/>
              </a:rPr>
              <a:t>DNA pol termoestables </a:t>
            </a:r>
            <a:r>
              <a:rPr lang="es-AR" altLang="es-AR" sz="2200" noProof="1">
                <a:latin typeface="Trebuchet MS" panose="020B0603020202020204" pitchFamily="34" charset="0"/>
              </a:rPr>
              <a:t>(ej: </a:t>
            </a:r>
            <a:r>
              <a:rPr lang="es-AR" altLang="es-AR" sz="2200" i="1" noProof="1">
                <a:latin typeface="Trebuchet MS" panose="020B0603020202020204" pitchFamily="34" charset="0"/>
              </a:rPr>
              <a:t>Taq:</a:t>
            </a:r>
            <a:r>
              <a:rPr lang="es-AR" altLang="es-AR" sz="2200" noProof="1">
                <a:latin typeface="Trebuchet MS" panose="020B0603020202020204" pitchFamily="34" charset="0"/>
              </a:rPr>
              <a:t> </a:t>
            </a:r>
            <a:r>
              <a:rPr lang="es-AR" altLang="es-AR" sz="2200" i="1" noProof="1">
                <a:latin typeface="Trebuchet MS" panose="020B0603020202020204" pitchFamily="34" charset="0"/>
              </a:rPr>
              <a:t>Thermus aquaticus,</a:t>
            </a:r>
            <a:r>
              <a:rPr lang="es-AR" altLang="es-AR" sz="2200" noProof="1">
                <a:latin typeface="Trebuchet MS" panose="020B0603020202020204" pitchFamily="34" charset="0"/>
              </a:rPr>
              <a:t> </a:t>
            </a:r>
            <a:r>
              <a:rPr lang="es-AR" altLang="es-AR" sz="2200" i="1" noProof="1">
                <a:latin typeface="Trebuchet MS" panose="020B0603020202020204" pitchFamily="34" charset="0"/>
              </a:rPr>
              <a:t>Pwo: Pyrococcus woesei, Pfu: Pyrococcus furiosus, Tli: Thermococcus littoralis)</a:t>
            </a:r>
            <a:r>
              <a:rPr lang="es-AR" altLang="es-AR" sz="2200" noProof="1">
                <a:latin typeface="Trebuchet MS" panose="020B0603020202020204" pitchFamily="34" charset="0"/>
              </a:rPr>
              <a:t>.</a:t>
            </a:r>
          </a:p>
        </p:txBody>
      </p:sp>
      <p:sp>
        <p:nvSpPr>
          <p:cNvPr id="22531" name="Rectangle 5">
            <a:extLst>
              <a:ext uri="{FF2B5EF4-FFF2-40B4-BE49-F238E27FC236}">
                <a16:creationId xmlns:a16="http://schemas.microsoft.com/office/drawing/2014/main" id="{E56258B4-DDCF-49BF-97C7-FDA3D8CEA226}"/>
              </a:ext>
            </a:extLst>
          </p:cNvPr>
          <p:cNvSpPr>
            <a:spLocks noChangeArrowheads="1"/>
          </p:cNvSpPr>
          <p:nvPr/>
        </p:nvSpPr>
        <p:spPr bwMode="auto">
          <a:xfrm>
            <a:off x="3352800" y="347663"/>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AR" altLang="es-AR" sz="4000" noProof="1">
                <a:solidFill>
                  <a:srgbClr val="333399"/>
                </a:solidFill>
                <a:latin typeface="Trebuchet MS" panose="020B0603020202020204" pitchFamily="34" charset="0"/>
              </a:rPr>
              <a:t>Enzimas</a:t>
            </a:r>
          </a:p>
        </p:txBody>
      </p:sp>
      <p:sp>
        <p:nvSpPr>
          <p:cNvPr id="12292" name="Rectangle 8">
            <a:extLst>
              <a:ext uri="{FF2B5EF4-FFF2-40B4-BE49-F238E27FC236}">
                <a16:creationId xmlns:a16="http://schemas.microsoft.com/office/drawing/2014/main" id="{E802BDD8-82F6-4A54-A281-7A97E69BA901}"/>
              </a:ext>
            </a:extLst>
          </p:cNvPr>
          <p:cNvSpPr>
            <a:spLocks noChangeArrowheads="1"/>
          </p:cNvSpPr>
          <p:nvPr/>
        </p:nvSpPr>
        <p:spPr bwMode="auto">
          <a:xfrm>
            <a:off x="381000" y="3886200"/>
            <a:ext cx="8534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90000"/>
              </a:lnSpc>
              <a:buClr>
                <a:srgbClr val="0000CC"/>
              </a:buClr>
              <a:buSzPct val="85000"/>
              <a:buFont typeface="Wingdings" panose="05000000000000000000" pitchFamily="2" charset="2"/>
              <a:buChar char="v"/>
            </a:pPr>
            <a:r>
              <a:rPr lang="es-AR" altLang="es-AR" sz="2200" noProof="1">
                <a:latin typeface="Trebuchet MS" panose="020B0603020202020204" pitchFamily="34" charset="0"/>
              </a:rPr>
              <a:t>La más comúnmente usada = </a:t>
            </a:r>
            <a:r>
              <a:rPr lang="es-AR" altLang="es-AR" sz="2200" i="1" noProof="1">
                <a:latin typeface="Trebuchet MS" panose="020B0603020202020204" pitchFamily="34" charset="0"/>
              </a:rPr>
              <a:t>Taq</a:t>
            </a:r>
            <a:r>
              <a:rPr lang="es-AR" altLang="es-AR" sz="2200" noProof="1">
                <a:latin typeface="Trebuchet MS" panose="020B0603020202020204" pitchFamily="34" charset="0"/>
              </a:rPr>
              <a:t> DNA polimerasa</a:t>
            </a:r>
            <a:endParaRPr lang="en-US" altLang="es-AR" sz="2200" dirty="0">
              <a:latin typeface="Trebuchet MS" panose="020B0603020202020204" pitchFamily="34" charset="0"/>
            </a:endParaRPr>
          </a:p>
          <a:p>
            <a:pPr eaLnBrk="1" hangingPunct="1">
              <a:lnSpc>
                <a:spcPct val="90000"/>
              </a:lnSpc>
              <a:buClr>
                <a:srgbClr val="0000CC"/>
              </a:buClr>
              <a:buSzPct val="85000"/>
              <a:buFont typeface="Wingdings" panose="05000000000000000000" pitchFamily="2" charset="2"/>
              <a:buChar char="v"/>
            </a:pPr>
            <a:r>
              <a:rPr lang="en-US" altLang="es-AR" sz="2200" noProof="1">
                <a:latin typeface="Trebuchet MS" panose="020B0603020202020204" pitchFamily="34" charset="0"/>
              </a:rPr>
              <a:t>Estabilidad – </a:t>
            </a:r>
            <a:r>
              <a:rPr lang="en-US" altLang="es-AR" sz="2200" i="1" noProof="1">
                <a:latin typeface="Trebuchet MS" panose="020B0603020202020204" pitchFamily="34" charset="0"/>
              </a:rPr>
              <a:t>Taq:</a:t>
            </a:r>
            <a:r>
              <a:rPr lang="en-US" altLang="es-AR" sz="2200" noProof="1">
                <a:latin typeface="Trebuchet MS" panose="020B0603020202020204" pitchFamily="34" charset="0"/>
              </a:rPr>
              <a:t>  9 min at 97°C, </a:t>
            </a:r>
            <a:r>
              <a:rPr lang="en-US" altLang="es-AR" sz="2200" i="1" noProof="1">
                <a:latin typeface="Trebuchet MS" panose="020B0603020202020204" pitchFamily="34" charset="0"/>
              </a:rPr>
              <a:t>Pwo</a:t>
            </a:r>
            <a:r>
              <a:rPr lang="en-US" altLang="es-AR" sz="2200" noProof="1">
                <a:latin typeface="Trebuchet MS" panose="020B0603020202020204" pitchFamily="34" charset="0"/>
              </a:rPr>
              <a:t> &gt;2 hr a 100°C</a:t>
            </a:r>
          </a:p>
          <a:p>
            <a:pPr eaLnBrk="1" hangingPunct="1">
              <a:lnSpc>
                <a:spcPct val="90000"/>
              </a:lnSpc>
              <a:buClr>
                <a:srgbClr val="0000CC"/>
              </a:buClr>
              <a:buSzPct val="85000"/>
              <a:buFont typeface="Wingdings" panose="05000000000000000000" pitchFamily="2" charset="2"/>
              <a:buChar char="v"/>
            </a:pPr>
            <a:r>
              <a:rPr lang="en-US" altLang="es-AR" sz="2200" noProof="1">
                <a:latin typeface="Trebuchet MS" panose="020B0603020202020204" pitchFamily="34" charset="0"/>
              </a:rPr>
              <a:t>Fidelidad – </a:t>
            </a:r>
            <a:r>
              <a:rPr lang="en-US" altLang="es-AR" sz="2200" i="1" noProof="1">
                <a:latin typeface="Trebuchet MS" panose="020B0603020202020204" pitchFamily="34" charset="0"/>
              </a:rPr>
              <a:t>Taq</a:t>
            </a:r>
            <a:r>
              <a:rPr lang="en-US" altLang="es-AR" sz="2200" noProof="1">
                <a:latin typeface="Trebuchet MS" panose="020B0603020202020204" pitchFamily="34" charset="0"/>
              </a:rPr>
              <a:t>: baja,  </a:t>
            </a:r>
            <a:r>
              <a:rPr lang="en-US" altLang="es-AR" sz="2200" i="1" noProof="1">
                <a:latin typeface="Trebuchet MS" panose="020B0603020202020204" pitchFamily="34" charset="0"/>
              </a:rPr>
              <a:t>Pfu:</a:t>
            </a:r>
            <a:r>
              <a:rPr lang="en-US" altLang="es-AR" sz="2200" noProof="1">
                <a:latin typeface="Trebuchet MS" panose="020B0603020202020204" pitchFamily="34" charset="0"/>
              </a:rPr>
              <a:t> alta</a:t>
            </a:r>
          </a:p>
          <a:p>
            <a:pPr eaLnBrk="1" hangingPunct="1">
              <a:lnSpc>
                <a:spcPct val="90000"/>
              </a:lnSpc>
              <a:buClr>
                <a:srgbClr val="0000CC"/>
              </a:buClr>
              <a:buSzPct val="85000"/>
              <a:buFont typeface="Wingdings" panose="05000000000000000000" pitchFamily="2" charset="2"/>
              <a:buChar char="v"/>
            </a:pPr>
            <a:r>
              <a:rPr lang="en-US" altLang="es-AR" sz="2200" noProof="1">
                <a:latin typeface="Trebuchet MS" panose="020B0603020202020204" pitchFamily="34" charset="0"/>
              </a:rPr>
              <a:t>Algunas presentan actividad transferasa terminal en el extremo 3´. (Ej: Taq agrega una A al exremo 3´, especialmente si en el extremo hay una C).</a:t>
            </a:r>
          </a:p>
          <a:p>
            <a:pPr eaLnBrk="1" hangingPunct="1">
              <a:lnSpc>
                <a:spcPct val="90000"/>
              </a:lnSpc>
              <a:buClr>
                <a:srgbClr val="0000CC"/>
              </a:buClr>
              <a:buSzPct val="85000"/>
              <a:buFont typeface="Wingdings" panose="05000000000000000000" pitchFamily="2" charset="2"/>
              <a:buChar char="v"/>
            </a:pPr>
            <a:r>
              <a:rPr lang="en-US" altLang="es-AR" sz="2200" noProof="1">
                <a:latin typeface="Trebuchet MS" panose="020B0603020202020204" pitchFamily="34" charset="0"/>
              </a:rPr>
              <a:t>Cantidad usada = 5 x 10</a:t>
            </a:r>
            <a:r>
              <a:rPr lang="en-US" altLang="es-AR" sz="2200" baseline="30000" noProof="1">
                <a:latin typeface="Trebuchet MS" panose="020B0603020202020204" pitchFamily="34" charset="0"/>
              </a:rPr>
              <a:t>12</a:t>
            </a:r>
            <a:r>
              <a:rPr lang="en-US" altLang="es-AR" sz="2200" noProof="1">
                <a:latin typeface="Trebuchet MS" panose="020B0603020202020204" pitchFamily="34" charset="0"/>
              </a:rPr>
              <a:t> moléculas (1.5 unidades)</a:t>
            </a:r>
          </a:p>
          <a:p>
            <a:pPr eaLnBrk="1" hangingPunct="1">
              <a:lnSpc>
                <a:spcPct val="90000"/>
              </a:lnSpc>
              <a:buClr>
                <a:srgbClr val="0000CC"/>
              </a:buClr>
              <a:buSzPct val="85000"/>
              <a:buFont typeface="Wingdings" panose="05000000000000000000" pitchFamily="2" charset="2"/>
              <a:buChar char="v"/>
            </a:pPr>
            <a:endParaRPr lang="en-US" altLang="es-AR" sz="2200" noProof="1">
              <a:latin typeface="Trebuchet MS" panose="020B0603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90DE476C-CCF8-4716-B9EC-F6A36C050451}"/>
              </a:ext>
            </a:extLst>
          </p:cNvPr>
          <p:cNvSpPr>
            <a:spLocks noChangeArrowheads="1"/>
          </p:cNvSpPr>
          <p:nvPr/>
        </p:nvSpPr>
        <p:spPr bwMode="auto">
          <a:xfrm>
            <a:off x="2667000" y="34925"/>
            <a:ext cx="388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AR" altLang="es-AR" sz="3600" noProof="1">
                <a:solidFill>
                  <a:srgbClr val="333399"/>
                </a:solidFill>
                <a:latin typeface="Trebuchet MS" panose="020B0603020202020204" pitchFamily="34" charset="0"/>
              </a:rPr>
              <a:t>Ejemplo Enzimas</a:t>
            </a:r>
          </a:p>
        </p:txBody>
      </p:sp>
      <p:pic>
        <p:nvPicPr>
          <p:cNvPr id="23555" name="Picture 2">
            <a:extLst>
              <a:ext uri="{FF2B5EF4-FFF2-40B4-BE49-F238E27FC236}">
                <a16:creationId xmlns:a16="http://schemas.microsoft.com/office/drawing/2014/main" id="{6742A658-535F-4CED-9388-804CCEB64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2" t="2222" r="894"/>
          <a:stretch>
            <a:fillRect/>
          </a:stretch>
        </p:blipFill>
        <p:spPr bwMode="auto">
          <a:xfrm>
            <a:off x="381000" y="1066800"/>
            <a:ext cx="84582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9004493E-BF17-4391-8A79-2E2BE5816964}"/>
              </a:ext>
            </a:extLst>
          </p:cNvPr>
          <p:cNvSpPr txBox="1">
            <a:spLocks noChangeArrowheads="1"/>
          </p:cNvSpPr>
          <p:nvPr/>
        </p:nvSpPr>
        <p:spPr bwMode="auto">
          <a:xfrm>
            <a:off x="3124200" y="757238"/>
            <a:ext cx="5791200" cy="533400"/>
          </a:xfrm>
          <a:prstGeom prst="rect">
            <a:avLst/>
          </a:prstGeom>
          <a:noFill/>
          <a:ln w="9525">
            <a:noFill/>
            <a:miter lim="800000"/>
            <a:headEnd/>
            <a:tailEnd/>
          </a:ln>
        </p:spPr>
        <p:txBody>
          <a:bodyPr/>
          <a:lstStyle/>
          <a:p>
            <a:pPr marL="342900" indent="-342900" algn="just" eaLnBrk="1" hangingPunct="1">
              <a:lnSpc>
                <a:spcPct val="80000"/>
              </a:lnSpc>
              <a:spcBef>
                <a:spcPct val="20000"/>
              </a:spcBef>
              <a:buSzPct val="85000"/>
              <a:defRPr/>
            </a:pPr>
            <a:r>
              <a:rPr lang="en-US" kern="0" noProof="1">
                <a:latin typeface="Trebuchet MS" panose="020B0603020202020204" pitchFamily="34" charset="0"/>
              </a:rPr>
              <a:t>Slater et al, Promega Notes Number 68, 1998, p. 07 </a:t>
            </a:r>
          </a:p>
        </p:txBody>
      </p:sp>
      <p:sp>
        <p:nvSpPr>
          <p:cNvPr id="8" name="Rectangle 3">
            <a:extLst>
              <a:ext uri="{FF2B5EF4-FFF2-40B4-BE49-F238E27FC236}">
                <a16:creationId xmlns:a16="http://schemas.microsoft.com/office/drawing/2014/main" id="{03385015-9EE7-4627-A14F-F0FD7C7BC067}"/>
              </a:ext>
            </a:extLst>
          </p:cNvPr>
          <p:cNvSpPr txBox="1">
            <a:spLocks noChangeArrowheads="1"/>
          </p:cNvSpPr>
          <p:nvPr/>
        </p:nvSpPr>
        <p:spPr bwMode="auto">
          <a:xfrm>
            <a:off x="304800" y="4572000"/>
            <a:ext cx="8534400" cy="1371600"/>
          </a:xfrm>
          <a:prstGeom prst="rect">
            <a:avLst/>
          </a:prstGeom>
          <a:noFill/>
          <a:ln w="9525">
            <a:noFill/>
            <a:miter lim="800000"/>
            <a:headEnd/>
            <a:tailEnd/>
          </a:ln>
        </p:spPr>
        <p:txBody>
          <a:bodyPr/>
          <a:lstStyle/>
          <a:p>
            <a:pPr marL="342900" indent="-342900" algn="just" eaLnBrk="1" hangingPunct="1">
              <a:lnSpc>
                <a:spcPct val="80000"/>
              </a:lnSpc>
              <a:spcBef>
                <a:spcPct val="20000"/>
              </a:spcBef>
              <a:buSzPct val="85000"/>
              <a:defRPr/>
            </a:pPr>
            <a:r>
              <a:rPr lang="en-US" sz="2200" kern="0" noProof="1">
                <a:latin typeface="Trebuchet MS" panose="020B0603020202020204" pitchFamily="34" charset="0"/>
              </a:rPr>
              <a:t>Precios (Invitrogen):</a:t>
            </a:r>
          </a:p>
          <a:p>
            <a:pPr marL="342900" indent="-342900" algn="just" eaLnBrk="1" hangingPunct="1">
              <a:lnSpc>
                <a:spcPct val="80000"/>
              </a:lnSpc>
              <a:spcBef>
                <a:spcPct val="20000"/>
              </a:spcBef>
              <a:buSzPct val="85000"/>
              <a:defRPr/>
            </a:pPr>
            <a:r>
              <a:rPr lang="en-US" sz="2200" kern="0" noProof="1">
                <a:latin typeface="Trebuchet MS" panose="020B0603020202020204" pitchFamily="34" charset="0"/>
              </a:rPr>
              <a:t>Taq DNA pol, 500 unidades ……………………………. USD 222</a:t>
            </a:r>
          </a:p>
          <a:p>
            <a:pPr marL="342900" indent="-342900" algn="just" eaLnBrk="1" hangingPunct="1">
              <a:lnSpc>
                <a:spcPct val="80000"/>
              </a:lnSpc>
              <a:spcBef>
                <a:spcPct val="20000"/>
              </a:spcBef>
              <a:buSzPct val="85000"/>
              <a:defRPr/>
            </a:pPr>
            <a:r>
              <a:rPr lang="en-US" sz="2200" kern="0" noProof="1">
                <a:latin typeface="Trebuchet MS" panose="020B0603020202020204" pitchFamily="34" charset="0"/>
              </a:rPr>
              <a:t>Platinum Taq DNA pol, 500 reacciones …………. USD 686</a:t>
            </a:r>
          </a:p>
          <a:p>
            <a:pPr marL="342900" indent="-342900" algn="just" eaLnBrk="1" hangingPunct="1">
              <a:lnSpc>
                <a:spcPct val="80000"/>
              </a:lnSpc>
              <a:spcBef>
                <a:spcPct val="20000"/>
              </a:spcBef>
              <a:buSzPct val="85000"/>
              <a:defRPr/>
            </a:pPr>
            <a:r>
              <a:rPr lang="en-US" sz="2200" kern="0" noProof="1">
                <a:latin typeface="Trebuchet MS" panose="020B0603020202020204" pitchFamily="34" charset="0"/>
              </a:rPr>
              <a:t>Accuprime Pfx DNA pol, 500 reacciones ……….. USD 765</a:t>
            </a:r>
          </a:p>
          <a:p>
            <a:pPr marL="342900" indent="-342900" algn="just" eaLnBrk="1" hangingPunct="1">
              <a:lnSpc>
                <a:spcPct val="80000"/>
              </a:lnSpc>
              <a:spcBef>
                <a:spcPct val="20000"/>
              </a:spcBef>
              <a:buSzPct val="85000"/>
              <a:defRPr/>
            </a:pPr>
            <a:endParaRPr lang="en-US" sz="2200" kern="0" noProof="1">
              <a:latin typeface="Trebuchet MS" panose="020B0603020202020204" pitchFamily="34" charset="0"/>
            </a:endParaRPr>
          </a:p>
        </p:txBody>
      </p:sp>
      <p:sp>
        <p:nvSpPr>
          <p:cNvPr id="10" name="Rectangle 3">
            <a:extLst>
              <a:ext uri="{FF2B5EF4-FFF2-40B4-BE49-F238E27FC236}">
                <a16:creationId xmlns:a16="http://schemas.microsoft.com/office/drawing/2014/main" id="{9620A08F-3F16-416D-A025-D6D17FFC7D9E}"/>
              </a:ext>
            </a:extLst>
          </p:cNvPr>
          <p:cNvSpPr txBox="1">
            <a:spLocks noChangeArrowheads="1"/>
          </p:cNvSpPr>
          <p:nvPr/>
        </p:nvSpPr>
        <p:spPr bwMode="auto">
          <a:xfrm>
            <a:off x="304800" y="6019800"/>
            <a:ext cx="8534400" cy="533400"/>
          </a:xfrm>
          <a:prstGeom prst="rect">
            <a:avLst/>
          </a:prstGeom>
          <a:noFill/>
          <a:ln w="9525">
            <a:noFill/>
            <a:miter lim="800000"/>
            <a:headEnd/>
            <a:tailEnd/>
          </a:ln>
        </p:spPr>
        <p:txBody>
          <a:bodyPr/>
          <a:lstStyle/>
          <a:p>
            <a:pPr marL="342900" indent="-342900" algn="just" eaLnBrk="1" hangingPunct="1">
              <a:lnSpc>
                <a:spcPct val="80000"/>
              </a:lnSpc>
              <a:spcBef>
                <a:spcPct val="20000"/>
              </a:spcBef>
              <a:buSzPct val="85000"/>
              <a:defRPr/>
            </a:pPr>
            <a:r>
              <a:rPr lang="en-US" sz="2200" kern="0" noProof="1">
                <a:solidFill>
                  <a:srgbClr val="333399"/>
                </a:solidFill>
                <a:latin typeface="Trebuchet MS" panose="020B0603020202020204" pitchFamily="34" charset="0"/>
              </a:rPr>
              <a:t>Enzima uasada en el TP: TransTaq® DNA Polymerase High Fidelity                                     					(Transgene Biotech)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77AB3B5-51CE-47C2-B0CE-A12913B1349B}"/>
              </a:ext>
            </a:extLst>
          </p:cNvPr>
          <p:cNvSpPr>
            <a:spLocks noGrp="1" noChangeArrowheads="1"/>
          </p:cNvSpPr>
          <p:nvPr>
            <p:ph type="title"/>
          </p:nvPr>
        </p:nvSpPr>
        <p:spPr>
          <a:xfrm>
            <a:off x="685800" y="609600"/>
            <a:ext cx="7772400" cy="762000"/>
          </a:xfrm>
        </p:spPr>
        <p:txBody>
          <a:bodyPr/>
          <a:lstStyle/>
          <a:p>
            <a:pPr algn="ctr" eaLnBrk="1" hangingPunct="1"/>
            <a:r>
              <a:rPr lang="en-GB" altLang="es-AR">
                <a:solidFill>
                  <a:srgbClr val="333399"/>
                </a:solidFill>
                <a:latin typeface="Trebuchet MS" panose="020B0603020202020204" pitchFamily="34" charset="0"/>
              </a:rPr>
              <a:t>Mg</a:t>
            </a:r>
            <a:r>
              <a:rPr lang="en-GB" altLang="es-AR" baseline="30000">
                <a:solidFill>
                  <a:srgbClr val="333399"/>
                </a:solidFill>
                <a:latin typeface="Trebuchet MS" panose="020B0603020202020204" pitchFamily="34" charset="0"/>
              </a:rPr>
              <a:t>+2</a:t>
            </a:r>
            <a:endParaRPr lang="es-AR" altLang="es-AR" baseline="30000">
              <a:solidFill>
                <a:srgbClr val="333399"/>
              </a:solidFill>
              <a:latin typeface="Trebuchet MS" panose="020B0603020202020204" pitchFamily="34" charset="0"/>
            </a:endParaRPr>
          </a:p>
        </p:txBody>
      </p:sp>
      <p:sp>
        <p:nvSpPr>
          <p:cNvPr id="24579" name="Rectangle 3">
            <a:extLst>
              <a:ext uri="{FF2B5EF4-FFF2-40B4-BE49-F238E27FC236}">
                <a16:creationId xmlns:a16="http://schemas.microsoft.com/office/drawing/2014/main" id="{8016049F-647A-4C54-B0F6-7E9A9AB31ED9}"/>
              </a:ext>
            </a:extLst>
          </p:cNvPr>
          <p:cNvSpPr>
            <a:spLocks noGrp="1" noChangeArrowheads="1"/>
          </p:cNvSpPr>
          <p:nvPr>
            <p:ph type="body" idx="1"/>
          </p:nvPr>
        </p:nvSpPr>
        <p:spPr>
          <a:xfrm>
            <a:off x="663575" y="2224088"/>
            <a:ext cx="8229600" cy="3581400"/>
          </a:xfrm>
        </p:spPr>
        <p:txBody>
          <a:bodyPr/>
          <a:lstStyle/>
          <a:p>
            <a:pPr eaLnBrk="1" hangingPunct="1">
              <a:lnSpc>
                <a:spcPct val="90000"/>
              </a:lnSpc>
              <a:buFont typeface="Wingdings" panose="05000000000000000000" pitchFamily="2" charset="2"/>
              <a:buChar char="v"/>
            </a:pPr>
            <a:r>
              <a:rPr lang="es-AR" altLang="es-AR" noProof="1">
                <a:latin typeface="Trebuchet MS" panose="020B0603020202020204" pitchFamily="34" charset="0"/>
              </a:rPr>
              <a:t>Es el cofactor de la Taq polimerasa</a:t>
            </a:r>
          </a:p>
          <a:p>
            <a:pPr eaLnBrk="1" hangingPunct="1">
              <a:lnSpc>
                <a:spcPct val="90000"/>
              </a:lnSpc>
              <a:buFont typeface="Wingdings" panose="05000000000000000000" pitchFamily="2" charset="2"/>
              <a:buChar char="v"/>
            </a:pPr>
            <a:r>
              <a:rPr lang="es-AR" altLang="es-AR" noProof="1">
                <a:latin typeface="Trebuchet MS" panose="020B0603020202020204" pitchFamily="34" charset="0"/>
              </a:rPr>
              <a:t>Agregado comúnmente como cloruro de magnesio (MgCl</a:t>
            </a:r>
            <a:r>
              <a:rPr lang="es-AR" altLang="es-AR" baseline="-25000" noProof="1">
                <a:latin typeface="Trebuchet MS" panose="020B0603020202020204" pitchFamily="34" charset="0"/>
              </a:rPr>
              <a:t>2</a:t>
            </a:r>
            <a:r>
              <a:rPr lang="es-AR" altLang="es-AR" noProof="1">
                <a:latin typeface="Trebuchet MS" panose="020B0603020202020204" pitchFamily="34" charset="0"/>
              </a:rPr>
              <a:t>) </a:t>
            </a:r>
          </a:p>
          <a:p>
            <a:pPr eaLnBrk="1" hangingPunct="1">
              <a:lnSpc>
                <a:spcPct val="90000"/>
              </a:lnSpc>
              <a:buFont typeface="Wingdings" panose="05000000000000000000" pitchFamily="2" charset="2"/>
              <a:buChar char="v"/>
            </a:pPr>
            <a:r>
              <a:rPr lang="es-AR" altLang="es-AR" noProof="1">
                <a:solidFill>
                  <a:srgbClr val="333399"/>
                </a:solidFill>
                <a:latin typeface="Trebuchet MS" panose="020B0603020202020204" pitchFamily="34" charset="0"/>
              </a:rPr>
              <a:t>Mg</a:t>
            </a:r>
            <a:r>
              <a:rPr lang="es-AR" altLang="es-AR" baseline="30000" noProof="1">
                <a:solidFill>
                  <a:srgbClr val="333399"/>
                </a:solidFill>
                <a:latin typeface="Trebuchet MS" panose="020B0603020202020204" pitchFamily="34" charset="0"/>
              </a:rPr>
              <a:t>+2 </a:t>
            </a:r>
            <a:r>
              <a:rPr lang="es-AR" altLang="es-AR" noProof="1">
                <a:solidFill>
                  <a:srgbClr val="333399"/>
                </a:solidFill>
                <a:latin typeface="Trebuchet MS" panose="020B0603020202020204" pitchFamily="34" charset="0"/>
                <a:sym typeface="Symbol" panose="05050102010706020507" pitchFamily="18" charset="2"/>
              </a:rPr>
              <a:t> 1,5 - 2 mM</a:t>
            </a:r>
            <a:endParaRPr lang="es-AR" altLang="es-AR" noProof="1">
              <a:solidFill>
                <a:srgbClr val="333399"/>
              </a:solidFill>
              <a:latin typeface="Trebuchet MS" panose="020B0603020202020204" pitchFamily="34" charset="0"/>
            </a:endParaRPr>
          </a:p>
          <a:p>
            <a:pPr eaLnBrk="1" hangingPunct="1">
              <a:lnSpc>
                <a:spcPct val="90000"/>
              </a:lnSpc>
              <a:buFont typeface="Wingdings" panose="05000000000000000000" pitchFamily="2" charset="2"/>
              <a:buChar char="v"/>
            </a:pPr>
            <a:r>
              <a:rPr lang="es-AR" altLang="es-AR" noProof="1">
                <a:latin typeface="Trebuchet MS" panose="020B0603020202020204" pitchFamily="34" charset="0"/>
              </a:rPr>
              <a:t>Mg</a:t>
            </a:r>
            <a:r>
              <a:rPr lang="es-AR" altLang="es-AR" baseline="30000" noProof="1">
                <a:latin typeface="Trebuchet MS" panose="020B0603020202020204" pitchFamily="34" charset="0"/>
              </a:rPr>
              <a:t>+2</a:t>
            </a:r>
            <a:r>
              <a:rPr lang="es-AR" altLang="es-AR" noProof="1">
                <a:latin typeface="Trebuchet MS" panose="020B0603020202020204" pitchFamily="34" charset="0"/>
              </a:rPr>
              <a:t> </a:t>
            </a:r>
            <a:r>
              <a:rPr lang="es-AR" altLang="es-AR" noProof="1">
                <a:latin typeface="Trebuchet MS" panose="020B0603020202020204" pitchFamily="34" charset="0"/>
                <a:sym typeface="Symbol" panose="05050102010706020507" pitchFamily="18" charset="2"/>
              </a:rPr>
              <a:t> 1,5 mM no hay reacción</a:t>
            </a:r>
            <a:endParaRPr lang="es-AR" altLang="es-AR" noProof="1">
              <a:latin typeface="Trebuchet MS" panose="020B0603020202020204" pitchFamily="34" charset="0"/>
            </a:endParaRPr>
          </a:p>
          <a:p>
            <a:pPr eaLnBrk="1" hangingPunct="1">
              <a:lnSpc>
                <a:spcPct val="90000"/>
              </a:lnSpc>
              <a:buFont typeface="Wingdings" panose="05000000000000000000" pitchFamily="2" charset="2"/>
              <a:buChar char="v"/>
            </a:pPr>
            <a:r>
              <a:rPr lang="es-AR" altLang="es-AR" noProof="1">
                <a:latin typeface="Trebuchet MS" panose="020B0603020202020204" pitchFamily="34" charset="0"/>
              </a:rPr>
              <a:t>Mg</a:t>
            </a:r>
            <a:r>
              <a:rPr lang="es-AR" altLang="es-AR" baseline="30000" noProof="1">
                <a:latin typeface="Trebuchet MS" panose="020B0603020202020204" pitchFamily="34" charset="0"/>
              </a:rPr>
              <a:t>+2</a:t>
            </a:r>
            <a:r>
              <a:rPr lang="es-AR" altLang="es-AR" noProof="1">
                <a:latin typeface="Trebuchet MS" panose="020B0603020202020204" pitchFamily="34" charset="0"/>
              </a:rPr>
              <a:t> </a:t>
            </a:r>
            <a:r>
              <a:rPr lang="es-AR" altLang="es-AR" noProof="1">
                <a:latin typeface="Trebuchet MS" panose="020B0603020202020204" pitchFamily="34" charset="0"/>
                <a:sym typeface="Symbol" panose="05050102010706020507" pitchFamily="18" charset="2"/>
              </a:rPr>
              <a:t>  2 mM hibridización inespecífica, mayor tolerancia a errores</a:t>
            </a:r>
          </a:p>
          <a:p>
            <a:pPr eaLnBrk="1" hangingPunct="1">
              <a:lnSpc>
                <a:spcPct val="90000"/>
              </a:lnSpc>
              <a:buFont typeface="Wingdings" panose="05000000000000000000" pitchFamily="2" charset="2"/>
              <a:buChar char="v"/>
            </a:pPr>
            <a:r>
              <a:rPr lang="es-AR" altLang="es-AR" noProof="1">
                <a:latin typeface="Trebuchet MS" panose="020B0603020202020204" pitchFamily="34" charset="0"/>
              </a:rPr>
              <a:t>Mg</a:t>
            </a:r>
            <a:r>
              <a:rPr lang="es-AR" altLang="es-AR" baseline="30000" noProof="1">
                <a:latin typeface="Trebuchet MS" panose="020B0603020202020204" pitchFamily="34" charset="0"/>
              </a:rPr>
              <a:t>+2</a:t>
            </a:r>
            <a:r>
              <a:rPr lang="es-AR" altLang="es-AR" noProof="1">
                <a:latin typeface="Trebuchet MS" panose="020B0603020202020204" pitchFamily="34" charset="0"/>
              </a:rPr>
              <a:t> </a:t>
            </a:r>
            <a:r>
              <a:rPr lang="es-AR" altLang="es-AR" noProof="1">
                <a:latin typeface="Trebuchet MS" panose="020B0603020202020204" pitchFamily="34" charset="0"/>
                <a:sym typeface="Symbol" panose="05050102010706020507" pitchFamily="18" charset="2"/>
              </a:rPr>
              <a:t> 5 mM inhibición</a:t>
            </a:r>
            <a:endParaRPr lang="es-AR" altLang="es-AR" noProof="1">
              <a:latin typeface="Trebuchet MS" panose="020B0603020202020204" pitchFamily="34" charset="0"/>
            </a:endParaRPr>
          </a:p>
          <a:p>
            <a:pPr eaLnBrk="1" hangingPunct="1">
              <a:lnSpc>
                <a:spcPct val="90000"/>
              </a:lnSpc>
              <a:buFont typeface="Wingdings" panose="05000000000000000000" pitchFamily="2" charset="2"/>
              <a:buChar char="v"/>
            </a:pPr>
            <a:endParaRPr lang="es-AR" altLang="es-AR" noProof="1">
              <a:latin typeface="Trebuchet MS" panose="020B0603020202020204" pitchFamily="34" charset="0"/>
            </a:endParaRPr>
          </a:p>
          <a:p>
            <a:pPr eaLnBrk="1" hangingPunct="1">
              <a:lnSpc>
                <a:spcPct val="90000"/>
              </a:lnSpc>
              <a:buFont typeface="Wingdings" panose="05000000000000000000" pitchFamily="2" charset="2"/>
              <a:buChar char="v"/>
            </a:pPr>
            <a:endParaRPr lang="es-AR" altLang="es-AR" noProof="1">
              <a:latin typeface="Trebuchet MS" panose="020B0603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993771B-D683-4A59-9EBD-8177165EA0C1}"/>
              </a:ext>
            </a:extLst>
          </p:cNvPr>
          <p:cNvSpPr>
            <a:spLocks noGrp="1" noChangeArrowheads="1"/>
          </p:cNvSpPr>
          <p:nvPr>
            <p:ph type="title"/>
          </p:nvPr>
        </p:nvSpPr>
        <p:spPr>
          <a:xfrm>
            <a:off x="684213" y="188913"/>
            <a:ext cx="7772400" cy="762000"/>
          </a:xfrm>
        </p:spPr>
        <p:txBody>
          <a:bodyPr/>
          <a:lstStyle/>
          <a:p>
            <a:pPr algn="ctr" eaLnBrk="1" hangingPunct="1"/>
            <a:r>
              <a:rPr lang="es-AR" altLang="es-AR" noProof="1">
                <a:solidFill>
                  <a:srgbClr val="333399"/>
                </a:solidFill>
                <a:latin typeface="Trebuchet MS" panose="020B0603020202020204" pitchFamily="34" charset="0"/>
              </a:rPr>
              <a:t>dNTPs</a:t>
            </a:r>
            <a:endParaRPr lang="es-AR" altLang="es-AR" baseline="30000" noProof="1">
              <a:solidFill>
                <a:srgbClr val="333399"/>
              </a:solidFill>
              <a:latin typeface="Trebuchet MS" panose="020B0603020202020204" pitchFamily="34" charset="0"/>
            </a:endParaRPr>
          </a:p>
        </p:txBody>
      </p:sp>
      <p:sp>
        <p:nvSpPr>
          <p:cNvPr id="25603" name="Rectangle 3">
            <a:extLst>
              <a:ext uri="{FF2B5EF4-FFF2-40B4-BE49-F238E27FC236}">
                <a16:creationId xmlns:a16="http://schemas.microsoft.com/office/drawing/2014/main" id="{FE170778-6E9E-4085-B2F9-982E1F428C07}"/>
              </a:ext>
            </a:extLst>
          </p:cNvPr>
          <p:cNvSpPr>
            <a:spLocks noGrp="1" noChangeArrowheads="1"/>
          </p:cNvSpPr>
          <p:nvPr>
            <p:ph type="body" idx="1"/>
          </p:nvPr>
        </p:nvSpPr>
        <p:spPr>
          <a:xfrm>
            <a:off x="590550" y="2041525"/>
            <a:ext cx="8229600" cy="2971800"/>
          </a:xfrm>
        </p:spPr>
        <p:txBody>
          <a:bodyPr/>
          <a:lstStyle/>
          <a:p>
            <a:pPr algn="just" eaLnBrk="1" hangingPunct="1">
              <a:lnSpc>
                <a:spcPct val="90000"/>
              </a:lnSpc>
              <a:buFont typeface="Wingdings" panose="05000000000000000000" pitchFamily="2" charset="2"/>
              <a:buChar char="v"/>
            </a:pPr>
            <a:r>
              <a:rPr lang="es-AR" altLang="es-AR" sz="3000" noProof="1">
                <a:latin typeface="Trebuchet MS" panose="020B0603020202020204" pitchFamily="34" charset="0"/>
              </a:rPr>
              <a:t>Consisten en una mezcla con iguales cantidades de dATP, dCTP, dGTP y dTTP.</a:t>
            </a:r>
          </a:p>
          <a:p>
            <a:pPr algn="just" eaLnBrk="1" hangingPunct="1">
              <a:lnSpc>
                <a:spcPct val="90000"/>
              </a:lnSpc>
              <a:buFont typeface="Wingdings" panose="05000000000000000000" pitchFamily="2" charset="2"/>
              <a:buChar char="v"/>
            </a:pPr>
            <a:endParaRPr lang="es-AR" altLang="es-AR" sz="3000" noProof="1">
              <a:latin typeface="Trebuchet MS" panose="020B0603020202020204" pitchFamily="34" charset="0"/>
            </a:endParaRPr>
          </a:p>
          <a:p>
            <a:pPr algn="just" eaLnBrk="1" hangingPunct="1">
              <a:lnSpc>
                <a:spcPct val="90000"/>
              </a:lnSpc>
              <a:buFont typeface="Wingdings" panose="05000000000000000000" pitchFamily="2" charset="2"/>
              <a:buChar char="v"/>
            </a:pPr>
            <a:r>
              <a:rPr lang="es-AR" altLang="es-AR" sz="3000" noProof="1">
                <a:latin typeface="Trebuchet MS" panose="020B0603020202020204" pitchFamily="34" charset="0"/>
              </a:rPr>
              <a:t>Se usan a una concentración final de 200 </a:t>
            </a:r>
            <a:r>
              <a:rPr lang="es-AR" altLang="es-AR" sz="3000" noProof="1">
                <a:latin typeface="Trebuchet MS" panose="020B0603020202020204" pitchFamily="34" charset="0"/>
                <a:sym typeface="Symbol" panose="05050102010706020507" pitchFamily="18" charset="2"/>
              </a:rPr>
              <a:t></a:t>
            </a:r>
            <a:r>
              <a:rPr lang="es-AR" altLang="es-AR" sz="3000" noProof="1">
                <a:latin typeface="Trebuchet MS" panose="020B0603020202020204" pitchFamily="34" charset="0"/>
              </a:rPr>
              <a:t>M</a:t>
            </a:r>
            <a:r>
              <a:rPr lang="es-ES" altLang="es-AR" sz="3000">
                <a:latin typeface="Trebuchet MS" panose="020B0603020202020204" pitchFamily="34" charset="0"/>
              </a:rPr>
              <a:t> c/u.</a:t>
            </a:r>
            <a:endParaRPr lang="es-ES" altLang="es-AR" sz="3000" noProof="1">
              <a:latin typeface="Trebuchet MS" panose="020B0603020202020204" pitchFamily="34" charset="0"/>
            </a:endParaRPr>
          </a:p>
          <a:p>
            <a:pPr algn="just" eaLnBrk="1" hangingPunct="1">
              <a:lnSpc>
                <a:spcPct val="90000"/>
              </a:lnSpc>
              <a:buFont typeface="Wingdings" panose="05000000000000000000" pitchFamily="2" charset="2"/>
              <a:buChar char="v"/>
            </a:pPr>
            <a:endParaRPr lang="es-ES" altLang="es-AR" sz="3000" noProof="1">
              <a:latin typeface="Trebuchet MS" panose="020B0603020202020204" pitchFamily="34" charset="0"/>
            </a:endParaRPr>
          </a:p>
        </p:txBody>
      </p:sp>
      <p:pic>
        <p:nvPicPr>
          <p:cNvPr id="25604" name="Picture 5" descr="https://tools.lifetechnologies.com/content/sfs/prodImages/high/10297018_650x600.jpg">
            <a:extLst>
              <a:ext uri="{FF2B5EF4-FFF2-40B4-BE49-F238E27FC236}">
                <a16:creationId xmlns:a16="http://schemas.microsoft.com/office/drawing/2014/main" id="{4DDB4A03-770B-453F-9E20-BF7A3689C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06" t="6667" r="2718" b="16000"/>
          <a:stretch>
            <a:fillRect/>
          </a:stretch>
        </p:blipFill>
        <p:spPr bwMode="auto">
          <a:xfrm>
            <a:off x="2862263" y="4129088"/>
            <a:ext cx="31496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A901F45-55B1-42D2-86E4-9208A581A257}"/>
              </a:ext>
            </a:extLst>
          </p:cNvPr>
          <p:cNvSpPr>
            <a:spLocks noGrp="1" noChangeArrowheads="1"/>
          </p:cNvSpPr>
          <p:nvPr>
            <p:ph type="body" idx="1"/>
          </p:nvPr>
        </p:nvSpPr>
        <p:spPr>
          <a:xfrm>
            <a:off x="107950" y="2112963"/>
            <a:ext cx="7588250" cy="1171575"/>
          </a:xfrm>
        </p:spPr>
        <p:txBody>
          <a:bodyPr/>
          <a:lstStyle/>
          <a:p>
            <a:pPr eaLnBrk="1" hangingPunct="1">
              <a:buFont typeface="Wingdings" panose="05000000000000000000" pitchFamily="2" charset="2"/>
              <a:buChar char="v"/>
            </a:pPr>
            <a:r>
              <a:rPr lang="es-AR" altLang="es-AR" sz="2800" noProof="1">
                <a:latin typeface="Trebuchet MS" panose="020B0603020202020204" pitchFamily="34" charset="0"/>
              </a:rPr>
              <a:t>Sales:  K</a:t>
            </a:r>
            <a:r>
              <a:rPr lang="es-AR" altLang="es-AR" sz="2800" baseline="30000" noProof="1">
                <a:latin typeface="Trebuchet MS" panose="020B0603020202020204" pitchFamily="34" charset="0"/>
              </a:rPr>
              <a:t>+</a:t>
            </a:r>
            <a:r>
              <a:rPr lang="es-AR" altLang="es-AR" sz="2800" noProof="1">
                <a:latin typeface="Trebuchet MS" panose="020B0603020202020204" pitchFamily="34" charset="0"/>
              </a:rPr>
              <a:t>/ Mg</a:t>
            </a:r>
            <a:r>
              <a:rPr lang="es-AR" altLang="es-AR" sz="2800" baseline="30000" noProof="1">
                <a:latin typeface="Trebuchet MS" panose="020B0603020202020204" pitchFamily="34" charset="0"/>
              </a:rPr>
              <a:t>+2</a:t>
            </a:r>
          </a:p>
          <a:p>
            <a:pPr lvl="1" eaLnBrk="1" hangingPunct="1">
              <a:buFont typeface="Wingdings" panose="05000000000000000000" pitchFamily="2" charset="2"/>
              <a:buChar char="v"/>
            </a:pPr>
            <a:r>
              <a:rPr lang="es-AR" altLang="es-AR" sz="2200" noProof="1">
                <a:latin typeface="Trebuchet MS" panose="020B0603020202020204" pitchFamily="34" charset="0"/>
              </a:rPr>
              <a:t>Ejemplo: 50 mM KCl, 10 mM Tris-HCl, pH 8.5</a:t>
            </a:r>
          </a:p>
        </p:txBody>
      </p:sp>
      <p:sp>
        <p:nvSpPr>
          <p:cNvPr id="26627" name="Rectangle 5">
            <a:extLst>
              <a:ext uri="{FF2B5EF4-FFF2-40B4-BE49-F238E27FC236}">
                <a16:creationId xmlns:a16="http://schemas.microsoft.com/office/drawing/2014/main" id="{E0A9AE88-3E1B-44FB-8F3C-75D704DC12FA}"/>
              </a:ext>
            </a:extLst>
          </p:cNvPr>
          <p:cNvSpPr>
            <a:spLocks noChangeArrowheads="1"/>
          </p:cNvSpPr>
          <p:nvPr/>
        </p:nvSpPr>
        <p:spPr bwMode="auto">
          <a:xfrm>
            <a:off x="3124200" y="495300"/>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AR" altLang="es-AR" sz="4000" noProof="1">
                <a:solidFill>
                  <a:srgbClr val="333399"/>
                </a:solidFill>
                <a:latin typeface="Trebuchet MS" panose="020B0603020202020204" pitchFamily="34" charset="0"/>
              </a:rPr>
              <a:t>Buffers</a:t>
            </a:r>
          </a:p>
        </p:txBody>
      </p:sp>
      <p:pic>
        <p:nvPicPr>
          <p:cNvPr id="26628" name="Picture 8" descr="http://www.analytik-jena.de/fileadmin/content/import/Vollimport/webexport/Polymerasen_900_x_675.jpg">
            <a:extLst>
              <a:ext uri="{FF2B5EF4-FFF2-40B4-BE49-F238E27FC236}">
                <a16:creationId xmlns:a16="http://schemas.microsoft.com/office/drawing/2014/main" id="{7743CC0B-E487-404E-9DA3-2BA2F72D9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11"/>
          <a:stretch>
            <a:fillRect/>
          </a:stretch>
        </p:blipFill>
        <p:spPr bwMode="auto">
          <a:xfrm>
            <a:off x="4419600" y="36576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B0281C43-0322-442D-BFFF-1D63E64172ED}"/>
              </a:ext>
            </a:extLst>
          </p:cNvPr>
          <p:cNvSpPr txBox="1">
            <a:spLocks noChangeArrowheads="1"/>
          </p:cNvSpPr>
          <p:nvPr/>
        </p:nvSpPr>
        <p:spPr bwMode="auto">
          <a:xfrm>
            <a:off x="107950" y="3284538"/>
            <a:ext cx="41767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lvl="1" eaLnBrk="1" hangingPunct="1">
              <a:buFont typeface="Wingdings" panose="05000000000000000000" pitchFamily="2" charset="2"/>
              <a:buChar char="v"/>
              <a:defRPr/>
            </a:pPr>
            <a:endParaRPr lang="es-AR" altLang="es-AR" sz="2200" kern="0" noProof="1">
              <a:latin typeface="Trebuchet MS" panose="020B0603020202020204" pitchFamily="34" charset="0"/>
            </a:endParaRPr>
          </a:p>
          <a:p>
            <a:pPr eaLnBrk="1" hangingPunct="1">
              <a:buFont typeface="Wingdings" panose="05000000000000000000" pitchFamily="2" charset="2"/>
              <a:buChar char="v"/>
              <a:defRPr/>
            </a:pPr>
            <a:r>
              <a:rPr lang="es-AR" altLang="es-AR" sz="2800" kern="0" noProof="1">
                <a:latin typeface="Trebuchet MS" panose="020B0603020202020204" pitchFamily="34" charset="0"/>
              </a:rPr>
              <a:t>Modificadores</a:t>
            </a:r>
          </a:p>
          <a:p>
            <a:pPr lvl="1" eaLnBrk="1" hangingPunct="1">
              <a:buFont typeface="Wingdings" panose="05000000000000000000" pitchFamily="2" charset="2"/>
              <a:buChar char="v"/>
              <a:defRPr/>
            </a:pPr>
            <a:r>
              <a:rPr lang="es-AR" altLang="es-AR" sz="2200" kern="0" noProof="1">
                <a:latin typeface="Trebuchet MS" panose="020B0603020202020204" pitchFamily="34" charset="0"/>
              </a:rPr>
              <a:t>Ejemplo:  DMSO (dimetilsulfóxido) se usa para reducir el </a:t>
            </a:r>
            <a:r>
              <a:rPr lang="es-AR" altLang="es-AR" sz="2200" i="1" kern="0" noProof="1">
                <a:latin typeface="Trebuchet MS" panose="020B0603020202020204" pitchFamily="34" charset="0"/>
              </a:rPr>
              <a:t>background</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1 Grupo"/>
          <p:cNvGrpSpPr>
            <a:grpSpLocks/>
          </p:cNvGrpSpPr>
          <p:nvPr/>
        </p:nvGrpSpPr>
        <p:grpSpPr bwMode="auto">
          <a:xfrm>
            <a:off x="4419600" y="1508125"/>
            <a:ext cx="4724400" cy="5197475"/>
            <a:chOff x="4419600" y="1355725"/>
            <a:chExt cx="4724400" cy="5197475"/>
          </a:xfrm>
        </p:grpSpPr>
        <p:pic>
          <p:nvPicPr>
            <p:cNvPr id="6154" name="Picture 9" descr="nobe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95600"/>
              <a:ext cx="396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2"/>
            <p:cNvSpPr txBox="1">
              <a:spLocks noChangeArrowheads="1"/>
            </p:cNvSpPr>
            <p:nvPr/>
          </p:nvSpPr>
          <p:spPr bwMode="auto">
            <a:xfrm>
              <a:off x="4419600" y="1355725"/>
              <a:ext cx="4724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spcAft>
                  <a:spcPct val="50000"/>
                </a:spcAft>
                <a:buFontTx/>
                <a:buChar char="•"/>
              </a:pPr>
              <a:r>
                <a:rPr lang="es-AR" altLang="es-AR" sz="1800" noProof="1">
                  <a:latin typeface="Trebuchet MS" pitchFamily="34" charset="0"/>
                </a:rPr>
                <a:t> La primer publicación sobre PCR apareció en </a:t>
              </a:r>
              <a:r>
                <a:rPr lang="es-AR" altLang="es-AR" sz="1800" noProof="1">
                  <a:solidFill>
                    <a:srgbClr val="333399"/>
                  </a:solidFill>
                  <a:latin typeface="Trebuchet MS" pitchFamily="34" charset="0"/>
                </a:rPr>
                <a:t>1985</a:t>
              </a:r>
              <a:r>
                <a:rPr lang="es-AR" altLang="es-AR" sz="1800" noProof="1">
                  <a:latin typeface="Trebuchet MS" pitchFamily="34" charset="0"/>
                </a:rPr>
                <a:t>, aunque el </a:t>
              </a:r>
              <a:r>
                <a:rPr lang="es-AR" altLang="es-AR" sz="1800" noProof="1">
                  <a:solidFill>
                    <a:srgbClr val="333399"/>
                  </a:solidFill>
                  <a:latin typeface="Trebuchet MS" pitchFamily="34" charset="0"/>
                </a:rPr>
                <a:t>principio básico</a:t>
              </a:r>
              <a:r>
                <a:rPr lang="es-AR" altLang="es-AR" sz="1800" noProof="1">
                  <a:solidFill>
                    <a:srgbClr val="66FF33"/>
                  </a:solidFill>
                  <a:latin typeface="Trebuchet MS" pitchFamily="34" charset="0"/>
                </a:rPr>
                <a:t> </a:t>
              </a:r>
              <a:r>
                <a:rPr lang="es-AR" altLang="es-AR" sz="1800" noProof="1">
                  <a:latin typeface="Trebuchet MS" pitchFamily="34" charset="0"/>
                </a:rPr>
                <a:t>de replicar una muestra de DNA usando un par de primers ya había sido descripto por</a:t>
              </a:r>
              <a:r>
                <a:rPr lang="es-AR" altLang="es-AR" sz="1800" noProof="1">
                  <a:solidFill>
                    <a:srgbClr val="333399"/>
                  </a:solidFill>
                  <a:latin typeface="Trebuchet MS" pitchFamily="34" charset="0"/>
                </a:rPr>
                <a:t> Gobind Kho</a:t>
              </a:r>
              <a:r>
                <a:rPr lang="en-US" altLang="es-AR" sz="1800" dirty="0">
                  <a:solidFill>
                    <a:srgbClr val="333399"/>
                  </a:solidFill>
                  <a:latin typeface="Trebuchet MS" pitchFamily="34" charset="0"/>
                </a:rPr>
                <a:t>ran</a:t>
              </a:r>
              <a:r>
                <a:rPr lang="en-US" altLang="es-AR" sz="1800" noProof="1">
                  <a:solidFill>
                    <a:srgbClr val="333399"/>
                  </a:solidFill>
                  <a:latin typeface="Trebuchet MS" pitchFamily="34" charset="0"/>
                </a:rPr>
                <a:t>a</a:t>
              </a:r>
              <a:r>
                <a:rPr lang="en-US" altLang="es-AR" sz="1800" noProof="1">
                  <a:solidFill>
                    <a:srgbClr val="66FF33"/>
                  </a:solidFill>
                  <a:latin typeface="Trebuchet MS" pitchFamily="34" charset="0"/>
                </a:rPr>
                <a:t> </a:t>
              </a:r>
              <a:r>
                <a:rPr lang="en-US" altLang="es-AR" sz="1800" noProof="1">
                  <a:latin typeface="Trebuchet MS" pitchFamily="34" charset="0"/>
                </a:rPr>
                <a:t>en </a:t>
              </a:r>
              <a:r>
                <a:rPr lang="en-US" altLang="es-AR" sz="1800" noProof="1">
                  <a:solidFill>
                    <a:srgbClr val="333399"/>
                  </a:solidFill>
                  <a:latin typeface="Trebuchet MS" pitchFamily="34" charset="0"/>
                </a:rPr>
                <a:t>1971</a:t>
              </a:r>
              <a:r>
                <a:rPr lang="en-US" altLang="es-AR" sz="1800" dirty="0">
                  <a:latin typeface="Trebuchet MS" pitchFamily="34" charset="0"/>
                </a:rPr>
                <a:t>.</a:t>
              </a:r>
              <a:endParaRPr lang="en-US" altLang="es-AR" sz="1800" noProof="1">
                <a:latin typeface="Trebuchet MS" pitchFamily="34" charset="0"/>
              </a:endParaRPr>
            </a:p>
          </p:txBody>
        </p:sp>
        <p:sp>
          <p:nvSpPr>
            <p:cNvPr id="11" name="10 Elipse">
              <a:extLst>
                <a:ext uri="{FF2B5EF4-FFF2-40B4-BE49-F238E27FC236}">
                  <a16:creationId xmlns:a16="http://schemas.microsoft.com/office/drawing/2014/main" id="{60805634-7996-4F52-AA94-4C760E5577F3}"/>
                </a:ext>
              </a:extLst>
            </p:cNvPr>
            <p:cNvSpPr/>
            <p:nvPr/>
          </p:nvSpPr>
          <p:spPr bwMode="auto">
            <a:xfrm>
              <a:off x="6400800" y="3924300"/>
              <a:ext cx="1371600" cy="20574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wrap="none"/>
            <a:lstStyle/>
            <a:p>
              <a:pPr eaLnBrk="1" hangingPunct="1">
                <a:defRPr/>
              </a:pPr>
              <a:endParaRPr lang="en-US">
                <a:latin typeface="Trebuchet MS" panose="020B0603020202020204" pitchFamily="34" charset="0"/>
              </a:endParaRPr>
            </a:p>
          </p:txBody>
        </p:sp>
      </p:grpSp>
      <p:sp>
        <p:nvSpPr>
          <p:cNvPr id="6147" name="Text Box 2"/>
          <p:cNvSpPr txBox="1">
            <a:spLocks noChangeArrowheads="1"/>
          </p:cNvSpPr>
          <p:nvPr/>
        </p:nvSpPr>
        <p:spPr bwMode="auto">
          <a:xfrm>
            <a:off x="0" y="7620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spcBef>
                <a:spcPct val="50000"/>
              </a:spcBef>
            </a:pPr>
            <a:r>
              <a:rPr lang="es-AR" altLang="es-AR" sz="4000" noProof="1">
                <a:solidFill>
                  <a:srgbClr val="333399"/>
                </a:solidFill>
                <a:latin typeface="Trebuchet MS" pitchFamily="34" charset="0"/>
              </a:rPr>
              <a:t>Un poco de historia…</a:t>
            </a:r>
          </a:p>
        </p:txBody>
      </p:sp>
      <p:pic>
        <p:nvPicPr>
          <p:cNvPr id="6148" name="Picture 8" descr="no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30275"/>
            <a:ext cx="39465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1"/>
          <p:cNvSpPr txBox="1">
            <a:spLocks noChangeArrowheads="1"/>
          </p:cNvSpPr>
          <p:nvPr/>
        </p:nvSpPr>
        <p:spPr bwMode="auto">
          <a:xfrm>
            <a:off x="4419600" y="801688"/>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spcAft>
                <a:spcPct val="50000"/>
              </a:spcAft>
              <a:buFontTx/>
              <a:buChar char="•"/>
            </a:pPr>
            <a:r>
              <a:rPr lang="es-AR" altLang="es-AR" sz="1800" noProof="1">
                <a:latin typeface="Trebuchet MS" pitchFamily="34" charset="0"/>
              </a:rPr>
              <a:t> La técnica de PCR fue inventada por Kary</a:t>
            </a:r>
            <a:r>
              <a:rPr lang="en-US" altLang="es-AR" sz="1800" dirty="0">
                <a:latin typeface="Trebuchet MS" pitchFamily="34" charset="0"/>
              </a:rPr>
              <a:t> B.</a:t>
            </a:r>
            <a:r>
              <a:rPr lang="en-US" altLang="es-AR" sz="1800" noProof="1">
                <a:latin typeface="Trebuchet MS" pitchFamily="34" charset="0"/>
              </a:rPr>
              <a:t> Mullis en </a:t>
            </a:r>
            <a:r>
              <a:rPr lang="en-US" altLang="es-AR" sz="1800" noProof="1">
                <a:solidFill>
                  <a:srgbClr val="333399"/>
                </a:solidFill>
                <a:latin typeface="Trebuchet MS" pitchFamily="34" charset="0"/>
              </a:rPr>
              <a:t>1983</a:t>
            </a:r>
            <a:r>
              <a:rPr lang="en-US" altLang="es-AR" sz="1800" dirty="0">
                <a:solidFill>
                  <a:srgbClr val="333399"/>
                </a:solidFill>
                <a:latin typeface="Trebuchet MS" pitchFamily="34" charset="0"/>
              </a:rPr>
              <a:t>.</a:t>
            </a:r>
            <a:endParaRPr lang="en-US" altLang="es-AR" sz="1800" noProof="1">
              <a:solidFill>
                <a:srgbClr val="333399"/>
              </a:solidFill>
              <a:latin typeface="Trebuchet MS" pitchFamily="34" charset="0"/>
            </a:endParaRPr>
          </a:p>
        </p:txBody>
      </p:sp>
      <p:grpSp>
        <p:nvGrpSpPr>
          <p:cNvPr id="2" name="12 Grupo"/>
          <p:cNvGrpSpPr>
            <a:grpSpLocks/>
          </p:cNvGrpSpPr>
          <p:nvPr/>
        </p:nvGrpSpPr>
        <p:grpSpPr bwMode="auto">
          <a:xfrm>
            <a:off x="228600" y="4403725"/>
            <a:ext cx="4648200" cy="2190750"/>
            <a:chOff x="228600" y="4403725"/>
            <a:chExt cx="4648200" cy="2190929"/>
          </a:xfrm>
        </p:grpSpPr>
        <p:sp>
          <p:nvSpPr>
            <p:cNvPr id="6152" name="Text Box 5"/>
            <p:cNvSpPr txBox="1">
              <a:spLocks noChangeArrowheads="1"/>
            </p:cNvSpPr>
            <p:nvPr/>
          </p:nvSpPr>
          <p:spPr bwMode="auto">
            <a:xfrm>
              <a:off x="228600" y="4403725"/>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spcAft>
                  <a:spcPct val="50000"/>
                </a:spcAft>
                <a:buFontTx/>
                <a:buChar char="•"/>
              </a:pPr>
              <a:r>
                <a:rPr lang="es-AR" altLang="es-AR" sz="1800">
                  <a:latin typeface="Trebuchet MS" pitchFamily="34" charset="0"/>
                </a:rPr>
                <a:t> Mullis recibió el </a:t>
              </a:r>
              <a:r>
                <a:rPr lang="es-AR" altLang="es-AR" sz="1800">
                  <a:solidFill>
                    <a:srgbClr val="333399"/>
                  </a:solidFill>
                  <a:latin typeface="Trebuchet MS" pitchFamily="34" charset="0"/>
                </a:rPr>
                <a:t>premio Nobel de Química</a:t>
              </a:r>
              <a:r>
                <a:rPr lang="es-AR" altLang="es-AR" sz="1800">
                  <a:latin typeface="Trebuchet MS" pitchFamily="34" charset="0"/>
                </a:rPr>
                <a:t> en 1993 por la invención del método de PCR.</a:t>
              </a:r>
            </a:p>
          </p:txBody>
        </p:sp>
        <p:sp>
          <p:nvSpPr>
            <p:cNvPr id="6153" name="Text Box 10"/>
            <p:cNvSpPr txBox="1">
              <a:spLocks noChangeArrowheads="1"/>
            </p:cNvSpPr>
            <p:nvPr/>
          </p:nvSpPr>
          <p:spPr bwMode="auto">
            <a:xfrm>
              <a:off x="228600" y="5394325"/>
              <a:ext cx="464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spcAft>
                  <a:spcPct val="50000"/>
                </a:spcAft>
                <a:buFontTx/>
                <a:buChar char="•"/>
              </a:pPr>
              <a:r>
                <a:rPr lang="es-AR" altLang="es-AR" sz="1800">
                  <a:latin typeface="Trebuchet MS" pitchFamily="34" charset="0"/>
                </a:rPr>
                <a:t> Khorana había recibido el </a:t>
              </a:r>
              <a:r>
                <a:rPr lang="es-AR" altLang="es-AR" sz="1800">
                  <a:solidFill>
                    <a:srgbClr val="333399"/>
                  </a:solidFill>
                  <a:latin typeface="Trebuchet MS" pitchFamily="34" charset="0"/>
                </a:rPr>
                <a:t>premio Nobel en el área de Fisiología o Medicina</a:t>
              </a:r>
              <a:r>
                <a:rPr lang="es-AR" altLang="es-AR" sz="1800">
                  <a:solidFill>
                    <a:srgbClr val="66FF33"/>
                  </a:solidFill>
                  <a:latin typeface="Trebuchet MS" pitchFamily="34" charset="0"/>
                </a:rPr>
                <a:t> </a:t>
              </a:r>
              <a:r>
                <a:rPr lang="es-AR" altLang="es-AR" sz="1800">
                  <a:latin typeface="Trebuchet MS" pitchFamily="34" charset="0"/>
                </a:rPr>
                <a:t>en 1968 por su trabajo sobre el código genético y la síntesis de proteínas.</a:t>
              </a:r>
            </a:p>
          </p:txBody>
        </p:sp>
      </p:grpSp>
      <p:sp>
        <p:nvSpPr>
          <p:cNvPr id="10" name="9 Elipse">
            <a:extLst>
              <a:ext uri="{FF2B5EF4-FFF2-40B4-BE49-F238E27FC236}">
                <a16:creationId xmlns:a16="http://schemas.microsoft.com/office/drawing/2014/main" id="{F73DC83F-424B-4C64-BE80-82ACC5D09397}"/>
              </a:ext>
            </a:extLst>
          </p:cNvPr>
          <p:cNvSpPr/>
          <p:nvPr/>
        </p:nvSpPr>
        <p:spPr bwMode="auto">
          <a:xfrm>
            <a:off x="2819400" y="1447800"/>
            <a:ext cx="1447800" cy="18288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wrap="none"/>
          <a:lstStyle/>
          <a:p>
            <a:pPr eaLnBrk="1" hangingPunct="1">
              <a:defRPr/>
            </a:pPr>
            <a:endParaRPr lang="en-US">
              <a:latin typeface="Trebuchet MS" panose="020B0603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E6FA5777-1223-4AEA-9277-6877DD081694}"/>
              </a:ext>
            </a:extLst>
          </p:cNvPr>
          <p:cNvSpPr>
            <a:spLocks noGrp="1" noChangeArrowheads="1"/>
          </p:cNvSpPr>
          <p:nvPr>
            <p:ph type="body" idx="1"/>
          </p:nvPr>
        </p:nvSpPr>
        <p:spPr>
          <a:xfrm>
            <a:off x="1009650" y="765175"/>
            <a:ext cx="8026400" cy="4724400"/>
          </a:xfrm>
        </p:spPr>
        <p:txBody>
          <a:bodyPr/>
          <a:lstStyle/>
          <a:p>
            <a:pPr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Requieren de un cuidadoso diseño, en el cual debe considerarse:</a:t>
            </a:r>
          </a:p>
          <a:p>
            <a:pPr lvl="1"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Longitud: 18 – 25 bases (usualmente 20 bases)</a:t>
            </a:r>
          </a:p>
          <a:p>
            <a:pPr lvl="1"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Evitar las secuencias repetidas, ya que puede producirse la formación de horquillas o de dímeros de primers</a:t>
            </a:r>
          </a:p>
          <a:p>
            <a:pPr lvl="1"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Contenido de G+C: 40-60%</a:t>
            </a:r>
          </a:p>
          <a:p>
            <a:pPr lvl="1"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Valores de T</a:t>
            </a:r>
            <a:r>
              <a:rPr lang="es-AR" altLang="es-AR" sz="2100" baseline="-25000" noProof="1">
                <a:latin typeface="Trebuchet MS" panose="020B0603020202020204" pitchFamily="34" charset="0"/>
              </a:rPr>
              <a:t>m</a:t>
            </a:r>
            <a:r>
              <a:rPr lang="es-AR" altLang="es-AR" sz="2100" noProof="1">
                <a:latin typeface="Trebuchet MS" panose="020B0603020202020204" pitchFamily="34" charset="0"/>
              </a:rPr>
              <a:t> de no más de 2°C uno del otro</a:t>
            </a:r>
          </a:p>
          <a:p>
            <a:pPr lvl="1"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El extremo 3’debe terminar en C o G</a:t>
            </a:r>
          </a:p>
          <a:p>
            <a:pPr lvl="1"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Homología de secuencia</a:t>
            </a:r>
          </a:p>
          <a:p>
            <a:pPr lvl="2"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BLAST analysis</a:t>
            </a:r>
          </a:p>
          <a:p>
            <a:pPr algn="just" eaLnBrk="1" hangingPunct="1">
              <a:lnSpc>
                <a:spcPct val="90000"/>
              </a:lnSpc>
              <a:buFont typeface="Wingdings" panose="05000000000000000000" pitchFamily="2" charset="2"/>
              <a:buChar char="v"/>
            </a:pPr>
            <a:endParaRPr lang="es-AR" altLang="es-AR" sz="2100" noProof="1">
              <a:latin typeface="Trebuchet MS" panose="020B0603020202020204" pitchFamily="34" charset="0"/>
            </a:endParaRPr>
          </a:p>
          <a:p>
            <a:pPr algn="just" eaLnBrk="1" hangingPunct="1">
              <a:lnSpc>
                <a:spcPct val="90000"/>
              </a:lnSpc>
              <a:buFont typeface="Wingdings" panose="05000000000000000000" pitchFamily="2" charset="2"/>
              <a:buChar char="v"/>
            </a:pPr>
            <a:r>
              <a:rPr lang="es-AR" altLang="es-AR" sz="2100" noProof="1">
                <a:latin typeface="Trebuchet MS" panose="020B0603020202020204" pitchFamily="34" charset="0"/>
              </a:rPr>
              <a:t>Existen programas especiales para el diseño de primers</a:t>
            </a:r>
          </a:p>
          <a:p>
            <a:pPr algn="just" eaLnBrk="1" hangingPunct="1">
              <a:lnSpc>
                <a:spcPct val="90000"/>
              </a:lnSpc>
              <a:buFont typeface="Wingdings" panose="05000000000000000000" pitchFamily="2" charset="2"/>
              <a:buChar char="v"/>
            </a:pPr>
            <a:r>
              <a:rPr lang="en-US" altLang="es-AR" sz="2100">
                <a:latin typeface="Trebuchet MS" panose="020B0603020202020204" pitchFamily="34" charset="0"/>
              </a:rPr>
              <a:t>En general s</a:t>
            </a:r>
            <a:r>
              <a:rPr lang="en-US" altLang="es-AR" sz="2100" noProof="1">
                <a:latin typeface="Trebuchet MS" panose="020B0603020202020204" pitchFamily="34" charset="0"/>
              </a:rPr>
              <a:t>e usan a una concentración final entre 0.25 y 1</a:t>
            </a:r>
            <a:r>
              <a:rPr lang="en-US" altLang="es-AR" sz="2100">
                <a:latin typeface="Trebuchet MS" panose="020B0603020202020204" pitchFamily="34" charset="0"/>
              </a:rPr>
              <a:t> </a:t>
            </a:r>
            <a:r>
              <a:rPr lang="en-US" altLang="es-AR" sz="2100" noProof="1">
                <a:latin typeface="Trebuchet MS" panose="020B0603020202020204" pitchFamily="34" charset="0"/>
                <a:sym typeface="Symbol" panose="05050102010706020507" pitchFamily="18" charset="2"/>
              </a:rPr>
              <a:t></a:t>
            </a:r>
            <a:r>
              <a:rPr lang="en-US" altLang="es-AR" sz="2100" noProof="1">
                <a:latin typeface="Trebuchet MS" panose="020B0603020202020204" pitchFamily="34" charset="0"/>
              </a:rPr>
              <a:t>M</a:t>
            </a:r>
          </a:p>
        </p:txBody>
      </p:sp>
      <p:sp>
        <p:nvSpPr>
          <p:cNvPr id="27651" name="Rectangle 6">
            <a:extLst>
              <a:ext uri="{FF2B5EF4-FFF2-40B4-BE49-F238E27FC236}">
                <a16:creationId xmlns:a16="http://schemas.microsoft.com/office/drawing/2014/main" id="{B87EC19B-DD61-45DE-A0FD-BAA836B34BBB}"/>
              </a:ext>
            </a:extLst>
          </p:cNvPr>
          <p:cNvSpPr>
            <a:spLocks noChangeArrowheads="1"/>
          </p:cNvSpPr>
          <p:nvPr/>
        </p:nvSpPr>
        <p:spPr bwMode="auto">
          <a:xfrm>
            <a:off x="457200" y="762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AR" altLang="es-AR" sz="3600" noProof="1">
                <a:solidFill>
                  <a:srgbClr val="333399"/>
                </a:solidFill>
                <a:latin typeface="Trebuchet MS" panose="020B0603020202020204" pitchFamily="34" charset="0"/>
              </a:rPr>
              <a:t>Primers</a:t>
            </a:r>
          </a:p>
        </p:txBody>
      </p:sp>
      <p:sp>
        <p:nvSpPr>
          <p:cNvPr id="27652" name="Rectangle 8">
            <a:extLst>
              <a:ext uri="{FF2B5EF4-FFF2-40B4-BE49-F238E27FC236}">
                <a16:creationId xmlns:a16="http://schemas.microsoft.com/office/drawing/2014/main" id="{18C8D286-8780-4C43-9897-21DB4033F1F9}"/>
              </a:ext>
            </a:extLst>
          </p:cNvPr>
          <p:cNvSpPr>
            <a:spLocks noChangeArrowheads="1"/>
          </p:cNvSpPr>
          <p:nvPr/>
        </p:nvSpPr>
        <p:spPr bwMode="auto">
          <a:xfrm>
            <a:off x="307975" y="5661025"/>
            <a:ext cx="8534400" cy="830263"/>
          </a:xfrm>
          <a:prstGeom prst="rect">
            <a:avLst/>
          </a:prstGeom>
          <a:noFill/>
          <a:ln w="1587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s-AR" altLang="es-AR" sz="2400" noProof="1">
                <a:solidFill>
                  <a:srgbClr val="333399"/>
                </a:solidFill>
                <a:latin typeface="Trebuchet MS" panose="020B0603020202020204" pitchFamily="34" charset="0"/>
              </a:rPr>
              <a:t>T</a:t>
            </a:r>
            <a:r>
              <a:rPr lang="es-AR" altLang="es-AR" sz="2400" baseline="-25000" noProof="1">
                <a:solidFill>
                  <a:srgbClr val="333399"/>
                </a:solidFill>
                <a:latin typeface="Trebuchet MS" panose="020B0603020202020204" pitchFamily="34" charset="0"/>
              </a:rPr>
              <a:t>m</a:t>
            </a:r>
            <a:r>
              <a:rPr lang="es-AR" altLang="es-AR" sz="2400" noProof="1">
                <a:solidFill>
                  <a:srgbClr val="333399"/>
                </a:solidFill>
                <a:latin typeface="Trebuchet MS" panose="020B0603020202020204" pitchFamily="34" charset="0"/>
              </a:rPr>
              <a:t> = 4(G+C) + 2(A+T) (para secuencias menores a 25 nt)</a:t>
            </a:r>
            <a:br>
              <a:rPr lang="es-AR" altLang="es-AR" sz="2400" noProof="1">
                <a:solidFill>
                  <a:srgbClr val="333399"/>
                </a:solidFill>
                <a:latin typeface="Trebuchet MS" panose="020B0603020202020204" pitchFamily="34" charset="0"/>
              </a:rPr>
            </a:br>
            <a:r>
              <a:rPr lang="es-AR" altLang="es-AR" sz="2400" noProof="1">
                <a:solidFill>
                  <a:srgbClr val="333399"/>
                </a:solidFill>
                <a:latin typeface="Trebuchet MS" panose="020B0603020202020204" pitchFamily="34" charset="0"/>
              </a:rPr>
              <a:t>T annealing = T</a:t>
            </a:r>
            <a:r>
              <a:rPr lang="es-AR" altLang="es-AR" sz="2400" baseline="-25000" noProof="1">
                <a:solidFill>
                  <a:srgbClr val="333399"/>
                </a:solidFill>
                <a:latin typeface="Trebuchet MS" panose="020B0603020202020204" pitchFamily="34" charset="0"/>
              </a:rPr>
              <a:t>m</a:t>
            </a:r>
            <a:r>
              <a:rPr lang="es-AR" altLang="es-AR" sz="2400" noProof="1">
                <a:solidFill>
                  <a:srgbClr val="333399"/>
                </a:solidFill>
                <a:latin typeface="Trebuchet MS" panose="020B0603020202020204" pitchFamily="34" charset="0"/>
              </a:rPr>
              <a:t> – 5ºC</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D7B30084-1F4F-47D9-998E-A7C69E8772D4}"/>
              </a:ext>
            </a:extLst>
          </p:cNvPr>
          <p:cNvSpPr>
            <a:spLocks noChangeArrowheads="1"/>
          </p:cNvSpPr>
          <p:nvPr/>
        </p:nvSpPr>
        <p:spPr bwMode="auto">
          <a:xfrm>
            <a:off x="852488" y="217488"/>
            <a:ext cx="3629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s-AR" sz="3600">
                <a:solidFill>
                  <a:srgbClr val="333399"/>
                </a:solidFill>
                <a:latin typeface="Trebuchet MS" panose="020B0603020202020204" pitchFamily="34" charset="0"/>
              </a:rPr>
              <a:t>Diseño de los </a:t>
            </a:r>
            <a:r>
              <a:rPr lang="en-US" altLang="es-AR" sz="3600" i="1">
                <a:solidFill>
                  <a:srgbClr val="333399"/>
                </a:solidFill>
                <a:latin typeface="Trebuchet MS" panose="020B0603020202020204" pitchFamily="34" charset="0"/>
              </a:rPr>
              <a:t>p</a:t>
            </a:r>
            <a:r>
              <a:rPr lang="en-US" altLang="es-AR" sz="3600" i="1" noProof="1">
                <a:solidFill>
                  <a:srgbClr val="333399"/>
                </a:solidFill>
                <a:latin typeface="Trebuchet MS" panose="020B0603020202020204" pitchFamily="34" charset="0"/>
              </a:rPr>
              <a:t>rimers</a:t>
            </a:r>
          </a:p>
        </p:txBody>
      </p:sp>
      <p:sp>
        <p:nvSpPr>
          <p:cNvPr id="28675" name="Rectangle 7">
            <a:extLst>
              <a:ext uri="{FF2B5EF4-FFF2-40B4-BE49-F238E27FC236}">
                <a16:creationId xmlns:a16="http://schemas.microsoft.com/office/drawing/2014/main" id="{7709892C-E452-4E16-9480-3722A548C7E1}"/>
              </a:ext>
            </a:extLst>
          </p:cNvPr>
          <p:cNvSpPr>
            <a:spLocks noChangeArrowheads="1"/>
          </p:cNvSpPr>
          <p:nvPr/>
        </p:nvSpPr>
        <p:spPr bwMode="auto">
          <a:xfrm>
            <a:off x="152400" y="5146675"/>
            <a:ext cx="4724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s-AR" sz="2400" i="1">
                <a:latin typeface="Trebuchet MS" panose="020B0603020202020204" pitchFamily="34" charset="0"/>
              </a:rPr>
              <a:t>Free software</a:t>
            </a:r>
            <a:r>
              <a:rPr lang="en-US" altLang="es-AR" sz="2400">
                <a:latin typeface="Trebuchet MS" panose="020B0603020202020204" pitchFamily="34" charset="0"/>
              </a:rPr>
              <a:t>:</a:t>
            </a:r>
            <a:br>
              <a:rPr lang="en-US" altLang="es-AR" sz="2400">
                <a:latin typeface="Trebuchet MS" panose="020B0603020202020204" pitchFamily="34" charset="0"/>
              </a:rPr>
            </a:br>
            <a:r>
              <a:rPr lang="en-US" altLang="es-AR" sz="2000" noProof="1">
                <a:latin typeface="Trebuchet MS" panose="020B0603020202020204" pitchFamily="34" charset="0"/>
                <a:hlinkClick r:id="rId2"/>
              </a:rPr>
              <a:t>http://perlprimer.sourceforge.net/</a:t>
            </a:r>
            <a:endParaRPr lang="en-US" altLang="es-AR" sz="2000" noProof="1">
              <a:latin typeface="Trebuchet MS" panose="020B0603020202020204" pitchFamily="34" charset="0"/>
            </a:endParaRPr>
          </a:p>
          <a:p>
            <a:pPr eaLnBrk="1" hangingPunct="1">
              <a:spcBef>
                <a:spcPct val="0"/>
              </a:spcBef>
              <a:buClrTx/>
              <a:buSzTx/>
              <a:buFontTx/>
              <a:buNone/>
            </a:pPr>
            <a:r>
              <a:rPr lang="en-US" altLang="es-AR" sz="2000" noProof="1">
                <a:latin typeface="Trebuchet MS" panose="020B0603020202020204" pitchFamily="34" charset="0"/>
              </a:rPr>
              <a:t>Open source primer design</a:t>
            </a:r>
          </a:p>
        </p:txBody>
      </p:sp>
      <p:sp>
        <p:nvSpPr>
          <p:cNvPr id="28676" name="Rectangle 16">
            <a:extLst>
              <a:ext uri="{FF2B5EF4-FFF2-40B4-BE49-F238E27FC236}">
                <a16:creationId xmlns:a16="http://schemas.microsoft.com/office/drawing/2014/main" id="{984A2651-5A89-4167-ABD1-AF457DA0DDE6}"/>
              </a:ext>
            </a:extLst>
          </p:cNvPr>
          <p:cNvSpPr>
            <a:spLocks noChangeArrowheads="1"/>
          </p:cNvSpPr>
          <p:nvPr/>
        </p:nvSpPr>
        <p:spPr bwMode="auto">
          <a:xfrm>
            <a:off x="152400" y="2063750"/>
            <a:ext cx="502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s-AR" sz="2400" i="1">
                <a:latin typeface="Trebuchet MS" panose="020B0603020202020204" pitchFamily="34" charset="0"/>
              </a:rPr>
              <a:t>Online</a:t>
            </a:r>
            <a:r>
              <a:rPr lang="en-US" altLang="es-AR" sz="2400">
                <a:latin typeface="Trebuchet MS" panose="020B0603020202020204" pitchFamily="34" charset="0"/>
              </a:rPr>
              <a:t>:</a:t>
            </a:r>
            <a:br>
              <a:rPr lang="en-US" altLang="es-AR" sz="2400">
                <a:latin typeface="Trebuchet MS" panose="020B0603020202020204" pitchFamily="34" charset="0"/>
              </a:rPr>
            </a:br>
            <a:r>
              <a:rPr lang="en-US" altLang="es-AR" sz="2000" noProof="1">
                <a:latin typeface="Trebuchet MS" panose="020B0603020202020204" pitchFamily="34" charset="0"/>
                <a:hlinkClick r:id="rId3"/>
              </a:rPr>
              <a:t>https://ihg.gsf.de/ihg/ExonPrimer.html</a:t>
            </a:r>
            <a:endParaRPr lang="en-US" altLang="es-AR" sz="2000" noProof="1">
              <a:latin typeface="Trebuchet MS" panose="020B0603020202020204" pitchFamily="34" charset="0"/>
            </a:endParaRPr>
          </a:p>
          <a:p>
            <a:pPr eaLnBrk="1" hangingPunct="1">
              <a:spcBef>
                <a:spcPct val="0"/>
              </a:spcBef>
              <a:buClrTx/>
              <a:buSzTx/>
              <a:buFontTx/>
              <a:buNone/>
            </a:pPr>
            <a:endParaRPr lang="en-US" altLang="es-AR" sz="2000" noProof="1">
              <a:latin typeface="Trebuchet MS" panose="020B0603020202020204" pitchFamily="34" charset="0"/>
            </a:endParaRPr>
          </a:p>
        </p:txBody>
      </p:sp>
      <p:grpSp>
        <p:nvGrpSpPr>
          <p:cNvPr id="28677" name="Group 25">
            <a:extLst>
              <a:ext uri="{FF2B5EF4-FFF2-40B4-BE49-F238E27FC236}">
                <a16:creationId xmlns:a16="http://schemas.microsoft.com/office/drawing/2014/main" id="{F5FD0A43-351E-4BF0-9F86-FBDD6BA47721}"/>
              </a:ext>
            </a:extLst>
          </p:cNvPr>
          <p:cNvGrpSpPr>
            <a:grpSpLocks/>
          </p:cNvGrpSpPr>
          <p:nvPr/>
        </p:nvGrpSpPr>
        <p:grpSpPr bwMode="auto">
          <a:xfrm>
            <a:off x="4876800" y="373063"/>
            <a:ext cx="4116388" cy="5143500"/>
            <a:chOff x="3119" y="144"/>
            <a:chExt cx="2401" cy="3029"/>
          </a:xfrm>
        </p:grpSpPr>
        <p:pic>
          <p:nvPicPr>
            <p:cNvPr id="28679" name="Picture 21" descr="exon primer1">
              <a:extLst>
                <a:ext uri="{FF2B5EF4-FFF2-40B4-BE49-F238E27FC236}">
                  <a16:creationId xmlns:a16="http://schemas.microsoft.com/office/drawing/2014/main" id="{A619191E-E165-4282-B750-B969790E7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144"/>
              <a:ext cx="2400" cy="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4" descr="exon primer2">
              <a:extLst>
                <a:ext uri="{FF2B5EF4-FFF2-40B4-BE49-F238E27FC236}">
                  <a16:creationId xmlns:a16="http://schemas.microsoft.com/office/drawing/2014/main" id="{8D27E595-366E-431C-98C3-56B0EAD141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 y="2160"/>
              <a:ext cx="2401"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8" name="AutoShape 26">
            <a:extLst>
              <a:ext uri="{FF2B5EF4-FFF2-40B4-BE49-F238E27FC236}">
                <a16:creationId xmlns:a16="http://schemas.microsoft.com/office/drawing/2014/main" id="{DA09FA93-3DAC-4036-8AE4-FFAC6FB77363}"/>
              </a:ext>
            </a:extLst>
          </p:cNvPr>
          <p:cNvSpPr>
            <a:spLocks noChangeArrowheads="1"/>
          </p:cNvSpPr>
          <p:nvPr/>
        </p:nvSpPr>
        <p:spPr bwMode="auto">
          <a:xfrm rot="-3003951">
            <a:off x="2922588" y="3006725"/>
            <a:ext cx="990600" cy="1981200"/>
          </a:xfrm>
          <a:prstGeom prst="curvedRightArrow">
            <a:avLst>
              <a:gd name="adj1" fmla="val 40000"/>
              <a:gd name="adj2" fmla="val 80000"/>
              <a:gd name="adj3" fmla="val 33333"/>
            </a:avLst>
          </a:prstGeom>
          <a:solidFill>
            <a:srgbClr val="CCCCFF"/>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solidFill>
                <a:srgbClr val="000014"/>
              </a:solidFill>
              <a:latin typeface="Times New Roman" panose="02020603050405020304" pitchFamily="18"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7B52CC8-2052-4B14-9854-2840D695520D}"/>
              </a:ext>
            </a:extLst>
          </p:cNvPr>
          <p:cNvSpPr>
            <a:spLocks noGrp="1" noChangeArrowheads="1"/>
          </p:cNvSpPr>
          <p:nvPr>
            <p:ph type="body" idx="1"/>
          </p:nvPr>
        </p:nvSpPr>
        <p:spPr>
          <a:xfrm>
            <a:off x="838200" y="2111375"/>
            <a:ext cx="7772400" cy="3070225"/>
          </a:xfrm>
        </p:spPr>
        <p:txBody>
          <a:bodyPr/>
          <a:lstStyle/>
          <a:p>
            <a:pPr eaLnBrk="1" hangingPunct="1">
              <a:buFont typeface="Wingdings" panose="05000000000000000000" pitchFamily="2" charset="2"/>
              <a:buChar char="v"/>
            </a:pPr>
            <a:r>
              <a:rPr lang="es-AR" altLang="es-AR" sz="3000" noProof="1">
                <a:latin typeface="Trebuchet MS" panose="020B0603020202020204" pitchFamily="34" charset="0"/>
              </a:rPr>
              <a:t>Control positivo (muestra conocida)</a:t>
            </a:r>
          </a:p>
          <a:p>
            <a:pPr eaLnBrk="1" hangingPunct="1">
              <a:buFont typeface="Wingdings" panose="05000000000000000000" pitchFamily="2" charset="2"/>
              <a:buChar char="v"/>
            </a:pPr>
            <a:endParaRPr lang="es-AR" altLang="es-AR" sz="3000" noProof="1">
              <a:latin typeface="Trebuchet MS" panose="020B0603020202020204" pitchFamily="34" charset="0"/>
            </a:endParaRPr>
          </a:p>
          <a:p>
            <a:pPr eaLnBrk="1" hangingPunct="1">
              <a:buFont typeface="Wingdings" panose="05000000000000000000" pitchFamily="2" charset="2"/>
              <a:buChar char="v"/>
            </a:pPr>
            <a:endParaRPr lang="es-AR" altLang="es-AR" sz="3000" noProof="1">
              <a:latin typeface="Trebuchet MS" panose="020B0603020202020204" pitchFamily="34" charset="0"/>
            </a:endParaRPr>
          </a:p>
          <a:p>
            <a:pPr eaLnBrk="1" hangingPunct="1">
              <a:buFont typeface="Wingdings" panose="05000000000000000000" pitchFamily="2" charset="2"/>
              <a:buChar char="v"/>
            </a:pPr>
            <a:r>
              <a:rPr lang="es-AR" altLang="es-AR" sz="3000" noProof="1">
                <a:latin typeface="Trebuchet MS" panose="020B0603020202020204" pitchFamily="34" charset="0"/>
              </a:rPr>
              <a:t>Control negativo (agua en lugar de DNA, para controlar contaminación)</a:t>
            </a:r>
          </a:p>
        </p:txBody>
      </p:sp>
      <p:sp>
        <p:nvSpPr>
          <p:cNvPr id="29699" name="Rectangle 4">
            <a:extLst>
              <a:ext uri="{FF2B5EF4-FFF2-40B4-BE49-F238E27FC236}">
                <a16:creationId xmlns:a16="http://schemas.microsoft.com/office/drawing/2014/main" id="{C753F5BB-0FF3-4ACF-8D42-AEFA1375C475}"/>
              </a:ext>
            </a:extLst>
          </p:cNvPr>
          <p:cNvSpPr>
            <a:spLocks noChangeArrowheads="1"/>
          </p:cNvSpPr>
          <p:nvPr/>
        </p:nvSpPr>
        <p:spPr bwMode="auto">
          <a:xfrm>
            <a:off x="609600" y="5334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AR" altLang="es-AR" sz="3600" noProof="1">
                <a:solidFill>
                  <a:srgbClr val="333399"/>
                </a:solidFill>
                <a:latin typeface="Trebuchet MS" panose="020B0603020202020204" pitchFamily="34" charset="0"/>
              </a:rPr>
              <a:t>Controles experimentales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230312" y="1228724"/>
            <a:ext cx="7913687" cy="4504531"/>
          </a:xfrm>
        </p:spPr>
        <p:txBody>
          <a:bodyPr/>
          <a:lstStyle/>
          <a:p>
            <a:pPr eaLnBrk="1" hangingPunct="1">
              <a:lnSpc>
                <a:spcPct val="80000"/>
              </a:lnSpc>
              <a:buSzPct val="110000"/>
              <a:buFont typeface="Wingdings" pitchFamily="2" charset="2"/>
              <a:buChar char="ü"/>
            </a:pPr>
            <a:r>
              <a:rPr lang="es-AR" altLang="es-AR" sz="2100" noProof="1">
                <a:latin typeface="Trebuchet MS" pitchFamily="34" charset="0"/>
              </a:rPr>
              <a:t>Desnaturalización inicial 95</a:t>
            </a:r>
            <a:r>
              <a:rPr lang="es-AR" altLang="es-AR" sz="2100" baseline="30000" noProof="1">
                <a:latin typeface="Trebuchet MS" pitchFamily="34" charset="0"/>
              </a:rPr>
              <a:t>o</a:t>
            </a:r>
            <a:r>
              <a:rPr lang="es-AR" altLang="es-AR" sz="2100" noProof="1">
                <a:latin typeface="Trebuchet MS" pitchFamily="34" charset="0"/>
              </a:rPr>
              <a:t>C (3-5 min).</a:t>
            </a:r>
          </a:p>
          <a:p>
            <a:pPr eaLnBrk="1" hangingPunct="1">
              <a:lnSpc>
                <a:spcPct val="80000"/>
              </a:lnSpc>
              <a:buSzPct val="110000"/>
              <a:buFont typeface="Wingdings" pitchFamily="2" charset="2"/>
              <a:buChar char="ü"/>
            </a:pPr>
            <a:endParaRPr lang="es-AR" altLang="es-AR" sz="2100" noProof="1">
              <a:latin typeface="Trebuchet MS" pitchFamily="34" charset="0"/>
            </a:endParaRPr>
          </a:p>
          <a:p>
            <a:pPr eaLnBrk="1" hangingPunct="1">
              <a:lnSpc>
                <a:spcPct val="80000"/>
              </a:lnSpc>
              <a:buSzPct val="110000"/>
              <a:buFont typeface="Wingdings" pitchFamily="2" charset="2"/>
              <a:buChar char="ü"/>
            </a:pPr>
            <a:r>
              <a:rPr lang="es-AR" altLang="es-AR" sz="2100" noProof="1">
                <a:latin typeface="Trebuchet MS" pitchFamily="34" charset="0"/>
              </a:rPr>
              <a:t>Desnaturalización 95</a:t>
            </a:r>
            <a:r>
              <a:rPr lang="es-AR" altLang="es-AR" sz="2100" baseline="30000" noProof="1">
                <a:latin typeface="Trebuchet MS" pitchFamily="34" charset="0"/>
              </a:rPr>
              <a:t>o</a:t>
            </a:r>
            <a:r>
              <a:rPr lang="es-AR" altLang="es-AR" sz="2100" noProof="1">
                <a:latin typeface="Trebuchet MS" pitchFamily="34" charset="0"/>
              </a:rPr>
              <a:t>C (15-60 seg).</a:t>
            </a:r>
            <a:endParaRPr lang="es-AR" altLang="es-AR" sz="2100" noProof="1">
              <a:solidFill>
                <a:srgbClr val="CCCCFF"/>
              </a:solidFill>
              <a:latin typeface="Trebuchet MS" pitchFamily="34" charset="0"/>
            </a:endParaRPr>
          </a:p>
          <a:p>
            <a:pPr eaLnBrk="1" hangingPunct="1">
              <a:lnSpc>
                <a:spcPct val="80000"/>
              </a:lnSpc>
              <a:buSzPct val="110000"/>
              <a:buFont typeface="Wingdings" pitchFamily="2" charset="2"/>
              <a:buChar char="ü"/>
            </a:pPr>
            <a:r>
              <a:rPr lang="es-AR" altLang="es-AR" sz="2100" noProof="1">
                <a:latin typeface="Trebuchet MS" pitchFamily="34" charset="0"/>
              </a:rPr>
              <a:t>Annealing (20-60 seg).</a:t>
            </a:r>
          </a:p>
          <a:p>
            <a:pPr marL="0" indent="0" eaLnBrk="1" hangingPunct="1">
              <a:lnSpc>
                <a:spcPct val="80000"/>
              </a:lnSpc>
              <a:buSzPct val="110000"/>
              <a:buNone/>
            </a:pPr>
            <a:r>
              <a:rPr lang="es-AR" altLang="es-AR" sz="2100" noProof="1">
                <a:solidFill>
                  <a:srgbClr val="333399"/>
                </a:solidFill>
                <a:latin typeface="Trebuchet MS" pitchFamily="34" charset="0"/>
              </a:rPr>
              <a:t>    </a:t>
            </a:r>
            <a:r>
              <a:rPr lang="es-AR" altLang="es-AR" sz="1600" noProof="1">
                <a:solidFill>
                  <a:srgbClr val="333399"/>
                </a:solidFill>
                <a:latin typeface="Trebuchet MS" pitchFamily="34" charset="0"/>
              </a:rPr>
              <a:t>La Tº debe ser calculada o empíricamente para cada par de primers.</a:t>
            </a:r>
          </a:p>
          <a:p>
            <a:pPr marL="0" indent="0" eaLnBrk="1" hangingPunct="1">
              <a:lnSpc>
                <a:spcPct val="80000"/>
              </a:lnSpc>
              <a:buSzPct val="110000"/>
              <a:buNone/>
            </a:pPr>
            <a:r>
              <a:rPr lang="es-AR" altLang="es-AR" sz="1600" noProof="1">
                <a:solidFill>
                  <a:srgbClr val="333399"/>
                </a:solidFill>
                <a:latin typeface="Trebuchet MS" pitchFamily="34" charset="0"/>
              </a:rPr>
              <a:t>	demasiado alta = poco o nada de producto.</a:t>
            </a:r>
          </a:p>
          <a:p>
            <a:pPr marL="0" indent="0" eaLnBrk="1" hangingPunct="1">
              <a:lnSpc>
                <a:spcPct val="80000"/>
              </a:lnSpc>
              <a:buSzPct val="110000"/>
              <a:buNone/>
            </a:pPr>
            <a:r>
              <a:rPr lang="es-AR" altLang="es-AR" sz="1600" noProof="1">
                <a:solidFill>
                  <a:srgbClr val="333399"/>
                </a:solidFill>
                <a:latin typeface="Trebuchet MS" pitchFamily="34" charset="0"/>
              </a:rPr>
              <a:t>	demasiado baja = annealing no específico = productos incorrectos.</a:t>
            </a:r>
          </a:p>
          <a:p>
            <a:pPr eaLnBrk="1" hangingPunct="1">
              <a:lnSpc>
                <a:spcPct val="80000"/>
              </a:lnSpc>
              <a:buSzPct val="110000"/>
              <a:buFont typeface="Wingdings" pitchFamily="2" charset="2"/>
              <a:buChar char="ü"/>
            </a:pPr>
            <a:r>
              <a:rPr lang="es-AR" altLang="es-AR" sz="2100" noProof="1">
                <a:latin typeface="Trebuchet MS" pitchFamily="34" charset="0"/>
              </a:rPr>
              <a:t>Extensión (desde 30 seg)</a:t>
            </a:r>
          </a:p>
          <a:p>
            <a:pPr marL="0" indent="0" eaLnBrk="1" hangingPunct="1">
              <a:lnSpc>
                <a:spcPct val="80000"/>
              </a:lnSpc>
              <a:buSzPct val="110000"/>
              <a:buNone/>
            </a:pPr>
            <a:r>
              <a:rPr lang="es-AR" altLang="es-AR" sz="2100" noProof="1">
                <a:solidFill>
                  <a:srgbClr val="333399"/>
                </a:solidFill>
                <a:latin typeface="Trebuchet MS" pitchFamily="34" charset="0"/>
              </a:rPr>
              <a:t>    </a:t>
            </a:r>
            <a:r>
              <a:rPr lang="es-AR" altLang="es-AR" sz="1600" noProof="1">
                <a:solidFill>
                  <a:srgbClr val="333399"/>
                </a:solidFill>
                <a:latin typeface="Trebuchet MS" pitchFamily="34" charset="0"/>
              </a:rPr>
              <a:t>De acuerdo a la temperatura óptima de la DNA polimerasa utilizada</a:t>
            </a:r>
          </a:p>
          <a:p>
            <a:pPr marL="0" indent="0" eaLnBrk="1" hangingPunct="1">
              <a:lnSpc>
                <a:spcPct val="80000"/>
              </a:lnSpc>
              <a:buSzPct val="110000"/>
              <a:buNone/>
            </a:pPr>
            <a:r>
              <a:rPr lang="es-AR" altLang="es-AR" sz="1600" noProof="1">
                <a:solidFill>
                  <a:srgbClr val="333399"/>
                </a:solidFill>
                <a:latin typeface="Trebuchet MS" pitchFamily="34" charset="0"/>
              </a:rPr>
              <a:t>      (72º</a:t>
            </a:r>
            <a:r>
              <a:rPr lang="en-US" altLang="es-AR" sz="1600" dirty="0">
                <a:solidFill>
                  <a:srgbClr val="333399"/>
                </a:solidFill>
                <a:latin typeface="Trebuchet MS" pitchFamily="34" charset="0"/>
              </a:rPr>
              <a:t>C</a:t>
            </a:r>
            <a:r>
              <a:rPr lang="en-US" altLang="es-AR" sz="1600" noProof="1">
                <a:solidFill>
                  <a:srgbClr val="333399"/>
                </a:solidFill>
                <a:latin typeface="Trebuchet MS" pitchFamily="34" charset="0"/>
              </a:rPr>
              <a:t> Taq).</a:t>
            </a:r>
          </a:p>
          <a:p>
            <a:pPr eaLnBrk="1" hangingPunct="1">
              <a:lnSpc>
                <a:spcPct val="80000"/>
              </a:lnSpc>
              <a:buSzPct val="110000"/>
              <a:buFont typeface="Wingdings" pitchFamily="2" charset="2"/>
              <a:buChar char="ü"/>
            </a:pPr>
            <a:endParaRPr lang="en-US" altLang="es-AR" sz="1600" noProof="1">
              <a:solidFill>
                <a:srgbClr val="CCECFF"/>
              </a:solidFill>
              <a:latin typeface="Trebuchet MS" pitchFamily="34" charset="0"/>
            </a:endParaRPr>
          </a:p>
          <a:p>
            <a:pPr eaLnBrk="1" hangingPunct="1">
              <a:lnSpc>
                <a:spcPct val="80000"/>
              </a:lnSpc>
              <a:buSzPct val="110000"/>
              <a:buFont typeface="Wingdings" pitchFamily="2" charset="2"/>
              <a:buChar char="ü"/>
            </a:pPr>
            <a:r>
              <a:rPr lang="en-US" altLang="es-AR" sz="2100" noProof="1">
                <a:latin typeface="Trebuchet MS" pitchFamily="34" charset="0"/>
              </a:rPr>
              <a:t>Extensión final 72</a:t>
            </a:r>
            <a:r>
              <a:rPr lang="en-US" altLang="es-AR" sz="2100" baseline="30000" noProof="1">
                <a:latin typeface="Trebuchet MS" pitchFamily="34" charset="0"/>
              </a:rPr>
              <a:t>o</a:t>
            </a:r>
            <a:r>
              <a:rPr lang="en-US" altLang="es-AR" sz="2100" noProof="1">
                <a:latin typeface="Trebuchet MS" pitchFamily="34" charset="0"/>
              </a:rPr>
              <a:t>C.</a:t>
            </a:r>
          </a:p>
          <a:p>
            <a:pPr marL="0" indent="0" eaLnBrk="1" hangingPunct="1">
              <a:lnSpc>
                <a:spcPct val="80000"/>
              </a:lnSpc>
              <a:buSzPct val="110000"/>
              <a:buNone/>
            </a:pPr>
            <a:r>
              <a:rPr lang="en-US" altLang="es-AR" sz="2100" noProof="1">
                <a:latin typeface="Trebuchet MS" pitchFamily="34" charset="0"/>
              </a:rPr>
              <a:t> </a:t>
            </a:r>
          </a:p>
          <a:p>
            <a:pPr eaLnBrk="1" hangingPunct="1">
              <a:lnSpc>
                <a:spcPct val="80000"/>
              </a:lnSpc>
              <a:buSzPct val="110000"/>
              <a:buFont typeface="Wingdings" pitchFamily="2" charset="2"/>
              <a:buChar char="ü"/>
            </a:pPr>
            <a:r>
              <a:rPr lang="en-US" altLang="es-AR" sz="2100" noProof="1">
                <a:latin typeface="Trebuchet MS" pitchFamily="34" charset="0"/>
              </a:rPr>
              <a:t>Hold 4-10</a:t>
            </a:r>
            <a:r>
              <a:rPr lang="en-US" altLang="es-AR" sz="2100" baseline="30000" noProof="1">
                <a:latin typeface="Trebuchet MS" pitchFamily="34" charset="0"/>
              </a:rPr>
              <a:t>o</a:t>
            </a:r>
            <a:r>
              <a:rPr lang="en-US" altLang="es-AR" sz="2100" noProof="1">
                <a:latin typeface="Trebuchet MS" pitchFamily="34" charset="0"/>
              </a:rPr>
              <a:t>C.</a:t>
            </a:r>
          </a:p>
        </p:txBody>
      </p:sp>
      <p:sp>
        <p:nvSpPr>
          <p:cNvPr id="30723" name="Rectangle 5"/>
          <p:cNvSpPr>
            <a:spLocks noChangeArrowheads="1"/>
          </p:cNvSpPr>
          <p:nvPr/>
        </p:nvSpPr>
        <p:spPr bwMode="auto">
          <a:xfrm>
            <a:off x="685800" y="119063"/>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s-AR" altLang="es-AR" sz="4000" noProof="1">
                <a:solidFill>
                  <a:srgbClr val="333399"/>
                </a:solidFill>
                <a:latin typeface="Trebuchet MS" pitchFamily="34" charset="0"/>
              </a:rPr>
              <a:t>Programa</a:t>
            </a:r>
            <a:r>
              <a:rPr lang="en-US" altLang="es-AR" sz="4000">
                <a:solidFill>
                  <a:srgbClr val="333399"/>
                </a:solidFill>
                <a:latin typeface="Trebuchet MS" pitchFamily="34" charset="0"/>
              </a:rPr>
              <a:t>ción de los ciclos</a:t>
            </a:r>
            <a:endParaRPr lang="en-US" altLang="es-AR" sz="4000" noProof="1">
              <a:solidFill>
                <a:srgbClr val="333399"/>
              </a:solidFill>
              <a:latin typeface="Trebuchet MS" pitchFamily="34" charset="0"/>
            </a:endParaRPr>
          </a:p>
        </p:txBody>
      </p:sp>
      <p:sp>
        <p:nvSpPr>
          <p:cNvPr id="30724" name="Text Box 7"/>
          <p:cNvSpPr txBox="1">
            <a:spLocks noChangeArrowheads="1"/>
          </p:cNvSpPr>
          <p:nvPr/>
        </p:nvSpPr>
        <p:spPr bwMode="auto">
          <a:xfrm>
            <a:off x="242888" y="5581650"/>
            <a:ext cx="8686800" cy="12001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r>
              <a:rPr lang="es-AR" altLang="es-AR" sz="1800" i="1" noProof="1">
                <a:solidFill>
                  <a:schemeClr val="bg2"/>
                </a:solidFill>
                <a:latin typeface="Trebuchet MS" pitchFamily="34" charset="0"/>
              </a:rPr>
              <a:t>La extensión final a 72</a:t>
            </a:r>
            <a:r>
              <a:rPr lang="es-AR" altLang="es-AR" sz="1800" i="1" baseline="30000" noProof="1">
                <a:solidFill>
                  <a:schemeClr val="bg2"/>
                </a:solidFill>
                <a:latin typeface="Trebuchet MS" pitchFamily="34" charset="0"/>
              </a:rPr>
              <a:t>o</a:t>
            </a:r>
            <a:r>
              <a:rPr lang="es-AR" altLang="es-AR" sz="1800" i="1" noProof="1">
                <a:solidFill>
                  <a:schemeClr val="bg2"/>
                </a:solidFill>
                <a:latin typeface="Trebuchet MS" pitchFamily="34" charset="0"/>
              </a:rPr>
              <a:t>C asegura que todas las moléculas del product</a:t>
            </a:r>
            <a:r>
              <a:rPr lang="en-US" altLang="es-AR" sz="1800" i="1" dirty="0">
                <a:solidFill>
                  <a:schemeClr val="bg2"/>
                </a:solidFill>
                <a:latin typeface="Trebuchet MS" pitchFamily="34" charset="0"/>
              </a:rPr>
              <a:t>o</a:t>
            </a:r>
            <a:r>
              <a:rPr lang="en-US" altLang="es-AR" sz="1800" i="1" noProof="1">
                <a:solidFill>
                  <a:schemeClr val="bg2"/>
                </a:solidFill>
                <a:latin typeface="Trebuchet MS" pitchFamily="34" charset="0"/>
              </a:rPr>
              <a:t> final  tengan su longitud completa (full length). El últinmo paso del programa permite conservar las muestras a 4</a:t>
            </a:r>
            <a:r>
              <a:rPr lang="en-US" altLang="es-AR" sz="1800" i="1" baseline="30000" noProof="1">
                <a:solidFill>
                  <a:schemeClr val="bg2"/>
                </a:solidFill>
                <a:latin typeface="Trebuchet MS" pitchFamily="34" charset="0"/>
              </a:rPr>
              <a:t>o</a:t>
            </a:r>
            <a:r>
              <a:rPr lang="en-US" altLang="es-AR" sz="1800" i="1" noProof="1">
                <a:solidFill>
                  <a:schemeClr val="bg2"/>
                </a:solidFill>
                <a:latin typeface="Trebuchet MS" pitchFamily="34" charset="0"/>
              </a:rPr>
              <a:t>C hasta que estas sean retiradas y guardadas en el freezer para su posterior análisis.</a:t>
            </a:r>
          </a:p>
        </p:txBody>
      </p:sp>
      <p:grpSp>
        <p:nvGrpSpPr>
          <p:cNvPr id="30725" name="Group 13"/>
          <p:cNvGrpSpPr>
            <a:grpSpLocks/>
          </p:cNvGrpSpPr>
          <p:nvPr/>
        </p:nvGrpSpPr>
        <p:grpSpPr bwMode="auto">
          <a:xfrm>
            <a:off x="7932738" y="1940570"/>
            <a:ext cx="609600" cy="2520950"/>
            <a:chOff x="4128" y="1200"/>
            <a:chExt cx="384" cy="1392"/>
          </a:xfrm>
        </p:grpSpPr>
        <p:sp>
          <p:nvSpPr>
            <p:cNvPr id="30728" name="Line 8"/>
            <p:cNvSpPr>
              <a:spLocks noChangeShapeType="1"/>
            </p:cNvSpPr>
            <p:nvPr/>
          </p:nvSpPr>
          <p:spPr bwMode="auto">
            <a:xfrm>
              <a:off x="4512" y="1200"/>
              <a:ext cx="0" cy="139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AR"/>
            </a:p>
          </p:txBody>
        </p:sp>
        <p:sp>
          <p:nvSpPr>
            <p:cNvPr id="30729" name="Line 9"/>
            <p:cNvSpPr>
              <a:spLocks noChangeShapeType="1"/>
            </p:cNvSpPr>
            <p:nvPr/>
          </p:nvSpPr>
          <p:spPr bwMode="auto">
            <a:xfrm>
              <a:off x="4128" y="2592"/>
              <a:ext cx="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AR"/>
            </a:p>
          </p:txBody>
        </p:sp>
        <p:sp>
          <p:nvSpPr>
            <p:cNvPr id="30730" name="Line 10"/>
            <p:cNvSpPr>
              <a:spLocks noChangeShapeType="1"/>
            </p:cNvSpPr>
            <p:nvPr/>
          </p:nvSpPr>
          <p:spPr bwMode="auto">
            <a:xfrm>
              <a:off x="4128" y="1200"/>
              <a:ext cx="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s-AR"/>
            </a:p>
          </p:txBody>
        </p:sp>
      </p:grpSp>
      <p:sp>
        <p:nvSpPr>
          <p:cNvPr id="30726" name="Text Box 12"/>
          <p:cNvSpPr txBox="1">
            <a:spLocks noChangeArrowheads="1"/>
          </p:cNvSpPr>
          <p:nvPr/>
        </p:nvSpPr>
        <p:spPr bwMode="auto">
          <a:xfrm>
            <a:off x="7885113" y="4495800"/>
            <a:ext cx="9382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s-AR" altLang="es-AR" sz="2100" noProof="1">
                <a:latin typeface="Trebuchet MS" pitchFamily="34" charset="0"/>
              </a:rPr>
              <a:t>28-35 </a:t>
            </a:r>
            <a:endParaRPr lang="en-US" altLang="es-AR" sz="2100">
              <a:latin typeface="Trebuchet MS" pitchFamily="34" charset="0"/>
            </a:endParaRPr>
          </a:p>
          <a:p>
            <a:pPr eaLnBrk="1" hangingPunct="1"/>
            <a:r>
              <a:rPr lang="en-US" altLang="es-AR" sz="2100" noProof="1">
                <a:latin typeface="Trebuchet MS" pitchFamily="34" charset="0"/>
              </a:rPr>
              <a:t>ciclos</a:t>
            </a:r>
          </a:p>
        </p:txBody>
      </p:sp>
      <p:sp>
        <p:nvSpPr>
          <p:cNvPr id="2" name="Bent Arrow 1">
            <a:extLst>
              <a:ext uri="{FF2B5EF4-FFF2-40B4-BE49-F238E27FC236}">
                <a16:creationId xmlns:a16="http://schemas.microsoft.com/office/drawing/2014/main" id="{5C9F4548-47C7-4F61-A797-8279C3262400}"/>
              </a:ext>
            </a:extLst>
          </p:cNvPr>
          <p:cNvSpPr/>
          <p:nvPr/>
        </p:nvSpPr>
        <p:spPr>
          <a:xfrm rot="7494126">
            <a:off x="8466931" y="3937794"/>
            <a:ext cx="601663" cy="504825"/>
          </a:xfrm>
          <a:prstGeom prst="bentArrow">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1000"/>
                                        <p:tgtEl>
                                          <p:spTgt spid="30722">
                                            <p:txEl>
                                              <p:pRg st="0" end="0"/>
                                            </p:txEl>
                                          </p:spTgt>
                                        </p:tgtEl>
                                      </p:cBhvr>
                                    </p:animEffect>
                                    <p:anim calcmode="lin" valueType="num">
                                      <p:cBhvr>
                                        <p:cTn id="8" dur="10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2">
                                            <p:txEl>
                                              <p:pRg st="2" end="2"/>
                                            </p:txEl>
                                          </p:spTgt>
                                        </p:tgtEl>
                                        <p:attrNameLst>
                                          <p:attrName>style.visibility</p:attrName>
                                        </p:attrNameLst>
                                      </p:cBhvr>
                                      <p:to>
                                        <p:strVal val="visible"/>
                                      </p:to>
                                    </p:set>
                                    <p:animEffect transition="in" filter="fade">
                                      <p:cBhvr>
                                        <p:cTn id="14" dur="1000"/>
                                        <p:tgtEl>
                                          <p:spTgt spid="30722">
                                            <p:txEl>
                                              <p:pRg st="2" end="2"/>
                                            </p:txEl>
                                          </p:spTgt>
                                        </p:tgtEl>
                                      </p:cBhvr>
                                    </p:animEffect>
                                    <p:anim calcmode="lin" valueType="num">
                                      <p:cBhvr>
                                        <p:cTn id="15" dur="10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2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animEffect transition="in" filter="fade">
                                      <p:cBhvr>
                                        <p:cTn id="19" dur="1000"/>
                                        <p:tgtEl>
                                          <p:spTgt spid="30722">
                                            <p:txEl>
                                              <p:pRg st="3" end="3"/>
                                            </p:txEl>
                                          </p:spTgt>
                                        </p:tgtEl>
                                      </p:cBhvr>
                                    </p:animEffect>
                                    <p:anim calcmode="lin" valueType="num">
                                      <p:cBhvr>
                                        <p:cTn id="20" dur="10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072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22">
                                            <p:txEl>
                                              <p:pRg st="4" end="4"/>
                                            </p:txEl>
                                          </p:spTgt>
                                        </p:tgtEl>
                                        <p:attrNameLst>
                                          <p:attrName>style.visibility</p:attrName>
                                        </p:attrNameLst>
                                      </p:cBhvr>
                                      <p:to>
                                        <p:strVal val="visible"/>
                                      </p:to>
                                    </p:set>
                                    <p:animEffect transition="in" filter="fade">
                                      <p:cBhvr>
                                        <p:cTn id="24" dur="1000"/>
                                        <p:tgtEl>
                                          <p:spTgt spid="30722">
                                            <p:txEl>
                                              <p:pRg st="4" end="4"/>
                                            </p:txEl>
                                          </p:spTgt>
                                        </p:tgtEl>
                                      </p:cBhvr>
                                    </p:animEffect>
                                    <p:anim calcmode="lin" valueType="num">
                                      <p:cBhvr>
                                        <p:cTn id="25" dur="10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072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22">
                                            <p:txEl>
                                              <p:pRg st="5" end="5"/>
                                            </p:txEl>
                                          </p:spTgt>
                                        </p:tgtEl>
                                        <p:attrNameLst>
                                          <p:attrName>style.visibility</p:attrName>
                                        </p:attrNameLst>
                                      </p:cBhvr>
                                      <p:to>
                                        <p:strVal val="visible"/>
                                      </p:to>
                                    </p:set>
                                    <p:animEffect transition="in" filter="fade">
                                      <p:cBhvr>
                                        <p:cTn id="29" dur="1000"/>
                                        <p:tgtEl>
                                          <p:spTgt spid="30722">
                                            <p:txEl>
                                              <p:pRg st="5" end="5"/>
                                            </p:txEl>
                                          </p:spTgt>
                                        </p:tgtEl>
                                      </p:cBhvr>
                                    </p:animEffect>
                                    <p:anim calcmode="lin" valueType="num">
                                      <p:cBhvr>
                                        <p:cTn id="30" dur="10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072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22">
                                            <p:txEl>
                                              <p:pRg st="6" end="6"/>
                                            </p:txEl>
                                          </p:spTgt>
                                        </p:tgtEl>
                                        <p:attrNameLst>
                                          <p:attrName>style.visibility</p:attrName>
                                        </p:attrNameLst>
                                      </p:cBhvr>
                                      <p:to>
                                        <p:strVal val="visible"/>
                                      </p:to>
                                    </p:set>
                                    <p:animEffect transition="in" filter="fade">
                                      <p:cBhvr>
                                        <p:cTn id="34" dur="1000"/>
                                        <p:tgtEl>
                                          <p:spTgt spid="30722">
                                            <p:txEl>
                                              <p:pRg st="6" end="6"/>
                                            </p:txEl>
                                          </p:spTgt>
                                        </p:tgtEl>
                                      </p:cBhvr>
                                    </p:animEffect>
                                    <p:anim calcmode="lin" valueType="num">
                                      <p:cBhvr>
                                        <p:cTn id="35" dur="1000" fill="hold"/>
                                        <p:tgtEl>
                                          <p:spTgt spid="3072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072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722">
                                            <p:txEl>
                                              <p:pRg st="7" end="7"/>
                                            </p:txEl>
                                          </p:spTgt>
                                        </p:tgtEl>
                                        <p:attrNameLst>
                                          <p:attrName>style.visibility</p:attrName>
                                        </p:attrNameLst>
                                      </p:cBhvr>
                                      <p:to>
                                        <p:strVal val="visible"/>
                                      </p:to>
                                    </p:set>
                                    <p:animEffect transition="in" filter="fade">
                                      <p:cBhvr>
                                        <p:cTn id="39" dur="1000"/>
                                        <p:tgtEl>
                                          <p:spTgt spid="30722">
                                            <p:txEl>
                                              <p:pRg st="7" end="7"/>
                                            </p:txEl>
                                          </p:spTgt>
                                        </p:tgtEl>
                                      </p:cBhvr>
                                    </p:animEffect>
                                    <p:anim calcmode="lin" valueType="num">
                                      <p:cBhvr>
                                        <p:cTn id="40" dur="1000" fill="hold"/>
                                        <p:tgtEl>
                                          <p:spTgt spid="3072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0722">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0722">
                                            <p:txEl>
                                              <p:pRg st="8" end="8"/>
                                            </p:txEl>
                                          </p:spTgt>
                                        </p:tgtEl>
                                        <p:attrNameLst>
                                          <p:attrName>style.visibility</p:attrName>
                                        </p:attrNameLst>
                                      </p:cBhvr>
                                      <p:to>
                                        <p:strVal val="visible"/>
                                      </p:to>
                                    </p:set>
                                    <p:animEffect transition="in" filter="fade">
                                      <p:cBhvr>
                                        <p:cTn id="44" dur="1000"/>
                                        <p:tgtEl>
                                          <p:spTgt spid="30722">
                                            <p:txEl>
                                              <p:pRg st="8" end="8"/>
                                            </p:txEl>
                                          </p:spTgt>
                                        </p:tgtEl>
                                      </p:cBhvr>
                                    </p:animEffect>
                                    <p:anim calcmode="lin" valueType="num">
                                      <p:cBhvr>
                                        <p:cTn id="45" dur="1000" fill="hold"/>
                                        <p:tgtEl>
                                          <p:spTgt spid="30722">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072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722">
                                            <p:txEl>
                                              <p:pRg st="9" end="9"/>
                                            </p:txEl>
                                          </p:spTgt>
                                        </p:tgtEl>
                                        <p:attrNameLst>
                                          <p:attrName>style.visibility</p:attrName>
                                        </p:attrNameLst>
                                      </p:cBhvr>
                                      <p:to>
                                        <p:strVal val="visible"/>
                                      </p:to>
                                    </p:set>
                                    <p:animEffect transition="in" filter="fade">
                                      <p:cBhvr>
                                        <p:cTn id="49" dur="1000"/>
                                        <p:tgtEl>
                                          <p:spTgt spid="30722">
                                            <p:txEl>
                                              <p:pRg st="9" end="9"/>
                                            </p:txEl>
                                          </p:spTgt>
                                        </p:tgtEl>
                                      </p:cBhvr>
                                    </p:animEffect>
                                    <p:anim calcmode="lin" valueType="num">
                                      <p:cBhvr>
                                        <p:cTn id="50" dur="1000" fill="hold"/>
                                        <p:tgtEl>
                                          <p:spTgt spid="3072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072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0725"/>
                                        </p:tgtEl>
                                        <p:attrNameLst>
                                          <p:attrName>style.visibility</p:attrName>
                                        </p:attrNameLst>
                                      </p:cBhvr>
                                      <p:to>
                                        <p:strVal val="visible"/>
                                      </p:to>
                                    </p:set>
                                    <p:animEffect transition="in" filter="fade">
                                      <p:cBhvr>
                                        <p:cTn id="56" dur="1000"/>
                                        <p:tgtEl>
                                          <p:spTgt spid="30725"/>
                                        </p:tgtEl>
                                      </p:cBhvr>
                                    </p:animEffect>
                                    <p:anim calcmode="lin" valueType="num">
                                      <p:cBhvr>
                                        <p:cTn id="57" dur="1000" fill="hold"/>
                                        <p:tgtEl>
                                          <p:spTgt spid="30725"/>
                                        </p:tgtEl>
                                        <p:attrNameLst>
                                          <p:attrName>ppt_x</p:attrName>
                                        </p:attrNameLst>
                                      </p:cBhvr>
                                      <p:tavLst>
                                        <p:tav tm="0">
                                          <p:val>
                                            <p:strVal val="#ppt_x"/>
                                          </p:val>
                                        </p:tav>
                                        <p:tav tm="100000">
                                          <p:val>
                                            <p:strVal val="#ppt_x"/>
                                          </p:val>
                                        </p:tav>
                                      </p:tavLst>
                                    </p:anim>
                                    <p:anim calcmode="lin" valueType="num">
                                      <p:cBhvr>
                                        <p:cTn id="58" dur="1000" fill="hold"/>
                                        <p:tgtEl>
                                          <p:spTgt spid="3072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0726"/>
                                        </p:tgtEl>
                                        <p:attrNameLst>
                                          <p:attrName>style.visibility</p:attrName>
                                        </p:attrNameLst>
                                      </p:cBhvr>
                                      <p:to>
                                        <p:strVal val="visible"/>
                                      </p:to>
                                    </p:set>
                                    <p:animEffect transition="in" filter="fade">
                                      <p:cBhvr>
                                        <p:cTn id="66" dur="1000"/>
                                        <p:tgtEl>
                                          <p:spTgt spid="30726"/>
                                        </p:tgtEl>
                                      </p:cBhvr>
                                    </p:animEffect>
                                    <p:anim calcmode="lin" valueType="num">
                                      <p:cBhvr>
                                        <p:cTn id="67" dur="1000" fill="hold"/>
                                        <p:tgtEl>
                                          <p:spTgt spid="30726"/>
                                        </p:tgtEl>
                                        <p:attrNameLst>
                                          <p:attrName>ppt_x</p:attrName>
                                        </p:attrNameLst>
                                      </p:cBhvr>
                                      <p:tavLst>
                                        <p:tav tm="0">
                                          <p:val>
                                            <p:strVal val="#ppt_x"/>
                                          </p:val>
                                        </p:tav>
                                        <p:tav tm="100000">
                                          <p:val>
                                            <p:strVal val="#ppt_x"/>
                                          </p:val>
                                        </p:tav>
                                      </p:tavLst>
                                    </p:anim>
                                    <p:anim calcmode="lin" valueType="num">
                                      <p:cBhvr>
                                        <p:cTn id="68"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0722">
                                            <p:txEl>
                                              <p:pRg st="11" end="11"/>
                                            </p:txEl>
                                          </p:spTgt>
                                        </p:tgtEl>
                                        <p:attrNameLst>
                                          <p:attrName>style.visibility</p:attrName>
                                        </p:attrNameLst>
                                      </p:cBhvr>
                                      <p:to>
                                        <p:strVal val="visible"/>
                                      </p:to>
                                    </p:set>
                                    <p:animEffect transition="in" filter="fade">
                                      <p:cBhvr>
                                        <p:cTn id="73" dur="1000"/>
                                        <p:tgtEl>
                                          <p:spTgt spid="30722">
                                            <p:txEl>
                                              <p:pRg st="11" end="11"/>
                                            </p:txEl>
                                          </p:spTgt>
                                        </p:tgtEl>
                                      </p:cBhvr>
                                    </p:animEffect>
                                    <p:anim calcmode="lin" valueType="num">
                                      <p:cBhvr>
                                        <p:cTn id="74" dur="1000" fill="hold"/>
                                        <p:tgtEl>
                                          <p:spTgt spid="30722">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072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0722">
                                            <p:txEl>
                                              <p:pRg st="13" end="13"/>
                                            </p:txEl>
                                          </p:spTgt>
                                        </p:tgtEl>
                                        <p:attrNameLst>
                                          <p:attrName>style.visibility</p:attrName>
                                        </p:attrNameLst>
                                      </p:cBhvr>
                                      <p:to>
                                        <p:strVal val="visible"/>
                                      </p:to>
                                    </p:set>
                                    <p:animEffect transition="in" filter="fade">
                                      <p:cBhvr>
                                        <p:cTn id="80" dur="1000"/>
                                        <p:tgtEl>
                                          <p:spTgt spid="30722">
                                            <p:txEl>
                                              <p:pRg st="13" end="13"/>
                                            </p:txEl>
                                          </p:spTgt>
                                        </p:tgtEl>
                                      </p:cBhvr>
                                    </p:animEffect>
                                    <p:anim calcmode="lin" valueType="num">
                                      <p:cBhvr>
                                        <p:cTn id="81" dur="1000" fill="hold"/>
                                        <p:tgtEl>
                                          <p:spTgt spid="30722">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072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0724"/>
                                        </p:tgtEl>
                                        <p:attrNameLst>
                                          <p:attrName>style.visibility</p:attrName>
                                        </p:attrNameLst>
                                      </p:cBhvr>
                                      <p:to>
                                        <p:strVal val="visible"/>
                                      </p:to>
                                    </p:set>
                                    <p:animEffect transition="in" filter="fade">
                                      <p:cBhvr>
                                        <p:cTn id="87" dur="1000"/>
                                        <p:tgtEl>
                                          <p:spTgt spid="30724"/>
                                        </p:tgtEl>
                                      </p:cBhvr>
                                    </p:animEffect>
                                    <p:anim calcmode="lin" valueType="num">
                                      <p:cBhvr>
                                        <p:cTn id="88" dur="1000" fill="hold"/>
                                        <p:tgtEl>
                                          <p:spTgt spid="30724"/>
                                        </p:tgtEl>
                                        <p:attrNameLst>
                                          <p:attrName>ppt_x</p:attrName>
                                        </p:attrNameLst>
                                      </p:cBhvr>
                                      <p:tavLst>
                                        <p:tav tm="0">
                                          <p:val>
                                            <p:strVal val="#ppt_x"/>
                                          </p:val>
                                        </p:tav>
                                        <p:tav tm="100000">
                                          <p:val>
                                            <p:strVal val="#ppt_x"/>
                                          </p:val>
                                        </p:tav>
                                      </p:tavLst>
                                    </p:anim>
                                    <p:anim calcmode="lin" valueType="num">
                                      <p:cBhvr>
                                        <p:cTn id="89"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6"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447800" y="5334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spcBef>
                <a:spcPct val="50000"/>
              </a:spcBef>
            </a:pPr>
            <a:r>
              <a:rPr lang="es-AR" altLang="es-AR" sz="4000" noProof="1">
                <a:solidFill>
                  <a:srgbClr val="333399"/>
                </a:solidFill>
                <a:latin typeface="Trebuchet MS" pitchFamily="34" charset="0"/>
              </a:rPr>
              <a:t>Termocicladores</a:t>
            </a:r>
          </a:p>
        </p:txBody>
      </p:sp>
      <p:sp>
        <p:nvSpPr>
          <p:cNvPr id="31747" name="Text Box 3"/>
          <p:cNvSpPr txBox="1">
            <a:spLocks noChangeArrowheads="1"/>
          </p:cNvSpPr>
          <p:nvPr/>
        </p:nvSpPr>
        <p:spPr bwMode="auto">
          <a:xfrm>
            <a:off x="533400" y="2043113"/>
            <a:ext cx="5694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marL="342900" indent="-342900" algn="just">
              <a:spcAft>
                <a:spcPct val="50000"/>
              </a:spcAft>
              <a:buClr>
                <a:srgbClr val="0000FF"/>
              </a:buClr>
              <a:buSzPct val="110000"/>
              <a:buFont typeface="Wingdings" pitchFamily="2" charset="2"/>
              <a:buChar char="ü"/>
            </a:pPr>
            <a:r>
              <a:rPr lang="es-AR" altLang="es-AR" sz="2400" noProof="1">
                <a:latin typeface="Trebuchet MS" pitchFamily="34" charset="0"/>
              </a:rPr>
              <a:t> Los primeros cicladores funcionaban con capilares</a:t>
            </a:r>
            <a:r>
              <a:rPr lang="en-US" altLang="es-AR" sz="2400" dirty="0">
                <a:latin typeface="Trebuchet MS" pitchFamily="34" charset="0"/>
              </a:rPr>
              <a:t>.</a:t>
            </a:r>
            <a:endParaRPr lang="en-US" altLang="es-AR" sz="2400" noProof="1">
              <a:latin typeface="Trebuchet MS" pitchFamily="34" charset="0"/>
            </a:endParaRPr>
          </a:p>
        </p:txBody>
      </p:sp>
      <p:sp>
        <p:nvSpPr>
          <p:cNvPr id="31748" name="Text Box 4"/>
          <p:cNvSpPr txBox="1">
            <a:spLocks noChangeArrowheads="1"/>
          </p:cNvSpPr>
          <p:nvPr/>
        </p:nvSpPr>
        <p:spPr bwMode="auto">
          <a:xfrm>
            <a:off x="533400" y="2805113"/>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marL="342900" indent="-342900" algn="just">
              <a:spcAft>
                <a:spcPct val="50000"/>
              </a:spcAft>
              <a:buClr>
                <a:srgbClr val="0000FF"/>
              </a:buClr>
              <a:buSzPct val="110000"/>
              <a:buFont typeface="Wingdings" pitchFamily="2" charset="2"/>
              <a:buChar char="ü"/>
            </a:pPr>
            <a:r>
              <a:rPr lang="es-AR" altLang="es-AR" sz="2400" noProof="1">
                <a:latin typeface="Trebuchet MS" pitchFamily="34" charset="0"/>
              </a:rPr>
              <a:t> Los cicladores actuales usan tubos tipo eppendorf de 0,2 y 0,5 ml. Tambien hay bloques que aceptan micro-placas de 96 wells.</a:t>
            </a:r>
          </a:p>
        </p:txBody>
      </p:sp>
      <p:pic>
        <p:nvPicPr>
          <p:cNvPr id="31749" name="Picture 7" descr="ciclad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221163"/>
            <a:ext cx="5943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descr="Image result for termocicladores capilares vidrio"/>
          <p:cNvPicPr>
            <a:picLocks noChangeAspect="1" noChangeArrowheads="1"/>
          </p:cNvPicPr>
          <p:nvPr/>
        </p:nvPicPr>
        <p:blipFill>
          <a:blip r:embed="rId3">
            <a:extLst>
              <a:ext uri="{28A0092B-C50C-407E-A947-70E740481C1C}">
                <a14:useLocalDpi xmlns:a14="http://schemas.microsoft.com/office/drawing/2010/main" val="0"/>
              </a:ext>
            </a:extLst>
          </a:blip>
          <a:srcRect l="-3622" t="4364" r="3622" b="19221"/>
          <a:stretch>
            <a:fillRect/>
          </a:stretch>
        </p:blipFill>
        <p:spPr bwMode="auto">
          <a:xfrm>
            <a:off x="6659563" y="1531938"/>
            <a:ext cx="1782762"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Image result for termociclador placas 96 w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5459413"/>
            <a:ext cx="16652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6" descr="Image result for eppendorf 0.5 ml 0.2 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038" y="3860800"/>
            <a:ext cx="16176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47800" y="5334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spcBef>
                <a:spcPct val="50000"/>
              </a:spcBef>
            </a:pPr>
            <a:r>
              <a:rPr lang="es-AR" altLang="es-AR" sz="4000" noProof="1">
                <a:solidFill>
                  <a:srgbClr val="333399"/>
                </a:solidFill>
                <a:latin typeface="Trebuchet MS" pitchFamily="34" charset="0"/>
              </a:rPr>
              <a:t>Termocicladores</a:t>
            </a:r>
          </a:p>
        </p:txBody>
      </p:sp>
      <p:pic>
        <p:nvPicPr>
          <p:cNvPr id="3277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13" y="3122613"/>
            <a:ext cx="427355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038" y="3122613"/>
            <a:ext cx="434657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3"/>
          <p:cNvSpPr txBox="1">
            <a:spLocks noChangeArrowheads="1"/>
          </p:cNvSpPr>
          <p:nvPr/>
        </p:nvSpPr>
        <p:spPr bwMode="auto">
          <a:xfrm>
            <a:off x="1116013" y="1989138"/>
            <a:ext cx="76374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marL="342900" indent="-342900" algn="just">
              <a:spcAft>
                <a:spcPct val="50000"/>
              </a:spcAft>
              <a:buClr>
                <a:srgbClr val="0000FF"/>
              </a:buClr>
              <a:buSzPct val="110000"/>
              <a:buFont typeface="Wingdings" pitchFamily="2" charset="2"/>
              <a:buChar char="ü"/>
            </a:pPr>
            <a:r>
              <a:rPr lang="es-AR" altLang="es-AR" sz="2400" noProof="1">
                <a:latin typeface="Trebuchet MS" pitchFamily="34" charset="0"/>
              </a:rPr>
              <a:t> Termociclador a utilizarse en el TP: </a:t>
            </a:r>
            <a:r>
              <a:rPr lang="es-AR" altLang="es-AR" sz="2400" i="1" noProof="1">
                <a:latin typeface="Trebuchet MS" pitchFamily="34" charset="0"/>
              </a:rPr>
              <a:t>Mastercycler gradient (Eppendorff).</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92150" y="304800"/>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spcBef>
                <a:spcPct val="50000"/>
              </a:spcBef>
            </a:pPr>
            <a:r>
              <a:rPr lang="es-AR" altLang="es-AR" sz="4000" noProof="1">
                <a:solidFill>
                  <a:srgbClr val="333399"/>
                </a:solidFill>
                <a:latin typeface="Trebuchet MS" pitchFamily="34" charset="0"/>
              </a:rPr>
              <a:t>Visualización de los resultados</a:t>
            </a:r>
          </a:p>
        </p:txBody>
      </p:sp>
      <p:sp>
        <p:nvSpPr>
          <p:cNvPr id="33795" name="Text Box 3"/>
          <p:cNvSpPr txBox="1">
            <a:spLocks noChangeArrowheads="1"/>
          </p:cNvSpPr>
          <p:nvPr/>
        </p:nvSpPr>
        <p:spPr bwMode="auto">
          <a:xfrm>
            <a:off x="1198563" y="1052513"/>
            <a:ext cx="76946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marL="342900" indent="-342900" algn="just">
              <a:spcAft>
                <a:spcPct val="50000"/>
              </a:spcAft>
              <a:buClr>
                <a:srgbClr val="0000FF"/>
              </a:buClr>
              <a:buSzPct val="110000"/>
              <a:buFont typeface="Wingdings" pitchFamily="2" charset="2"/>
              <a:buChar char="ü"/>
            </a:pPr>
            <a:r>
              <a:rPr lang="es-AR" altLang="es-AR" sz="2200" noProof="1">
                <a:latin typeface="Trebuchet MS" pitchFamily="34" charset="0"/>
              </a:rPr>
              <a:t>El producto de PCR se resuelve generalmente en un gel de agarosa. Se usan geles de poliacrilamida cuando se requiere mayor resolución.</a:t>
            </a:r>
          </a:p>
        </p:txBody>
      </p:sp>
      <p:sp>
        <p:nvSpPr>
          <p:cNvPr id="33796" name="Text Box 4"/>
          <p:cNvSpPr txBox="1">
            <a:spLocks noChangeArrowheads="1"/>
          </p:cNvSpPr>
          <p:nvPr/>
        </p:nvSpPr>
        <p:spPr bwMode="auto">
          <a:xfrm>
            <a:off x="1198563" y="2276475"/>
            <a:ext cx="76946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marL="342900" indent="-342900" algn="just">
              <a:spcAft>
                <a:spcPct val="50000"/>
              </a:spcAft>
              <a:buClr>
                <a:srgbClr val="0000FF"/>
              </a:buClr>
              <a:buSzPct val="110000"/>
              <a:buFont typeface="Wingdings" pitchFamily="2" charset="2"/>
              <a:buChar char="ü"/>
            </a:pPr>
            <a:r>
              <a:rPr lang="es-AR" altLang="es-AR" sz="2200" noProof="1">
                <a:latin typeface="Trebuchet MS" pitchFamily="34" charset="0"/>
              </a:rPr>
              <a:t> Se corre también un </a:t>
            </a:r>
            <a:r>
              <a:rPr lang="es-AR" altLang="es-AR" sz="2200" i="1" noProof="1">
                <a:latin typeface="Trebuchet MS" pitchFamily="34" charset="0"/>
              </a:rPr>
              <a:t>ladder</a:t>
            </a:r>
            <a:r>
              <a:rPr lang="es-AR" altLang="es-AR" sz="2200" noProof="1">
                <a:latin typeface="Trebuchet MS" pitchFamily="34" charset="0"/>
              </a:rPr>
              <a:t> o marcador de peso molecular</a:t>
            </a:r>
          </a:p>
        </p:txBody>
      </p:sp>
      <p:pic>
        <p:nvPicPr>
          <p:cNvPr id="33797" name="Picture 6" descr="gel ejemp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67075"/>
            <a:ext cx="25146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descr="gel ejempl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00400"/>
            <a:ext cx="24399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 y="990600"/>
            <a:ext cx="381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Clr>
                <a:srgbClr val="0000FF"/>
              </a:buClr>
              <a:buSzPct val="110000"/>
              <a:buFont typeface="Wingdings" pitchFamily="2" charset="2"/>
              <a:buChar char="ü"/>
            </a:pPr>
            <a:r>
              <a:rPr lang="es-AR" altLang="es-AR" noProof="1">
                <a:solidFill>
                  <a:srgbClr val="333399"/>
                </a:solidFill>
                <a:latin typeface="Trebuchet MS" pitchFamily="34" charset="0"/>
              </a:rPr>
              <a:t>Multiplex PCR: </a:t>
            </a:r>
            <a:r>
              <a:rPr lang="es-AR" altLang="es-AR" noProof="1">
                <a:latin typeface="Trebuchet MS" pitchFamily="34" charset="0"/>
              </a:rPr>
              <a:t>Uso de múltiples pares de primers, lo que da lugar a una serie de productos que pueden verse como múltiples bandas en un gel de agarosa. Es frecuentemente usada en diagnóstico médico.</a:t>
            </a:r>
            <a:endParaRPr lang="en-US" altLang="es-AR" dirty="0">
              <a:latin typeface="Trebuchet MS" pitchFamily="34" charset="0"/>
            </a:endParaRPr>
          </a:p>
        </p:txBody>
      </p:sp>
      <p:sp>
        <p:nvSpPr>
          <p:cNvPr id="34819" name="Rectangle 3"/>
          <p:cNvSpPr>
            <a:spLocks noChangeArrowheads="1"/>
          </p:cNvSpPr>
          <p:nvPr/>
        </p:nvSpPr>
        <p:spPr bwMode="auto">
          <a:xfrm>
            <a:off x="2819400" y="0"/>
            <a:ext cx="403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AR" altLang="es-AR" sz="3500" noProof="1">
                <a:solidFill>
                  <a:srgbClr val="333399"/>
                </a:solidFill>
                <a:latin typeface="Trebuchet MS" pitchFamily="34" charset="0"/>
              </a:rPr>
              <a:t>Tipos de PCR</a:t>
            </a:r>
            <a:endParaRPr lang="es-AR" altLang="es-AR" sz="2400" noProof="1">
              <a:solidFill>
                <a:srgbClr val="333399"/>
              </a:solidFill>
              <a:latin typeface="Trebuchet MS" pitchFamily="34" charset="0"/>
            </a:endParaRP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14400"/>
            <a:ext cx="47482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noChangeArrowheads="1"/>
          </p:cNvSpPr>
          <p:nvPr/>
        </p:nvSpPr>
        <p:spPr bwMode="auto">
          <a:xfrm>
            <a:off x="228600" y="3057111"/>
            <a:ext cx="3810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Clr>
                <a:srgbClr val="0000FF"/>
              </a:buClr>
              <a:buSzPct val="110000"/>
              <a:buFont typeface="Wingdings" pitchFamily="2" charset="2"/>
              <a:buChar char="ü"/>
            </a:pPr>
            <a:r>
              <a:rPr lang="es-AR" altLang="es-AR" noProof="1">
                <a:solidFill>
                  <a:srgbClr val="333399"/>
                </a:solidFill>
                <a:latin typeface="Trebuchet MS" pitchFamily="34" charset="0"/>
              </a:rPr>
              <a:t>Nested PCR (o PCR anidada): </a:t>
            </a:r>
            <a:r>
              <a:rPr lang="es-AR" altLang="es-AR" noProof="1">
                <a:latin typeface="Trebuchet MS" pitchFamily="34" charset="0"/>
              </a:rPr>
              <a:t>para reducir productos indeseados. Se realiza una segunda ronda de PCR utilizando un segundo par de primers que hibriden un poco más internamente que los primeros. Rinde un único producto debido a que sólo el fragmento correcto de DNA posee los sitios correctos de hibridización para el segundo par de primers.</a:t>
            </a:r>
            <a:endParaRPr lang="en-US" altLang="es-AR" dirty="0">
              <a:latin typeface="Trebuchet MS" pitchFamily="34" charset="0"/>
            </a:endParaRPr>
          </a:p>
        </p:txBody>
      </p:sp>
      <p:pic>
        <p:nvPicPr>
          <p:cNvPr id="31750" name="6 Imagen" descr="nested.png"/>
          <p:cNvPicPr>
            <a:picLocks noChangeAspect="1"/>
          </p:cNvPicPr>
          <p:nvPr/>
        </p:nvPicPr>
        <p:blipFill>
          <a:blip r:embed="rId3">
            <a:extLst>
              <a:ext uri="{28A0092B-C50C-407E-A947-70E740481C1C}">
                <a14:useLocalDpi xmlns:a14="http://schemas.microsoft.com/office/drawing/2010/main" val="0"/>
              </a:ext>
            </a:extLst>
          </a:blip>
          <a:srcRect l="6250" t="5000" r="7500" b="21667"/>
          <a:stretch>
            <a:fillRect/>
          </a:stretch>
        </p:blipFill>
        <p:spPr bwMode="auto">
          <a:xfrm>
            <a:off x="4191000" y="3581400"/>
            <a:ext cx="48990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333375"/>
            <a:ext cx="38623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 typeface="Wingdings" pitchFamily="2" charset="2"/>
              <a:buNone/>
            </a:pPr>
            <a:endParaRPr lang="es-AR" altLang="es-AR" dirty="0">
              <a:latin typeface="Trebuchet MS" pitchFamily="34" charset="0"/>
            </a:endParaRPr>
          </a:p>
          <a:p>
            <a:pPr marL="285750" indent="-285750" algn="just">
              <a:buClr>
                <a:srgbClr val="0000FF"/>
              </a:buClr>
              <a:buSzPct val="110000"/>
              <a:buFont typeface="Wingdings" pitchFamily="2" charset="2"/>
              <a:buChar char="ü"/>
            </a:pPr>
            <a:r>
              <a:rPr lang="es-AR" altLang="es-AR" dirty="0">
                <a:solidFill>
                  <a:srgbClr val="333399"/>
                </a:solidFill>
                <a:latin typeface="Trebuchet MS" pitchFamily="34" charset="0"/>
              </a:rPr>
              <a:t>PCR </a:t>
            </a:r>
            <a:r>
              <a:rPr lang="es-AR" altLang="es-AR" i="1" dirty="0">
                <a:solidFill>
                  <a:srgbClr val="333399"/>
                </a:solidFill>
                <a:latin typeface="Trebuchet MS" pitchFamily="34" charset="0"/>
              </a:rPr>
              <a:t>in situ</a:t>
            </a:r>
            <a:r>
              <a:rPr lang="es-AR" altLang="es-AR" dirty="0">
                <a:solidFill>
                  <a:srgbClr val="333399"/>
                </a:solidFill>
                <a:latin typeface="Trebuchet MS" pitchFamily="34" charset="0"/>
              </a:rPr>
              <a:t>: </a:t>
            </a:r>
            <a:r>
              <a:rPr lang="es-AR" altLang="es-AR" dirty="0">
                <a:latin typeface="Trebuchet MS" pitchFamily="34" charset="0"/>
              </a:rPr>
              <a:t>PCR realizada sobre preparaciones (tejidos o células) fijas en un portaobjetos. se realiza primero amplificación de DNA blanco y luego detección mediante hibridación in situ convencional con sondas DNA/RNA.</a:t>
            </a:r>
          </a:p>
        </p:txBody>
      </p:sp>
      <p:sp>
        <p:nvSpPr>
          <p:cNvPr id="35843" name="Rectangle 3"/>
          <p:cNvSpPr>
            <a:spLocks noChangeArrowheads="1"/>
          </p:cNvSpPr>
          <p:nvPr/>
        </p:nvSpPr>
        <p:spPr bwMode="auto">
          <a:xfrm>
            <a:off x="2819400" y="-76200"/>
            <a:ext cx="403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AR" altLang="es-AR" sz="3500" noProof="1">
                <a:solidFill>
                  <a:srgbClr val="333399"/>
                </a:solidFill>
                <a:latin typeface="Trebuchet MS" pitchFamily="34" charset="0"/>
              </a:rPr>
              <a:t>Tipos de PCR</a:t>
            </a:r>
            <a:endParaRPr lang="es-AR" altLang="es-AR" sz="2400" noProof="1">
              <a:solidFill>
                <a:srgbClr val="333399"/>
              </a:solidFill>
              <a:latin typeface="Trebuchet MS" pitchFamily="34" charset="0"/>
            </a:endParaRPr>
          </a:p>
        </p:txBody>
      </p:sp>
      <p:sp>
        <p:nvSpPr>
          <p:cNvPr id="32772" name="Rectangle 2"/>
          <p:cNvSpPr>
            <a:spLocks noChangeArrowheads="1"/>
          </p:cNvSpPr>
          <p:nvPr/>
        </p:nvSpPr>
        <p:spPr bwMode="auto">
          <a:xfrm>
            <a:off x="0" y="4645025"/>
            <a:ext cx="44275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 typeface="Wingdings" pitchFamily="2" charset="2"/>
              <a:buNone/>
            </a:pPr>
            <a:endParaRPr lang="es-AR" altLang="es-AR" noProof="1">
              <a:latin typeface="Trebuchet MS" pitchFamily="34" charset="0"/>
            </a:endParaRPr>
          </a:p>
          <a:p>
            <a:pPr marL="285750" indent="-285750" algn="just">
              <a:buClr>
                <a:srgbClr val="0000FF"/>
              </a:buClr>
              <a:buSzPct val="110000"/>
              <a:buFont typeface="Wingdings" pitchFamily="2" charset="2"/>
              <a:buChar char="ü"/>
            </a:pPr>
            <a:r>
              <a:rPr lang="es-AR" altLang="es-AR" noProof="1">
                <a:solidFill>
                  <a:srgbClr val="333399"/>
                </a:solidFill>
                <a:latin typeface="Trebuchet MS" pitchFamily="34" charset="0"/>
              </a:rPr>
              <a:t>RT-PCR: </a:t>
            </a:r>
            <a:r>
              <a:rPr lang="es-AR" altLang="es-AR" noProof="1">
                <a:latin typeface="Trebuchet MS" pitchFamily="34" charset="0"/>
              </a:rPr>
              <a:t>Amplificación de un fragmento cuyo material de partida es cDNA, el cual fue generado por transcripción reversa a partir de una muestra de RNA.</a:t>
            </a:r>
            <a:endParaRPr lang="en-US" altLang="es-AR" dirty="0">
              <a:latin typeface="Trebuchet MS" pitchFamily="34" charset="0"/>
            </a:endParaRPr>
          </a:p>
          <a:p>
            <a:pPr algn="just">
              <a:buFont typeface="Wingdings" pitchFamily="2" charset="2"/>
              <a:buNone/>
            </a:pPr>
            <a:endParaRPr lang="en-US" altLang="es-AR" noProof="1">
              <a:latin typeface="Trebuchet MS" pitchFamily="34" charset="0"/>
            </a:endParaRPr>
          </a:p>
        </p:txBody>
      </p:sp>
      <p:pic>
        <p:nvPicPr>
          <p:cNvPr id="32774" name="7 Imagen" descr="rtpc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1700" y="4334787"/>
            <a:ext cx="40513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924175"/>
            <a:ext cx="3752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762000"/>
            <a:ext cx="4859337"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2400" y="892175"/>
            <a:ext cx="8839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Clr>
                <a:srgbClr val="0000FF"/>
              </a:buClr>
              <a:buSzPct val="110000"/>
              <a:buFont typeface="Wingdings" pitchFamily="2" charset="2"/>
              <a:buChar char="ü"/>
            </a:pPr>
            <a:r>
              <a:rPr lang="es-AR" altLang="es-AR" noProof="1">
                <a:solidFill>
                  <a:srgbClr val="333399"/>
                </a:solidFill>
                <a:latin typeface="Trebuchet MS" pitchFamily="34" charset="0"/>
              </a:rPr>
              <a:t>PCR en tiempo real: </a:t>
            </a:r>
            <a:r>
              <a:rPr lang="es-AR" altLang="es-AR" noProof="1">
                <a:latin typeface="Trebuchet MS" pitchFamily="34" charset="0"/>
              </a:rPr>
              <a:t>Los procesos de amplificación y</a:t>
            </a:r>
            <a:r>
              <a:rPr lang="en-US" altLang="es-AR" dirty="0">
                <a:latin typeface="Trebuchet MS" pitchFamily="34" charset="0"/>
              </a:rPr>
              <a:t> </a:t>
            </a:r>
            <a:r>
              <a:rPr lang="en-US" altLang="es-AR" noProof="1">
                <a:latin typeface="Trebuchet MS" pitchFamily="34" charset="0"/>
              </a:rPr>
              <a:t>detección se producen de manera simultánea, sin necesidad de ninguna acción posterior.</a:t>
            </a:r>
            <a:r>
              <a:rPr lang="en-US" altLang="es-AR" dirty="0">
                <a:latin typeface="Trebuchet MS" pitchFamily="34" charset="0"/>
              </a:rPr>
              <a:t> </a:t>
            </a:r>
            <a:r>
              <a:rPr lang="en-US" altLang="es-AR" noProof="1">
                <a:latin typeface="Trebuchet MS" pitchFamily="34" charset="0"/>
              </a:rPr>
              <a:t>Además, mediante detección por fluorescencia se</a:t>
            </a:r>
            <a:r>
              <a:rPr lang="en-US" altLang="es-AR" dirty="0">
                <a:latin typeface="Trebuchet MS" pitchFamily="34" charset="0"/>
              </a:rPr>
              <a:t> </a:t>
            </a:r>
            <a:r>
              <a:rPr lang="en-US" altLang="es-AR" noProof="1">
                <a:latin typeface="Trebuchet MS" pitchFamily="34" charset="0"/>
              </a:rPr>
              <a:t>puede medir durante la amplificación la cantidad de </a:t>
            </a:r>
            <a:r>
              <a:rPr lang="en-US" altLang="es-AR" dirty="0">
                <a:latin typeface="Trebuchet MS" pitchFamily="34" charset="0"/>
              </a:rPr>
              <a:t>DNA </a:t>
            </a:r>
            <a:r>
              <a:rPr lang="en-US" altLang="es-AR" noProof="1">
                <a:latin typeface="Trebuchet MS" pitchFamily="34" charset="0"/>
              </a:rPr>
              <a:t>sintetizado en cada momento, ya que la </a:t>
            </a:r>
            <a:r>
              <a:rPr lang="en-US" altLang="es-AR" noProof="1">
                <a:solidFill>
                  <a:srgbClr val="333399"/>
                </a:solidFill>
                <a:latin typeface="Trebuchet MS" pitchFamily="34" charset="0"/>
              </a:rPr>
              <a:t>emisión de fluorescencia</a:t>
            </a:r>
            <a:r>
              <a:rPr lang="en-US" altLang="es-AR" dirty="0">
                <a:solidFill>
                  <a:srgbClr val="333399"/>
                </a:solidFill>
                <a:latin typeface="Trebuchet MS" pitchFamily="34" charset="0"/>
              </a:rPr>
              <a:t> </a:t>
            </a:r>
            <a:r>
              <a:rPr lang="en-US" altLang="es-AR" noProof="1">
                <a:latin typeface="Trebuchet MS" pitchFamily="34" charset="0"/>
              </a:rPr>
              <a:t>producida en la reacción es </a:t>
            </a:r>
            <a:r>
              <a:rPr lang="en-US" altLang="es-AR" noProof="1">
                <a:solidFill>
                  <a:srgbClr val="333399"/>
                </a:solidFill>
                <a:latin typeface="Trebuchet MS" pitchFamily="34" charset="0"/>
              </a:rPr>
              <a:t>proporcional a la</a:t>
            </a:r>
            <a:r>
              <a:rPr lang="en-US" altLang="es-AR" dirty="0">
                <a:solidFill>
                  <a:srgbClr val="333399"/>
                </a:solidFill>
                <a:latin typeface="Trebuchet MS" pitchFamily="34" charset="0"/>
              </a:rPr>
              <a:t> </a:t>
            </a:r>
            <a:r>
              <a:rPr lang="en-US" altLang="es-AR" noProof="1">
                <a:solidFill>
                  <a:srgbClr val="333399"/>
                </a:solidFill>
                <a:latin typeface="Trebuchet MS" pitchFamily="34" charset="0"/>
              </a:rPr>
              <a:t>cantidad de DNA formado. </a:t>
            </a:r>
            <a:r>
              <a:rPr lang="en-US" altLang="es-AR" noProof="1">
                <a:latin typeface="Trebuchet MS" pitchFamily="34" charset="0"/>
              </a:rPr>
              <a:t>Esto permite conocer y registrar</a:t>
            </a:r>
            <a:r>
              <a:rPr lang="en-US" altLang="es-AR" dirty="0">
                <a:latin typeface="Trebuchet MS" pitchFamily="34" charset="0"/>
              </a:rPr>
              <a:t> </a:t>
            </a:r>
            <a:r>
              <a:rPr lang="en-US" altLang="es-AR" noProof="1">
                <a:latin typeface="Trebuchet MS" pitchFamily="34" charset="0"/>
              </a:rPr>
              <a:t>en todo momento la cinética de la reacción de amplificación.</a:t>
            </a:r>
            <a:r>
              <a:rPr lang="en-US" altLang="es-AR" dirty="0">
                <a:latin typeface="Trebuchet MS" pitchFamily="34" charset="0"/>
              </a:rPr>
              <a:t> </a:t>
            </a:r>
          </a:p>
          <a:p>
            <a:pPr algn="just">
              <a:buClr>
                <a:srgbClr val="0000FF"/>
              </a:buClr>
              <a:buSzPct val="110000"/>
            </a:pPr>
            <a:r>
              <a:rPr lang="en-US" altLang="es-AR" dirty="0">
                <a:latin typeface="Trebuchet MS" pitchFamily="34" charset="0"/>
              </a:rPr>
              <a:t>    Se requiere un termocilcador apto para Real Time.</a:t>
            </a:r>
            <a:endParaRPr lang="en-US" altLang="es-AR" noProof="1">
              <a:latin typeface="Trebuchet MS" pitchFamily="34" charset="0"/>
            </a:endParaRPr>
          </a:p>
        </p:txBody>
      </p:sp>
      <p:sp>
        <p:nvSpPr>
          <p:cNvPr id="36867" name="Rectangle 3"/>
          <p:cNvSpPr>
            <a:spLocks noChangeArrowheads="1"/>
          </p:cNvSpPr>
          <p:nvPr/>
        </p:nvSpPr>
        <p:spPr bwMode="auto">
          <a:xfrm>
            <a:off x="2819400" y="0"/>
            <a:ext cx="403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AR" altLang="es-AR" sz="3500" noProof="1">
                <a:solidFill>
                  <a:srgbClr val="333399"/>
                </a:solidFill>
                <a:latin typeface="Trebuchet MS" pitchFamily="34" charset="0"/>
              </a:rPr>
              <a:t>Tipos de PCR</a:t>
            </a:r>
            <a:endParaRPr lang="es-AR" altLang="es-AR" sz="2400" noProof="1">
              <a:solidFill>
                <a:srgbClr val="333399"/>
              </a:solidFill>
              <a:latin typeface="Trebuchet MS" pitchFamily="34" charset="0"/>
            </a:endParaRP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713" y="3594100"/>
            <a:ext cx="49323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0438"/>
            <a:ext cx="3983038"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484438" y="776288"/>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US" altLang="es-AR" sz="4000">
                <a:solidFill>
                  <a:srgbClr val="333399"/>
                </a:solidFill>
                <a:latin typeface="Trebuchet MS" pitchFamily="34" charset="0"/>
                <a:cs typeface="Times New Roman" pitchFamily="18" charset="0"/>
              </a:rPr>
              <a:t>¿</a:t>
            </a:r>
            <a:r>
              <a:rPr lang="en-US" altLang="es-AR" sz="4000" noProof="1">
                <a:solidFill>
                  <a:srgbClr val="333399"/>
                </a:solidFill>
                <a:latin typeface="Trebuchet MS" pitchFamily="34" charset="0"/>
              </a:rPr>
              <a:t>De qué se trata?</a:t>
            </a:r>
          </a:p>
        </p:txBody>
      </p:sp>
      <p:sp>
        <p:nvSpPr>
          <p:cNvPr id="7171" name="Text Box 3"/>
          <p:cNvSpPr txBox="1">
            <a:spLocks noChangeArrowheads="1"/>
          </p:cNvSpPr>
          <p:nvPr/>
        </p:nvSpPr>
        <p:spPr bwMode="auto">
          <a:xfrm>
            <a:off x="381000" y="2204864"/>
            <a:ext cx="8534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spcAft>
                <a:spcPct val="50000"/>
              </a:spcAft>
            </a:pPr>
            <a:r>
              <a:rPr lang="es-AR" altLang="es-AR" sz="2500" noProof="1">
                <a:latin typeface="Trebuchet MS" pitchFamily="34" charset="0"/>
              </a:rPr>
              <a:t>Consiste en la amplificación </a:t>
            </a:r>
            <a:r>
              <a:rPr lang="es-AR" altLang="es-AR" sz="2500" noProof="1">
                <a:solidFill>
                  <a:srgbClr val="FF0000"/>
                </a:solidFill>
                <a:latin typeface="Trebuchet MS" pitchFamily="34" charset="0"/>
              </a:rPr>
              <a:t>exponencial</a:t>
            </a:r>
            <a:r>
              <a:rPr lang="es-AR" altLang="es-AR" sz="2500" noProof="1">
                <a:latin typeface="Trebuchet MS" pitchFamily="34" charset="0"/>
              </a:rPr>
              <a:t> del número de copias de un fragmento determinado de DNA.</a:t>
            </a:r>
          </a:p>
        </p:txBody>
      </p:sp>
      <p:grpSp>
        <p:nvGrpSpPr>
          <p:cNvPr id="7172" name="Group 4"/>
          <p:cNvGrpSpPr>
            <a:grpSpLocks/>
          </p:cNvGrpSpPr>
          <p:nvPr/>
        </p:nvGrpSpPr>
        <p:grpSpPr bwMode="auto">
          <a:xfrm>
            <a:off x="3276600" y="3813175"/>
            <a:ext cx="2043113" cy="1247775"/>
            <a:chOff x="2289" y="2402"/>
            <a:chExt cx="1287" cy="786"/>
          </a:xfrm>
        </p:grpSpPr>
        <p:sp>
          <p:nvSpPr>
            <p:cNvPr id="7194" name="AutoShape 5">
              <a:extLst>
                <a:ext uri="{FF2B5EF4-FFF2-40B4-BE49-F238E27FC236}">
                  <a16:creationId xmlns:a16="http://schemas.microsoft.com/office/drawing/2014/main" id="{A0EC991D-162D-4F87-8ECF-227769CE9CE1}"/>
                </a:ext>
              </a:extLst>
            </p:cNvPr>
            <p:cNvSpPr>
              <a:spLocks noChangeArrowheads="1"/>
            </p:cNvSpPr>
            <p:nvPr/>
          </p:nvSpPr>
          <p:spPr bwMode="auto">
            <a:xfrm>
              <a:off x="2572" y="2691"/>
              <a:ext cx="585" cy="252"/>
            </a:xfrm>
            <a:prstGeom prst="rightArrow">
              <a:avLst>
                <a:gd name="adj1" fmla="val 33333"/>
                <a:gd name="adj2" fmla="val 78262"/>
              </a:avLst>
            </a:prstGeom>
            <a:solidFill>
              <a:schemeClr val="tx2">
                <a:lumMod val="40000"/>
                <a:lumOff val="60000"/>
              </a:schemeClr>
            </a:solidFill>
            <a:ln w="9525">
              <a:solidFill>
                <a:schemeClr val="tx1"/>
              </a:solidFill>
              <a:miter lim="800000"/>
              <a:headEnd/>
              <a:tailEnd/>
            </a:ln>
          </p:spPr>
          <p:txBody>
            <a:bodyPr wrap="none" anchor="ctr"/>
            <a:lstStyle>
              <a:lvl1pPr>
                <a:spcBef>
                  <a:spcPct val="20000"/>
                </a:spcBef>
                <a:buSzPct val="85000"/>
                <a:buBlip>
                  <a:blip r:embed="rId2"/>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defRPr/>
              </a:pPr>
              <a:endParaRPr lang="es-AR" altLang="es-AR" sz="1800">
                <a:solidFill>
                  <a:srgbClr val="000014"/>
                </a:solidFill>
                <a:latin typeface="Trebuchet MS" panose="020B0603020202020204" pitchFamily="34" charset="0"/>
              </a:endParaRPr>
            </a:p>
          </p:txBody>
        </p:sp>
        <p:sp>
          <p:nvSpPr>
            <p:cNvPr id="7195" name="Text Box 6"/>
            <p:cNvSpPr txBox="1">
              <a:spLocks noChangeArrowheads="1"/>
            </p:cNvSpPr>
            <p:nvPr/>
          </p:nvSpPr>
          <p:spPr bwMode="auto">
            <a:xfrm>
              <a:off x="2574" y="2402"/>
              <a:ext cx="4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s-AR" altLang="es-AR" sz="2400" noProof="1">
                  <a:latin typeface="Trebuchet MS" pitchFamily="34" charset="0"/>
                </a:rPr>
                <a:t>PCR</a:t>
              </a:r>
            </a:p>
          </p:txBody>
        </p:sp>
        <p:sp>
          <p:nvSpPr>
            <p:cNvPr id="7196" name="Text Box 7"/>
            <p:cNvSpPr txBox="1">
              <a:spLocks noChangeArrowheads="1"/>
            </p:cNvSpPr>
            <p:nvPr/>
          </p:nvSpPr>
          <p:spPr bwMode="auto">
            <a:xfrm>
              <a:off x="2289" y="2897"/>
              <a:ext cx="12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s-AR" altLang="es-AR" sz="2400" noProof="1">
                  <a:latin typeface="Trebuchet MS" pitchFamily="34" charset="0"/>
                </a:rPr>
                <a:t>amplificación</a:t>
              </a:r>
            </a:p>
          </p:txBody>
        </p:sp>
      </p:grpSp>
      <p:grpSp>
        <p:nvGrpSpPr>
          <p:cNvPr id="7173" name="Group 8"/>
          <p:cNvGrpSpPr>
            <a:grpSpLocks/>
          </p:cNvGrpSpPr>
          <p:nvPr/>
        </p:nvGrpSpPr>
        <p:grpSpPr bwMode="auto">
          <a:xfrm>
            <a:off x="914400" y="3624263"/>
            <a:ext cx="2144713" cy="1406525"/>
            <a:chOff x="960" y="2283"/>
            <a:chExt cx="1351" cy="886"/>
          </a:xfrm>
        </p:grpSpPr>
        <p:sp>
          <p:nvSpPr>
            <p:cNvPr id="7190" name="Line 9"/>
            <p:cNvSpPr>
              <a:spLocks noChangeShapeType="1"/>
            </p:cNvSpPr>
            <p:nvPr/>
          </p:nvSpPr>
          <p:spPr bwMode="auto">
            <a:xfrm>
              <a:off x="1190" y="2754"/>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91" name="Line 10"/>
            <p:cNvSpPr>
              <a:spLocks noChangeShapeType="1"/>
            </p:cNvSpPr>
            <p:nvPr/>
          </p:nvSpPr>
          <p:spPr bwMode="auto">
            <a:xfrm>
              <a:off x="1190" y="2880"/>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92" name="Text Box 11"/>
            <p:cNvSpPr txBox="1">
              <a:spLocks noChangeArrowheads="1"/>
            </p:cNvSpPr>
            <p:nvPr/>
          </p:nvSpPr>
          <p:spPr bwMode="auto">
            <a:xfrm>
              <a:off x="1286" y="2283"/>
              <a:ext cx="47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s-AR" altLang="es-AR" sz="2400" noProof="1">
                  <a:latin typeface="Trebuchet MS" pitchFamily="34" charset="0"/>
                </a:rPr>
                <a:t>DNA</a:t>
              </a:r>
            </a:p>
          </p:txBody>
        </p:sp>
        <p:sp>
          <p:nvSpPr>
            <p:cNvPr id="7193" name="Text Box 12"/>
            <p:cNvSpPr txBox="1">
              <a:spLocks noChangeArrowheads="1"/>
            </p:cNvSpPr>
            <p:nvPr/>
          </p:nvSpPr>
          <p:spPr bwMode="auto">
            <a:xfrm>
              <a:off x="960" y="2936"/>
              <a:ext cx="13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s-AR" altLang="es-AR" sz="1800" noProof="1">
                  <a:latin typeface="Trebuchet MS" pitchFamily="34" charset="0"/>
                </a:rPr>
                <a:t>(molécula sencilla)</a:t>
              </a:r>
            </a:p>
          </p:txBody>
        </p:sp>
      </p:grpSp>
      <p:grpSp>
        <p:nvGrpSpPr>
          <p:cNvPr id="7174" name="Group 13"/>
          <p:cNvGrpSpPr>
            <a:grpSpLocks/>
          </p:cNvGrpSpPr>
          <p:nvPr/>
        </p:nvGrpSpPr>
        <p:grpSpPr bwMode="auto">
          <a:xfrm>
            <a:off x="5602288" y="3359347"/>
            <a:ext cx="2743200" cy="2812852"/>
            <a:chOff x="3529" y="1872"/>
            <a:chExt cx="1728" cy="2016"/>
          </a:xfrm>
        </p:grpSpPr>
        <p:sp>
          <p:nvSpPr>
            <p:cNvPr id="7175" name="Line 14"/>
            <p:cNvSpPr>
              <a:spLocks noChangeShapeType="1"/>
            </p:cNvSpPr>
            <p:nvPr/>
          </p:nvSpPr>
          <p:spPr bwMode="auto">
            <a:xfrm>
              <a:off x="3529" y="1872"/>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76" name="Line 15"/>
            <p:cNvSpPr>
              <a:spLocks noChangeShapeType="1"/>
            </p:cNvSpPr>
            <p:nvPr/>
          </p:nvSpPr>
          <p:spPr bwMode="auto">
            <a:xfrm>
              <a:off x="3529" y="1998"/>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77" name="Line 16"/>
            <p:cNvSpPr>
              <a:spLocks noChangeShapeType="1"/>
            </p:cNvSpPr>
            <p:nvPr/>
          </p:nvSpPr>
          <p:spPr bwMode="auto">
            <a:xfrm>
              <a:off x="3529" y="2187"/>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78" name="Line 17"/>
            <p:cNvSpPr>
              <a:spLocks noChangeShapeType="1"/>
            </p:cNvSpPr>
            <p:nvPr/>
          </p:nvSpPr>
          <p:spPr bwMode="auto">
            <a:xfrm>
              <a:off x="3529" y="2313"/>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79" name="Line 18"/>
            <p:cNvSpPr>
              <a:spLocks noChangeShapeType="1"/>
            </p:cNvSpPr>
            <p:nvPr/>
          </p:nvSpPr>
          <p:spPr bwMode="auto">
            <a:xfrm>
              <a:off x="3529" y="2502"/>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0" name="Line 19"/>
            <p:cNvSpPr>
              <a:spLocks noChangeShapeType="1"/>
            </p:cNvSpPr>
            <p:nvPr/>
          </p:nvSpPr>
          <p:spPr bwMode="auto">
            <a:xfrm>
              <a:off x="3529" y="2628"/>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1" name="Line 20"/>
            <p:cNvSpPr>
              <a:spLocks noChangeShapeType="1"/>
            </p:cNvSpPr>
            <p:nvPr/>
          </p:nvSpPr>
          <p:spPr bwMode="auto">
            <a:xfrm>
              <a:off x="3529" y="2817"/>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2" name="Line 21"/>
            <p:cNvSpPr>
              <a:spLocks noChangeShapeType="1"/>
            </p:cNvSpPr>
            <p:nvPr/>
          </p:nvSpPr>
          <p:spPr bwMode="auto">
            <a:xfrm>
              <a:off x="3529" y="2943"/>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3" name="Line 22"/>
            <p:cNvSpPr>
              <a:spLocks noChangeShapeType="1"/>
            </p:cNvSpPr>
            <p:nvPr/>
          </p:nvSpPr>
          <p:spPr bwMode="auto">
            <a:xfrm>
              <a:off x="3529" y="3132"/>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4" name="Line 23"/>
            <p:cNvSpPr>
              <a:spLocks noChangeShapeType="1"/>
            </p:cNvSpPr>
            <p:nvPr/>
          </p:nvSpPr>
          <p:spPr bwMode="auto">
            <a:xfrm>
              <a:off x="3529" y="3258"/>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5" name="Line 24"/>
            <p:cNvSpPr>
              <a:spLocks noChangeShapeType="1"/>
            </p:cNvSpPr>
            <p:nvPr/>
          </p:nvSpPr>
          <p:spPr bwMode="auto">
            <a:xfrm>
              <a:off x="3529" y="3447"/>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6" name="Line 25"/>
            <p:cNvSpPr>
              <a:spLocks noChangeShapeType="1"/>
            </p:cNvSpPr>
            <p:nvPr/>
          </p:nvSpPr>
          <p:spPr bwMode="auto">
            <a:xfrm>
              <a:off x="3529" y="3573"/>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7" name="Line 26"/>
            <p:cNvSpPr>
              <a:spLocks noChangeShapeType="1"/>
            </p:cNvSpPr>
            <p:nvPr/>
          </p:nvSpPr>
          <p:spPr bwMode="auto">
            <a:xfrm>
              <a:off x="3529" y="3762"/>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8" name="Line 27"/>
            <p:cNvSpPr>
              <a:spLocks noChangeShapeType="1"/>
            </p:cNvSpPr>
            <p:nvPr/>
          </p:nvSpPr>
          <p:spPr bwMode="auto">
            <a:xfrm>
              <a:off x="3529" y="3888"/>
              <a:ext cx="7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189" name="Text Box 28"/>
            <p:cNvSpPr txBox="1">
              <a:spLocks noChangeArrowheads="1"/>
            </p:cNvSpPr>
            <p:nvPr/>
          </p:nvSpPr>
          <p:spPr bwMode="auto">
            <a:xfrm>
              <a:off x="4493" y="2605"/>
              <a:ext cx="7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s-AR" altLang="es-AR" sz="1800" noProof="1">
                  <a:latin typeface="Trebuchet MS" pitchFamily="34" charset="0"/>
                </a:rPr>
                <a:t>Muchas</a:t>
              </a:r>
            </a:p>
            <a:p>
              <a:r>
                <a:rPr lang="es-AR" altLang="es-AR" sz="1800" noProof="1">
                  <a:latin typeface="Trebuchet MS" pitchFamily="34" charset="0"/>
                </a:rPr>
                <a:t>moléculas</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1000"/>
                                        <p:tgtEl>
                                          <p:spTgt spid="7173"/>
                                        </p:tgtEl>
                                      </p:cBhvr>
                                    </p:animEffect>
                                    <p:anim calcmode="lin" valueType="num">
                                      <p:cBhvr>
                                        <p:cTn id="15" dur="1000" fill="hold"/>
                                        <p:tgtEl>
                                          <p:spTgt spid="7173"/>
                                        </p:tgtEl>
                                        <p:attrNameLst>
                                          <p:attrName>ppt_x</p:attrName>
                                        </p:attrNameLst>
                                      </p:cBhvr>
                                      <p:tavLst>
                                        <p:tav tm="0">
                                          <p:val>
                                            <p:strVal val="#ppt_x"/>
                                          </p:val>
                                        </p:tav>
                                        <p:tav tm="100000">
                                          <p:val>
                                            <p:strVal val="#ppt_x"/>
                                          </p:val>
                                        </p:tav>
                                      </p:tavLst>
                                    </p:anim>
                                    <p:anim calcmode="lin" valueType="num">
                                      <p:cBhvr>
                                        <p:cTn id="16" dur="1000" fill="hold"/>
                                        <p:tgtEl>
                                          <p:spTgt spid="717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anim calcmode="lin" valueType="num">
                                      <p:cBhvr>
                                        <p:cTn id="20" dur="1000" fill="hold"/>
                                        <p:tgtEl>
                                          <p:spTgt spid="7172"/>
                                        </p:tgtEl>
                                        <p:attrNameLst>
                                          <p:attrName>ppt_x</p:attrName>
                                        </p:attrNameLst>
                                      </p:cBhvr>
                                      <p:tavLst>
                                        <p:tav tm="0">
                                          <p:val>
                                            <p:strVal val="#ppt_x"/>
                                          </p:val>
                                        </p:tav>
                                        <p:tav tm="100000">
                                          <p:val>
                                            <p:strVal val="#ppt_x"/>
                                          </p:val>
                                        </p:tav>
                                      </p:tavLst>
                                    </p:anim>
                                    <p:anim calcmode="lin" valueType="num">
                                      <p:cBhvr>
                                        <p:cTn id="21" dur="1000" fill="hold"/>
                                        <p:tgtEl>
                                          <p:spTgt spid="717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1000"/>
                                        <p:tgtEl>
                                          <p:spTgt spid="7174"/>
                                        </p:tgtEl>
                                      </p:cBhvr>
                                    </p:animEffect>
                                    <p:anim calcmode="lin" valueType="num">
                                      <p:cBhvr>
                                        <p:cTn id="25" dur="1000" fill="hold"/>
                                        <p:tgtEl>
                                          <p:spTgt spid="7174"/>
                                        </p:tgtEl>
                                        <p:attrNameLst>
                                          <p:attrName>ppt_x</p:attrName>
                                        </p:attrNameLst>
                                      </p:cBhvr>
                                      <p:tavLst>
                                        <p:tav tm="0">
                                          <p:val>
                                            <p:strVal val="#ppt_x"/>
                                          </p:val>
                                        </p:tav>
                                        <p:tav tm="100000">
                                          <p:val>
                                            <p:strVal val="#ppt_x"/>
                                          </p:val>
                                        </p:tav>
                                      </p:tavLst>
                                    </p:anim>
                                    <p:anim calcmode="lin" valueType="num">
                                      <p:cBhvr>
                                        <p:cTn id="26"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3655F5F-15FE-4B67-B10F-CBA3E1C85506}"/>
              </a:ext>
            </a:extLst>
          </p:cNvPr>
          <p:cNvSpPr>
            <a:spLocks noChangeArrowheads="1"/>
          </p:cNvSpPr>
          <p:nvPr/>
        </p:nvSpPr>
        <p:spPr bwMode="auto">
          <a:xfrm>
            <a:off x="914400" y="2209800"/>
            <a:ext cx="472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
                <a:srgbClr val="0000FF"/>
              </a:buClr>
              <a:buSzTx/>
              <a:buFont typeface="Wingdings" panose="05000000000000000000" pitchFamily="2" charset="2"/>
              <a:buChar char="v"/>
            </a:pPr>
            <a:r>
              <a:rPr lang="es-AR" altLang="es-AR" sz="3000" noProof="1">
                <a:latin typeface="Trebuchet MS" panose="020B0603020202020204" pitchFamily="34" charset="0"/>
              </a:rPr>
              <a:t>Secuenciación de DNA</a:t>
            </a:r>
          </a:p>
        </p:txBody>
      </p:sp>
      <p:sp>
        <p:nvSpPr>
          <p:cNvPr id="37891" name="Rectangle 3">
            <a:extLst>
              <a:ext uri="{FF2B5EF4-FFF2-40B4-BE49-F238E27FC236}">
                <a16:creationId xmlns:a16="http://schemas.microsoft.com/office/drawing/2014/main" id="{F5D948E8-854F-4237-86B0-40FD3A2A7154}"/>
              </a:ext>
            </a:extLst>
          </p:cNvPr>
          <p:cNvSpPr>
            <a:spLocks noChangeArrowheads="1"/>
          </p:cNvSpPr>
          <p:nvPr/>
        </p:nvSpPr>
        <p:spPr bwMode="auto">
          <a:xfrm>
            <a:off x="1370013" y="533400"/>
            <a:ext cx="716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s-AR" altLang="es-AR" sz="3500" noProof="1">
                <a:solidFill>
                  <a:srgbClr val="333399"/>
                </a:solidFill>
                <a:latin typeface="Trebuchet MS" panose="020B0603020202020204" pitchFamily="34" charset="0"/>
              </a:rPr>
              <a:t>Algunas aplicaciones de la técnica de PCR</a:t>
            </a:r>
            <a:endParaRPr lang="es-AR" altLang="es-AR" sz="2400" noProof="1">
              <a:solidFill>
                <a:srgbClr val="333399"/>
              </a:solidFill>
              <a:latin typeface="Trebuchet MS" panose="020B0603020202020204" pitchFamily="34" charset="0"/>
            </a:endParaRPr>
          </a:p>
        </p:txBody>
      </p:sp>
      <p:sp>
        <p:nvSpPr>
          <p:cNvPr id="37892" name="Rectangle 2">
            <a:extLst>
              <a:ext uri="{FF2B5EF4-FFF2-40B4-BE49-F238E27FC236}">
                <a16:creationId xmlns:a16="http://schemas.microsoft.com/office/drawing/2014/main" id="{204A5F86-03DD-4F93-9116-34576FF74087}"/>
              </a:ext>
            </a:extLst>
          </p:cNvPr>
          <p:cNvSpPr>
            <a:spLocks noChangeArrowheads="1"/>
          </p:cNvSpPr>
          <p:nvPr/>
        </p:nvSpPr>
        <p:spPr bwMode="auto">
          <a:xfrm>
            <a:off x="914400" y="2781300"/>
            <a:ext cx="472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
                <a:srgbClr val="0000FF"/>
              </a:buClr>
              <a:buSzTx/>
              <a:buFont typeface="Wingdings" panose="05000000000000000000" pitchFamily="2" charset="2"/>
              <a:buChar char="v"/>
            </a:pPr>
            <a:r>
              <a:rPr lang="es-AR" altLang="es-AR" sz="3000" noProof="1">
                <a:latin typeface="Trebuchet MS" panose="020B0603020202020204" pitchFamily="34" charset="0"/>
              </a:rPr>
              <a:t>Mutagénesis in vitro</a:t>
            </a:r>
          </a:p>
        </p:txBody>
      </p:sp>
      <p:sp>
        <p:nvSpPr>
          <p:cNvPr id="37893" name="Rectangle 2">
            <a:extLst>
              <a:ext uri="{FF2B5EF4-FFF2-40B4-BE49-F238E27FC236}">
                <a16:creationId xmlns:a16="http://schemas.microsoft.com/office/drawing/2014/main" id="{01D17788-C9CA-4AE6-B379-6290F79C9B35}"/>
              </a:ext>
            </a:extLst>
          </p:cNvPr>
          <p:cNvSpPr>
            <a:spLocks noChangeArrowheads="1"/>
          </p:cNvSpPr>
          <p:nvPr/>
        </p:nvSpPr>
        <p:spPr bwMode="auto">
          <a:xfrm>
            <a:off x="914400" y="3357563"/>
            <a:ext cx="472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
                <a:srgbClr val="0000FF"/>
              </a:buClr>
              <a:buSzTx/>
              <a:buFont typeface="Wingdings" panose="05000000000000000000" pitchFamily="2" charset="2"/>
              <a:buChar char="v"/>
            </a:pPr>
            <a:r>
              <a:rPr lang="es-AR" altLang="es-AR" sz="3000" noProof="1">
                <a:latin typeface="Trebuchet MS" panose="020B0603020202020204" pitchFamily="34" charset="0"/>
              </a:rPr>
              <a:t>Clonado de cDNA</a:t>
            </a:r>
          </a:p>
        </p:txBody>
      </p:sp>
      <p:sp>
        <p:nvSpPr>
          <p:cNvPr id="37894" name="Rectangle 2">
            <a:extLst>
              <a:ext uri="{FF2B5EF4-FFF2-40B4-BE49-F238E27FC236}">
                <a16:creationId xmlns:a16="http://schemas.microsoft.com/office/drawing/2014/main" id="{5DFF8D40-9708-442B-98A5-0B174C262397}"/>
              </a:ext>
            </a:extLst>
          </p:cNvPr>
          <p:cNvSpPr>
            <a:spLocks noChangeArrowheads="1"/>
          </p:cNvSpPr>
          <p:nvPr/>
        </p:nvSpPr>
        <p:spPr bwMode="auto">
          <a:xfrm>
            <a:off x="900113" y="3933825"/>
            <a:ext cx="65516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
                <a:srgbClr val="0000FF"/>
              </a:buClr>
              <a:buSzTx/>
              <a:buFont typeface="Wingdings" panose="05000000000000000000" pitchFamily="2" charset="2"/>
              <a:buChar char="v"/>
            </a:pPr>
            <a:r>
              <a:rPr lang="es-AR" altLang="es-AR" sz="3000" noProof="1">
                <a:latin typeface="Trebuchet MS" panose="020B0603020202020204" pitchFamily="34" charset="0"/>
              </a:rPr>
              <a:t>Estudios de expresión de genes</a:t>
            </a:r>
          </a:p>
        </p:txBody>
      </p:sp>
      <p:sp>
        <p:nvSpPr>
          <p:cNvPr id="7" name="Rectangle 2">
            <a:extLst>
              <a:ext uri="{FF2B5EF4-FFF2-40B4-BE49-F238E27FC236}">
                <a16:creationId xmlns:a16="http://schemas.microsoft.com/office/drawing/2014/main" id="{868750FA-833C-45C2-B85D-A37BC9132568}"/>
              </a:ext>
            </a:extLst>
          </p:cNvPr>
          <p:cNvSpPr>
            <a:spLocks noChangeArrowheads="1"/>
          </p:cNvSpPr>
          <p:nvPr/>
        </p:nvSpPr>
        <p:spPr bwMode="auto">
          <a:xfrm>
            <a:off x="900113" y="4508500"/>
            <a:ext cx="8243887" cy="1323975"/>
          </a:xfrm>
          <a:prstGeom prst="rect">
            <a:avLst/>
          </a:prstGeom>
          <a:noFill/>
          <a:ln w="9525">
            <a:noFill/>
            <a:miter lim="800000"/>
            <a:headEnd/>
            <a:tailEnd/>
          </a:ln>
        </p:spPr>
        <p:txBody>
          <a:bodyPr>
            <a:spAutoFit/>
          </a:bodyPr>
          <a:lstStyle/>
          <a:p>
            <a:pPr marL="457200" indent="-457200">
              <a:buClr>
                <a:srgbClr val="0000FF"/>
              </a:buClr>
              <a:buFont typeface="Wingdings" panose="05000000000000000000" pitchFamily="2" charset="2"/>
              <a:buChar char="v"/>
              <a:defRPr/>
            </a:pPr>
            <a:r>
              <a:rPr lang="en-US" sz="3000" noProof="1">
                <a:latin typeface="Trebuchet MS" panose="020B0603020202020204" pitchFamily="34" charset="0"/>
              </a:rPr>
              <a:t>Medicina: diagnóstico molecular </a:t>
            </a:r>
            <a:r>
              <a:rPr lang="en-US" sz="2500" noProof="1">
                <a:latin typeface="Trebuchet MS" panose="020B0603020202020204" pitchFamily="34" charset="0"/>
              </a:rPr>
              <a:t>enfermedades genéticas</a:t>
            </a:r>
          </a:p>
          <a:p>
            <a:pPr>
              <a:buClr>
                <a:srgbClr val="0000FF"/>
              </a:buClr>
              <a:defRPr/>
            </a:pPr>
            <a:r>
              <a:rPr lang="en-US" sz="2500" noProof="1">
                <a:latin typeface="Trebuchet MS" panose="020B0603020202020204" pitchFamily="34" charset="0"/>
              </a:rPr>
              <a:t>     enfermedades infecciosas </a:t>
            </a:r>
            <a:r>
              <a:rPr lang="en-US" noProof="1">
                <a:latin typeface="Trebuchet MS" panose="020B0603020202020204" pitchFamily="34" charset="0"/>
              </a:rPr>
              <a:t>(ej, detección de carga viral)</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831850" y="260648"/>
            <a:ext cx="7772400" cy="526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AR" altLang="es-AR" sz="3500" noProof="1">
                <a:solidFill>
                  <a:srgbClr val="333399"/>
                </a:solidFill>
                <a:latin typeface="Trebuchet MS" pitchFamily="34" charset="0"/>
              </a:rPr>
              <a:t>Práctico N</a:t>
            </a:r>
            <a:r>
              <a:rPr lang="es-AR" altLang="es-AR" sz="3500" noProof="1">
                <a:solidFill>
                  <a:srgbClr val="333399"/>
                </a:solidFill>
                <a:latin typeface="Trebuchet MS" pitchFamily="34" charset="0"/>
                <a:sym typeface="Symbol" pitchFamily="18" charset="2"/>
              </a:rPr>
              <a:t></a:t>
            </a:r>
            <a:r>
              <a:rPr lang="es-AR" altLang="es-AR" sz="3500" noProof="1">
                <a:solidFill>
                  <a:srgbClr val="333399"/>
                </a:solidFill>
                <a:latin typeface="Trebuchet MS" pitchFamily="34" charset="0"/>
              </a:rPr>
              <a:t>2</a:t>
            </a:r>
            <a:br>
              <a:rPr lang="es-AR" altLang="es-AR" sz="3500" noProof="1">
                <a:solidFill>
                  <a:srgbClr val="333399"/>
                </a:solidFill>
                <a:latin typeface="Trebuchet MS" pitchFamily="34" charset="0"/>
              </a:rPr>
            </a:br>
            <a:endParaRPr lang="es-AR" altLang="es-AR" sz="3500" noProof="1">
              <a:solidFill>
                <a:srgbClr val="333399"/>
              </a:solidFill>
              <a:latin typeface="Trebuchet MS" pitchFamily="34" charset="0"/>
            </a:endParaRPr>
          </a:p>
          <a:p>
            <a:pPr algn="ctr"/>
            <a:endParaRPr lang="es-AR" altLang="es-AR" sz="3500" noProof="1">
              <a:solidFill>
                <a:srgbClr val="333399"/>
              </a:solidFill>
              <a:latin typeface="Trebuchet MS" pitchFamily="34" charset="0"/>
            </a:endParaRPr>
          </a:p>
          <a:p>
            <a:pPr algn="ctr"/>
            <a:r>
              <a:rPr lang="es-AR" altLang="es-AR" sz="3500" noProof="1">
                <a:solidFill>
                  <a:srgbClr val="333399"/>
                </a:solidFill>
                <a:latin typeface="Trebuchet MS" pitchFamily="34" charset="0"/>
              </a:rPr>
              <a:t>Caracterización del sexo de muestras de DNA mediante amplificación por PCR de secuencias</a:t>
            </a:r>
            <a:r>
              <a:rPr lang="en-US" altLang="es-AR" sz="3500" dirty="0">
                <a:solidFill>
                  <a:srgbClr val="333399"/>
                </a:solidFill>
                <a:latin typeface="Trebuchet MS" pitchFamily="34" charset="0"/>
              </a:rPr>
              <a:t> </a:t>
            </a:r>
            <a:r>
              <a:rPr lang="en-US" altLang="es-AR" sz="3500" noProof="1">
                <a:solidFill>
                  <a:srgbClr val="333399"/>
                </a:solidFill>
                <a:latin typeface="Trebuchet MS" pitchFamily="34" charset="0"/>
              </a:rPr>
              <a:t>del gen de amelogenina. </a:t>
            </a:r>
          </a:p>
        </p:txBody>
      </p:sp>
      <p:pic>
        <p:nvPicPr>
          <p:cNvPr id="38915" name="Picture 5" descr="Brai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9632" y="267705"/>
            <a:ext cx="1457325" cy="1485900"/>
          </a:xfrm>
          <a:noFill/>
        </p:spPr>
      </p:pic>
      <p:pic>
        <p:nvPicPr>
          <p:cNvPr id="38916" name="Picture 7" descr="Pink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58000" y="4419600"/>
            <a:ext cx="1390650" cy="2057400"/>
          </a:xfrm>
          <a:noFill/>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116013" y="1068388"/>
            <a:ext cx="7826375" cy="3152775"/>
          </a:xfrm>
        </p:spPr>
        <p:txBody>
          <a:bodyPr/>
          <a:lstStyle/>
          <a:p>
            <a:pPr algn="just" eaLnBrk="1" hangingPunct="1">
              <a:buSzPct val="110000"/>
              <a:buFont typeface="Wingdings" pitchFamily="2" charset="2"/>
              <a:buChar char="ü"/>
            </a:pPr>
            <a:r>
              <a:rPr lang="es-AR" altLang="es-AR" sz="2000" noProof="1"/>
              <a:t>El gen de amelogenina </a:t>
            </a:r>
            <a:r>
              <a:rPr lang="en-US" altLang="es-AR" sz="2000" dirty="0"/>
              <a:t>(</a:t>
            </a:r>
            <a:r>
              <a:rPr lang="en-US" altLang="es-AR" sz="2000" noProof="1"/>
              <a:t>AMG</a:t>
            </a:r>
            <a:r>
              <a:rPr lang="en-US" altLang="es-AR" sz="2000" dirty="0"/>
              <a:t>)</a:t>
            </a:r>
            <a:r>
              <a:rPr lang="en-US" altLang="es-AR" sz="2000" noProof="1"/>
              <a:t> codifica para una proteína del esmalte dental, y se encuentra en ambos cromosomas sexuales.</a:t>
            </a:r>
          </a:p>
          <a:p>
            <a:pPr algn="just" eaLnBrk="1" hangingPunct="1">
              <a:buSzPct val="110000"/>
              <a:buFont typeface="Wingdings" pitchFamily="2" charset="2"/>
              <a:buChar char="ü"/>
            </a:pPr>
            <a:endParaRPr lang="en-US" altLang="es-AR" sz="2000" noProof="1"/>
          </a:p>
          <a:p>
            <a:pPr algn="just" eaLnBrk="1" hangingPunct="1">
              <a:buSzPct val="110000"/>
              <a:buFont typeface="Wingdings" pitchFamily="2" charset="2"/>
              <a:buChar char="ü"/>
            </a:pPr>
            <a:r>
              <a:rPr lang="en-US" altLang="es-AR" sz="2000" noProof="1"/>
              <a:t>La secuencia de este gen en el cromosoma Y se diferencia de la del X por una deleción de aproximadamente 200 pb. </a:t>
            </a:r>
          </a:p>
          <a:p>
            <a:pPr algn="just" eaLnBrk="1" hangingPunct="1">
              <a:buSzPct val="110000"/>
              <a:buFont typeface="Wingdings" pitchFamily="2" charset="2"/>
              <a:buChar char="ü"/>
            </a:pPr>
            <a:endParaRPr lang="en-US" altLang="es-AR" sz="2000" noProof="1"/>
          </a:p>
          <a:p>
            <a:pPr algn="just" eaLnBrk="1" hangingPunct="1">
              <a:buSzPct val="110000"/>
              <a:buFont typeface="Wingdings" pitchFamily="2" charset="2"/>
              <a:buChar char="ü"/>
            </a:pPr>
            <a:r>
              <a:rPr lang="en-US" altLang="es-AR" sz="2000" noProof="1"/>
              <a:t>Para el par de primers elegidos</a:t>
            </a:r>
            <a:r>
              <a:rPr lang="en-US" altLang="es-AR" sz="2000" dirty="0"/>
              <a:t>,</a:t>
            </a:r>
            <a:r>
              <a:rPr lang="en-US" altLang="es-AR" sz="2000" noProof="1"/>
              <a:t> en mujeres se espera obtener una banda de 360 pb y en varones 2 bandas (360</a:t>
            </a:r>
            <a:r>
              <a:rPr lang="en-US" altLang="es-AR" sz="2000" dirty="0"/>
              <a:t> </a:t>
            </a:r>
            <a:r>
              <a:rPr lang="en-US" altLang="es-AR" sz="2000" noProof="1"/>
              <a:t>pb y 160 pb).</a:t>
            </a:r>
          </a:p>
        </p:txBody>
      </p:sp>
      <p:sp>
        <p:nvSpPr>
          <p:cNvPr id="39939" name="Rectangle 4"/>
          <p:cNvSpPr>
            <a:spLocks noChangeArrowheads="1"/>
          </p:cNvSpPr>
          <p:nvPr/>
        </p:nvSpPr>
        <p:spPr bwMode="auto">
          <a:xfrm>
            <a:off x="2743200" y="142875"/>
            <a:ext cx="403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s-AR" sz="3500">
                <a:solidFill>
                  <a:srgbClr val="333399"/>
                </a:solidFill>
                <a:latin typeface="Trebuchet MS" pitchFamily="34" charset="0"/>
              </a:rPr>
              <a:t>¿</a:t>
            </a:r>
            <a:r>
              <a:rPr lang="en-US" altLang="es-AR" sz="3500" noProof="1">
                <a:solidFill>
                  <a:srgbClr val="333399"/>
                </a:solidFill>
                <a:latin typeface="Trebuchet MS" pitchFamily="34" charset="0"/>
              </a:rPr>
              <a:t>De qué se trata?</a:t>
            </a:r>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4365625"/>
            <a:ext cx="37147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65625"/>
            <a:ext cx="1524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7"/>
          <p:cNvSpPr>
            <a:spLocks noChangeArrowheads="1"/>
          </p:cNvSpPr>
          <p:nvPr/>
        </p:nvSpPr>
        <p:spPr bwMode="auto">
          <a:xfrm>
            <a:off x="5257800" y="604202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es-AR" altLang="es-AR">
                <a:latin typeface="Arial" charset="0"/>
              </a:rPr>
              <a:t>Cromosoma Y</a:t>
            </a:r>
          </a:p>
        </p:txBody>
      </p:sp>
      <p:sp>
        <p:nvSpPr>
          <p:cNvPr id="39943" name="Rectangle 8"/>
          <p:cNvSpPr>
            <a:spLocks noChangeArrowheads="1"/>
          </p:cNvSpPr>
          <p:nvPr/>
        </p:nvSpPr>
        <p:spPr bwMode="auto">
          <a:xfrm>
            <a:off x="2362200" y="6042025"/>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es-AR" altLang="es-AR">
                <a:latin typeface="Arial" charset="0"/>
              </a:rPr>
              <a:t>Cromosoma X</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52400" y="2292350"/>
            <a:ext cx="8839200" cy="3657600"/>
          </a:xfrm>
        </p:spPr>
        <p:txBody>
          <a:bodyPr/>
          <a:lstStyle/>
          <a:p>
            <a:pPr algn="just" eaLnBrk="1" hangingPunct="1">
              <a:lnSpc>
                <a:spcPct val="80000"/>
              </a:lnSpc>
              <a:buSzPct val="110000"/>
              <a:buFont typeface="Wingdings" pitchFamily="2" charset="2"/>
              <a:buChar char="ü"/>
            </a:pPr>
            <a:r>
              <a:rPr lang="es-AR" altLang="es-AR" sz="2200" noProof="1"/>
              <a:t>Vamos a amplificar por PCR una región correspondiente al gen de amelogenina.</a:t>
            </a:r>
          </a:p>
          <a:p>
            <a:pPr marL="0" indent="0" algn="just" eaLnBrk="1" hangingPunct="1">
              <a:lnSpc>
                <a:spcPct val="80000"/>
              </a:lnSpc>
              <a:buSzPct val="110000"/>
              <a:buNone/>
            </a:pPr>
            <a:r>
              <a:rPr lang="es-AR" altLang="es-AR" sz="2200" noProof="1"/>
              <a:t> </a:t>
            </a:r>
          </a:p>
          <a:p>
            <a:pPr eaLnBrk="1" hangingPunct="1">
              <a:lnSpc>
                <a:spcPct val="80000"/>
              </a:lnSpc>
              <a:buSzPct val="110000"/>
              <a:buFont typeface="Wingdings" pitchFamily="2" charset="2"/>
              <a:buChar char="ü"/>
            </a:pPr>
            <a:r>
              <a:rPr lang="es-AR" altLang="es-AR" sz="2200" noProof="1"/>
              <a:t>La reacción se lleva a cabo con el siguiente par de primers:</a:t>
            </a:r>
          </a:p>
          <a:p>
            <a:pPr eaLnBrk="1" hangingPunct="1">
              <a:lnSpc>
                <a:spcPct val="80000"/>
              </a:lnSpc>
              <a:buSzPct val="110000"/>
              <a:buFont typeface="Wingdings" pitchFamily="2" charset="2"/>
              <a:buChar char="ü"/>
            </a:pPr>
            <a:endParaRPr lang="es-AR" altLang="es-AR" sz="2200" noProof="1"/>
          </a:p>
          <a:p>
            <a:pPr marL="0" indent="0" eaLnBrk="1" hangingPunct="1">
              <a:lnSpc>
                <a:spcPct val="80000"/>
              </a:lnSpc>
              <a:buSzPct val="110000"/>
              <a:buNone/>
            </a:pPr>
            <a:r>
              <a:rPr lang="es-AR" altLang="es-AR" sz="2200" noProof="1"/>
              <a:t>    AME F 488 :   5’ CAT TCA TgA ACC ACT gCT CAG 3’</a:t>
            </a:r>
          </a:p>
          <a:p>
            <a:pPr marL="0" indent="0" eaLnBrk="1" hangingPunct="1">
              <a:lnSpc>
                <a:spcPct val="80000"/>
              </a:lnSpc>
              <a:buSzPct val="110000"/>
              <a:buNone/>
            </a:pPr>
            <a:r>
              <a:rPr lang="es-AR" altLang="es-AR" sz="2200" noProof="1"/>
              <a:t>    AME B 648 :   5’ AAA TgA gAA AAC CAg ggT TCC 3’</a:t>
            </a:r>
          </a:p>
          <a:p>
            <a:pPr algn="just" eaLnBrk="1" hangingPunct="1">
              <a:lnSpc>
                <a:spcPct val="80000"/>
              </a:lnSpc>
              <a:buSzPct val="110000"/>
              <a:buFont typeface="Wingdings" pitchFamily="2" charset="2"/>
              <a:buChar char="ü"/>
            </a:pPr>
            <a:endParaRPr lang="es-AR" altLang="es-AR" sz="2200" noProof="1"/>
          </a:p>
          <a:p>
            <a:pPr algn="just" eaLnBrk="1" hangingPunct="1">
              <a:lnSpc>
                <a:spcPct val="80000"/>
              </a:lnSpc>
              <a:buSzPct val="110000"/>
              <a:buFont typeface="Wingdings" pitchFamily="2" charset="2"/>
              <a:buChar char="ü"/>
            </a:pPr>
            <a:r>
              <a:rPr lang="es-AR" altLang="es-AR" sz="2200" noProof="1"/>
              <a:t>La mezcla de reacción se realizará en 15 µl conteniendo la cantidad en µl de DNA correspondiente a </a:t>
            </a:r>
            <a:r>
              <a:rPr lang="es-ES" altLang="es-AR" sz="2200" dirty="0"/>
              <a:t>10</a:t>
            </a:r>
            <a:r>
              <a:rPr lang="es-ES" altLang="es-AR" sz="2200" noProof="1"/>
              <a:t>0 ng (dependiendo de la concentración de cada muestra). </a:t>
            </a:r>
          </a:p>
        </p:txBody>
      </p:sp>
      <p:sp>
        <p:nvSpPr>
          <p:cNvPr id="40963" name="Rectangle 3"/>
          <p:cNvSpPr>
            <a:spLocks noChangeArrowheads="1"/>
          </p:cNvSpPr>
          <p:nvPr/>
        </p:nvSpPr>
        <p:spPr bwMode="auto">
          <a:xfrm>
            <a:off x="2195736" y="548680"/>
            <a:ext cx="487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s-AR" sz="3500">
                <a:solidFill>
                  <a:srgbClr val="333399"/>
                </a:solidFill>
                <a:latin typeface="Trebuchet MS" pitchFamily="34" charset="0"/>
              </a:rPr>
              <a:t>¿</a:t>
            </a:r>
            <a:r>
              <a:rPr lang="en-US" altLang="es-AR" sz="3500" noProof="1">
                <a:solidFill>
                  <a:srgbClr val="333399"/>
                </a:solidFill>
                <a:latin typeface="Trebuchet MS" pitchFamily="34" charset="0"/>
              </a:rPr>
              <a:t>Qué vamos a hacer?</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4" name="Group 24">
            <a:extLst>
              <a:ext uri="{FF2B5EF4-FFF2-40B4-BE49-F238E27FC236}">
                <a16:creationId xmlns:a16="http://schemas.microsoft.com/office/drawing/2014/main" id="{97678FFF-E9D1-437B-ABA5-60CC058691AC}"/>
              </a:ext>
            </a:extLst>
          </p:cNvPr>
          <p:cNvGraphicFramePr>
            <a:graphicFrameLocks noGrp="1"/>
          </p:cNvGraphicFramePr>
          <p:nvPr>
            <p:ph idx="4294967295"/>
          </p:nvPr>
        </p:nvGraphicFramePr>
        <p:xfrm>
          <a:off x="1371600" y="2257425"/>
          <a:ext cx="6400800" cy="3851277"/>
        </p:xfrm>
        <a:graphic>
          <a:graphicData uri="http://schemas.openxmlformats.org/drawingml/2006/table">
            <a:tbl>
              <a:tblPr/>
              <a:tblGrid>
                <a:gridCol w="2644775">
                  <a:extLst>
                    <a:ext uri="{9D8B030D-6E8A-4147-A177-3AD203B41FA5}">
                      <a16:colId xmlns:a16="http://schemas.microsoft.com/office/drawing/2014/main" val="20000"/>
                    </a:ext>
                  </a:extLst>
                </a:gridCol>
                <a:gridCol w="1252538">
                  <a:extLst>
                    <a:ext uri="{9D8B030D-6E8A-4147-A177-3AD203B41FA5}">
                      <a16:colId xmlns:a16="http://schemas.microsoft.com/office/drawing/2014/main" val="20001"/>
                    </a:ext>
                  </a:extLst>
                </a:gridCol>
                <a:gridCol w="1250950">
                  <a:extLst>
                    <a:ext uri="{9D8B030D-6E8A-4147-A177-3AD203B41FA5}">
                      <a16:colId xmlns:a16="http://schemas.microsoft.com/office/drawing/2014/main" val="20002"/>
                    </a:ext>
                  </a:extLst>
                </a:gridCol>
                <a:gridCol w="1252537">
                  <a:extLst>
                    <a:ext uri="{9D8B030D-6E8A-4147-A177-3AD203B41FA5}">
                      <a16:colId xmlns:a16="http://schemas.microsoft.com/office/drawing/2014/main" val="20003"/>
                    </a:ext>
                  </a:extLst>
                </a:gridCol>
              </a:tblGrid>
              <a:tr h="746125">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bg1"/>
                          </a:solidFill>
                          <a:effectLst/>
                          <a:latin typeface="Arial" charset="0"/>
                          <a:cs typeface="Arial" charset="0"/>
                        </a:rPr>
                        <a:t>Reactivos</a:t>
                      </a:r>
                      <a:endParaRPr kumimoji="0" lang="en-US" sz="1800" b="1" i="0" u="none" strike="noStrike" cap="none" normalizeH="0" baseline="0" noProof="1">
                        <a:ln>
                          <a:noFill/>
                        </a:ln>
                        <a:solidFill>
                          <a:schemeClr val="bg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bg1"/>
                          </a:solidFill>
                          <a:effectLst/>
                          <a:latin typeface="Arial" charset="0"/>
                          <a:cs typeface="Arial" charset="0"/>
                        </a:rPr>
                        <a:t>Conc final</a:t>
                      </a:r>
                      <a:endParaRPr kumimoji="0" lang="en-US" sz="1600" b="0" i="0" u="none" strike="noStrike" cap="none" normalizeH="0" baseline="0" noProof="1">
                        <a:ln>
                          <a:noFill/>
                        </a:ln>
                        <a:solidFill>
                          <a:schemeClr val="bg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bg1"/>
                          </a:solidFill>
                          <a:effectLst/>
                          <a:latin typeface="Arial" charset="0"/>
                          <a:cs typeface="Arial" charset="0"/>
                        </a:rPr>
                        <a:t>premix </a:t>
                      </a:r>
                      <a:endParaRPr kumimoji="0" lang="en-US" sz="1600" b="1" i="0" u="none" strike="noStrike" cap="none" normalizeH="0" baseline="0" dirty="0">
                        <a:ln>
                          <a:noFill/>
                        </a:ln>
                        <a:solidFill>
                          <a:schemeClr val="bg1"/>
                        </a:solidFill>
                        <a:effectLst/>
                        <a:latin typeface="Arial" charset="0"/>
                        <a:cs typeface="Arial"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bg1"/>
                          </a:solidFill>
                          <a:effectLst/>
                          <a:latin typeface="Arial" charset="0"/>
                          <a:cs typeface="Arial" charset="0"/>
                        </a:rPr>
                        <a:t>X1 (</a:t>
                      </a:r>
                      <a:r>
                        <a:rPr kumimoji="0" lang="en-US" sz="1600" b="1" i="0" u="none" strike="noStrike" cap="none" normalizeH="0" baseline="0" noProof="1">
                          <a:ln>
                            <a:noFill/>
                          </a:ln>
                          <a:solidFill>
                            <a:schemeClr val="bg1"/>
                          </a:solidFill>
                          <a:effectLst/>
                          <a:latin typeface="Symbol" pitchFamily="18" charset="2"/>
                          <a:cs typeface="Arial" charset="0"/>
                        </a:rPr>
                        <a:t>m</a:t>
                      </a:r>
                      <a:r>
                        <a:rPr kumimoji="0" lang="en-US" sz="1600" b="1" i="0" u="none" strike="noStrike" cap="none" normalizeH="0" baseline="0" noProof="1">
                          <a:ln>
                            <a:noFill/>
                          </a:ln>
                          <a:solidFill>
                            <a:schemeClr val="bg1"/>
                          </a:solidFill>
                          <a:effectLst/>
                          <a:latin typeface="Arial" charset="0"/>
                          <a:cs typeface="Arial" charset="0"/>
                        </a:rPr>
                        <a:t>l)</a:t>
                      </a:r>
                      <a:endParaRPr kumimoji="0" lang="en-US" sz="1600" b="0" i="0" u="none" strike="noStrike" cap="none" normalizeH="0" baseline="0" noProof="1">
                        <a:ln>
                          <a:noFill/>
                        </a:ln>
                        <a:solidFill>
                          <a:schemeClr val="bg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bg1"/>
                          </a:solidFill>
                          <a:effectLst/>
                          <a:latin typeface="Arial" charset="0"/>
                          <a:cs typeface="Arial" charset="0"/>
                        </a:rPr>
                        <a:t>premix </a:t>
                      </a:r>
                      <a:endParaRPr kumimoji="0" lang="en-US" sz="1600" b="1" i="0" u="none" strike="noStrike" cap="none" normalizeH="0" baseline="0" dirty="0">
                        <a:ln>
                          <a:noFill/>
                        </a:ln>
                        <a:solidFill>
                          <a:schemeClr val="bg1"/>
                        </a:solidFill>
                        <a:effectLst/>
                        <a:latin typeface="Arial" charset="0"/>
                        <a:cs typeface="Arial"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bg1"/>
                          </a:solidFill>
                          <a:effectLst/>
                          <a:latin typeface="Arial" charset="0"/>
                          <a:cs typeface="Arial" charset="0"/>
                        </a:rPr>
                        <a:t>X 10 (</a:t>
                      </a:r>
                      <a:r>
                        <a:rPr kumimoji="0" lang="en-US" sz="1600" b="1" i="0" u="none" strike="noStrike" cap="none" normalizeH="0" baseline="0" noProof="1">
                          <a:ln>
                            <a:noFill/>
                          </a:ln>
                          <a:solidFill>
                            <a:schemeClr val="bg1"/>
                          </a:solidFill>
                          <a:effectLst/>
                          <a:latin typeface="Symbol" pitchFamily="18" charset="2"/>
                          <a:cs typeface="Arial" charset="0"/>
                        </a:rPr>
                        <a:t>m</a:t>
                      </a:r>
                      <a:r>
                        <a:rPr kumimoji="0" lang="en-US" sz="1600" b="1" i="0" u="none" strike="noStrike" cap="none" normalizeH="0" baseline="0" noProof="1">
                          <a:ln>
                            <a:noFill/>
                          </a:ln>
                          <a:solidFill>
                            <a:schemeClr val="bg1"/>
                          </a:solidFill>
                          <a:effectLst/>
                          <a:latin typeface="Arial" charset="0"/>
                          <a:cs typeface="Arial"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4429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defRPr/>
                      </a:pPr>
                      <a:r>
                        <a:rPr kumimoji="0" lang="en-US" sz="1600" b="1" i="0" u="none" strike="noStrike" cap="none" normalizeH="0" baseline="0" noProof="1">
                          <a:ln>
                            <a:noFill/>
                          </a:ln>
                          <a:solidFill>
                            <a:schemeClr val="tx1"/>
                          </a:solidFill>
                          <a:effectLst/>
                          <a:latin typeface="Arial" charset="0"/>
                          <a:cs typeface="Arial" charset="0"/>
                        </a:rPr>
                        <a:t>Buffer 10X  (posee Mg</a:t>
                      </a:r>
                      <a:r>
                        <a:rPr kumimoji="0" lang="en-US" sz="1600" b="1" i="0" u="none" strike="noStrike" cap="none" normalizeH="0" baseline="30000" noProof="1">
                          <a:ln>
                            <a:noFill/>
                          </a:ln>
                          <a:solidFill>
                            <a:schemeClr val="tx1"/>
                          </a:solidFill>
                          <a:effectLst/>
                          <a:latin typeface="Arial" charset="0"/>
                          <a:cs typeface="Arial" charset="0"/>
                        </a:rPr>
                        <a:t>+2 </a:t>
                      </a:r>
                      <a:r>
                        <a:rPr kumimoji="0" lang="en-US" sz="1600" b="1" i="0" u="none" strike="noStrike" cap="none" normalizeH="0" baseline="0" noProof="1">
                          <a:ln>
                            <a:noFill/>
                          </a:ln>
                          <a:solidFill>
                            <a:schemeClr val="tx1"/>
                          </a:solidFill>
                          <a:effectLst/>
                          <a:latin typeface="Arial" charset="0"/>
                          <a:cs typeface="Arial" charset="0"/>
                        </a:rPr>
                        <a:t>)</a:t>
                      </a:r>
                      <a:endParaRPr kumimoji="0" lang="en-US" sz="1600" b="0"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1 X</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1.5</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15</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29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dNTP</a:t>
                      </a:r>
                      <a:r>
                        <a:rPr kumimoji="0" lang="en-US" sz="1600" b="1" i="0" u="none" strike="noStrike" cap="none" normalizeH="0" baseline="0" dirty="0">
                          <a:ln>
                            <a:noFill/>
                          </a:ln>
                          <a:solidFill>
                            <a:schemeClr val="tx1"/>
                          </a:solidFill>
                          <a:effectLst/>
                          <a:latin typeface="Arial" charset="0"/>
                          <a:cs typeface="Arial" charset="0"/>
                        </a:rPr>
                        <a:t>s 10 </a:t>
                      </a:r>
                      <a:r>
                        <a:rPr kumimoji="0" lang="en-US" sz="1600" b="1" i="0" u="none" strike="noStrike" cap="none" normalizeH="0" baseline="0" dirty="0" err="1">
                          <a:ln>
                            <a:noFill/>
                          </a:ln>
                          <a:solidFill>
                            <a:schemeClr val="tx1"/>
                          </a:solidFill>
                          <a:effectLst/>
                          <a:latin typeface="Arial" charset="0"/>
                          <a:cs typeface="Arial" charset="0"/>
                        </a:rPr>
                        <a:t>mM</a:t>
                      </a:r>
                      <a:endParaRPr kumimoji="0" lang="en-US" sz="1600" b="0"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0,2 mM</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0,3</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3.0</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45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Primers AMG</a:t>
                      </a:r>
                      <a:r>
                        <a:rPr kumimoji="0" lang="en-US" sz="1600" b="1" i="0" u="none" strike="noStrike" cap="none" normalizeH="0" baseline="0" dirty="0">
                          <a:ln>
                            <a:noFill/>
                          </a:ln>
                          <a:solidFill>
                            <a:schemeClr val="tx1"/>
                          </a:solidFill>
                          <a:effectLst/>
                          <a:latin typeface="Arial" charset="0"/>
                          <a:cs typeface="Arial" charset="0"/>
                        </a:rPr>
                        <a:t> </a:t>
                      </a:r>
                      <a:r>
                        <a:rPr kumimoji="0" lang="en-US" sz="1600" b="1" i="0" u="none" strike="noStrike" cap="none" normalizeH="0" baseline="0" noProof="1">
                          <a:ln>
                            <a:noFill/>
                          </a:ln>
                          <a:solidFill>
                            <a:schemeClr val="tx1"/>
                          </a:solidFill>
                          <a:effectLst/>
                          <a:latin typeface="Arial" charset="0"/>
                          <a:cs typeface="Arial" charset="0"/>
                        </a:rPr>
                        <a:t> 25 </a:t>
                      </a:r>
                      <a:r>
                        <a:rPr kumimoji="0" lang="en-US" sz="1600" b="1" i="0" u="none" strike="noStrike" cap="none" normalizeH="0" baseline="0" noProof="1">
                          <a:ln>
                            <a:noFill/>
                          </a:ln>
                          <a:solidFill>
                            <a:schemeClr val="tx1"/>
                          </a:solidFill>
                          <a:effectLst/>
                          <a:latin typeface="Symbol" pitchFamily="18" charset="2"/>
                          <a:cs typeface="Arial" charset="0"/>
                        </a:rPr>
                        <a:t>m</a:t>
                      </a:r>
                      <a:r>
                        <a:rPr kumimoji="0" lang="en-US" sz="1600" b="1" i="0" u="none" strike="noStrike" cap="none" normalizeH="0" baseline="0" noProof="1">
                          <a:ln>
                            <a:noFill/>
                          </a:ln>
                          <a:solidFill>
                            <a:schemeClr val="tx1"/>
                          </a:solidFill>
                          <a:effectLst/>
                          <a:latin typeface="Arial" charset="0"/>
                          <a:cs typeface="Arial" charset="0"/>
                        </a:rPr>
                        <a:t>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0</a:t>
                      </a:r>
                      <a:r>
                        <a:rPr kumimoji="0" lang="en-US" sz="1600" b="1" i="0" u="none" strike="noStrike" cap="none" normalizeH="0" baseline="0">
                          <a:ln>
                            <a:noFill/>
                          </a:ln>
                          <a:solidFill>
                            <a:schemeClr val="tx1"/>
                          </a:solidFill>
                          <a:effectLst/>
                          <a:latin typeface="Arial" charset="0"/>
                          <a:cs typeface="Arial" charset="0"/>
                        </a:rPr>
                        <a:t>,</a:t>
                      </a:r>
                      <a:r>
                        <a:rPr kumimoji="0" lang="en-US" sz="1600" b="1" i="0" u="none" strike="noStrike" cap="none" normalizeH="0" baseline="0" noProof="1">
                          <a:ln>
                            <a:noFill/>
                          </a:ln>
                          <a:solidFill>
                            <a:schemeClr val="tx1"/>
                          </a:solidFill>
                          <a:effectLst/>
                          <a:latin typeface="Arial" charset="0"/>
                          <a:cs typeface="Arial" charset="0"/>
                        </a:rPr>
                        <a:t>25 </a:t>
                      </a:r>
                      <a:r>
                        <a:rPr kumimoji="0" lang="en-US" sz="1600" b="1" i="0" u="none" strike="noStrike" cap="none" normalizeH="0" baseline="0" noProof="1">
                          <a:ln>
                            <a:noFill/>
                          </a:ln>
                          <a:solidFill>
                            <a:schemeClr val="tx1"/>
                          </a:solidFill>
                          <a:effectLst/>
                          <a:latin typeface="Symbol" pitchFamily="18" charset="2"/>
                          <a:cs typeface="Arial" charset="0"/>
                        </a:rPr>
                        <a:t>m</a:t>
                      </a:r>
                      <a:r>
                        <a:rPr kumimoji="0" lang="en-US" sz="1600" b="1" i="0" u="none" strike="noStrike" cap="none" normalizeH="0" baseline="0" noProof="1">
                          <a:ln>
                            <a:noFill/>
                          </a:ln>
                          <a:solidFill>
                            <a:schemeClr val="tx1"/>
                          </a:solidFill>
                          <a:effectLst/>
                          <a:latin typeface="Arial" charset="0"/>
                          <a:cs typeface="Arial" charset="0"/>
                        </a:rPr>
                        <a:t>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0,15</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1.5</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TAQ  0.6 ul/100 ul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0,09</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1,0</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29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DNA  </a:t>
                      </a:r>
                      <a:r>
                        <a:rPr kumimoji="0" lang="en-US" sz="1600" b="1" i="0" u="none" strike="noStrike" cap="none" normalizeH="0" baseline="0" noProof="1">
                          <a:ln>
                            <a:noFill/>
                          </a:ln>
                          <a:solidFill>
                            <a:srgbClr val="FF0000"/>
                          </a:solidFill>
                          <a:effectLst/>
                          <a:latin typeface="Arial" charset="0"/>
                          <a:cs typeface="Arial" charset="0"/>
                        </a:rPr>
                        <a:t>(40 ng/ul)</a:t>
                      </a:r>
                      <a:endParaRPr kumimoji="0" lang="es-ES" sz="1600" b="0" i="0" u="none" strike="noStrike" cap="none" normalizeH="0" baseline="0" noProof="1">
                        <a:ln>
                          <a:noFill/>
                        </a:ln>
                        <a:solidFill>
                          <a:srgbClr val="FF0000"/>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100 ng </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rgbClr val="FF0000"/>
                          </a:solidFill>
                          <a:effectLst/>
                          <a:latin typeface="Arial" charset="0"/>
                          <a:cs typeface="Arial" charset="0"/>
                        </a:rPr>
                        <a:t>2.5</a:t>
                      </a:r>
                      <a:endParaRPr kumimoji="0" lang="en-US" sz="1600" b="1" i="0" u="none" strike="noStrike" cap="none" normalizeH="0" baseline="0" noProof="1">
                        <a:ln>
                          <a:noFill/>
                        </a:ln>
                        <a:solidFill>
                          <a:srgbClr val="FF0000"/>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rgbClr val="FF0000"/>
                          </a:solidFill>
                          <a:effectLst/>
                          <a:latin typeface="Arial" charset="0"/>
                          <a:cs typeface="Arial" charset="0"/>
                        </a:rPr>
                        <a:t>25 </a:t>
                      </a:r>
                      <a:endParaRPr kumimoji="0" lang="en-US" sz="1600" b="1" i="0" u="none" strike="noStrike" cap="none" normalizeH="0" baseline="0" noProof="1">
                        <a:ln>
                          <a:noFill/>
                        </a:ln>
                        <a:solidFill>
                          <a:srgbClr val="FF0000"/>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29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H</a:t>
                      </a:r>
                      <a:r>
                        <a:rPr kumimoji="0" lang="en-US" sz="1600" b="1" i="0" u="none" strike="noStrike" cap="none" normalizeH="0" baseline="-25000" noProof="1">
                          <a:ln>
                            <a:noFill/>
                          </a:ln>
                          <a:solidFill>
                            <a:schemeClr val="tx1"/>
                          </a:solidFill>
                          <a:effectLst/>
                          <a:latin typeface="Arial" charset="0"/>
                          <a:cs typeface="Arial" charset="0"/>
                        </a:rPr>
                        <a:t>2</a:t>
                      </a:r>
                      <a:r>
                        <a:rPr kumimoji="0" lang="en-US" sz="1600" b="1" i="0" u="none" strike="noStrike" cap="none" normalizeH="0" baseline="0" noProof="1">
                          <a:ln>
                            <a:noFill/>
                          </a:ln>
                          <a:solidFill>
                            <a:schemeClr val="tx1"/>
                          </a:solidFill>
                          <a:effectLst/>
                          <a:latin typeface="Arial" charset="0"/>
                          <a:cs typeface="Arial" charset="0"/>
                        </a:rPr>
                        <a:t>O</a:t>
                      </a:r>
                      <a:endParaRPr kumimoji="0" lang="en-US" sz="1600" b="0"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 </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rgbClr val="FF0000"/>
                          </a:solidFill>
                          <a:effectLst/>
                          <a:latin typeface="+mn-lt"/>
                        </a:rPr>
                        <a:t>104,5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4500">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total mix (</a:t>
                      </a:r>
                      <a:r>
                        <a:rPr kumimoji="0" lang="en-US" sz="1600" b="1" i="0" u="none" strike="noStrike" cap="none" normalizeH="0" baseline="0" noProof="1">
                          <a:ln>
                            <a:noFill/>
                          </a:ln>
                          <a:solidFill>
                            <a:schemeClr val="tx1"/>
                          </a:solidFill>
                          <a:effectLst/>
                          <a:latin typeface="Symbol" pitchFamily="18" charset="2"/>
                          <a:cs typeface="Arial" charset="0"/>
                        </a:rPr>
                        <a:t>m</a:t>
                      </a:r>
                      <a:r>
                        <a:rPr kumimoji="0" lang="en-US" sz="1600" b="1" i="0" u="none" strike="noStrike" cap="none" normalizeH="0" baseline="0" noProof="1">
                          <a:ln>
                            <a:noFill/>
                          </a:ln>
                          <a:solidFill>
                            <a:schemeClr val="tx1"/>
                          </a:solidFill>
                          <a:effectLst/>
                          <a:latin typeface="Arial" charset="0"/>
                          <a:cs typeface="Arial" charset="0"/>
                        </a:rPr>
                        <a:t>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1">
                          <a:ln>
                            <a:noFill/>
                          </a:ln>
                          <a:solidFill>
                            <a:schemeClr val="tx1"/>
                          </a:solidFill>
                          <a:effectLst/>
                          <a:latin typeface="Arial" charset="0"/>
                          <a:cs typeface="Arial" charset="0"/>
                        </a:rPr>
                        <a:t> </a:t>
                      </a:r>
                      <a:endParaRPr kumimoji="0" lang="en-US" sz="1600" b="1" i="0" u="none" strike="noStrike" cap="none" normalizeH="0" baseline="0" noProof="1">
                        <a:ln>
                          <a:noFill/>
                        </a:ln>
                        <a:solidFill>
                          <a:schemeClr val="tx1"/>
                        </a:solidFill>
                        <a:effectLst/>
                        <a:latin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Vf</a:t>
                      </a:r>
                      <a:r>
                        <a:rPr kumimoji="0" lang="en-US" sz="1600" b="1" i="0" u="none" strike="noStrike" cap="none" normalizeH="0" baseline="0" dirty="0">
                          <a:ln>
                            <a:noFill/>
                          </a:ln>
                          <a:solidFill>
                            <a:schemeClr val="tx1"/>
                          </a:solidFill>
                          <a:effectLst/>
                          <a:latin typeface="Arial" charset="0"/>
                        </a:rPr>
                        <a:t> = 15 </a:t>
                      </a:r>
                      <a:r>
                        <a:rPr kumimoji="0" lang="en-US" sz="1600" b="1" i="0" u="none" strike="noStrike" cap="none" normalizeH="0" baseline="0" dirty="0">
                          <a:ln>
                            <a:noFill/>
                          </a:ln>
                          <a:solidFill>
                            <a:schemeClr val="tx1"/>
                          </a:solidFill>
                          <a:effectLst/>
                          <a:latin typeface="Symbol" pitchFamily="18" charset="2"/>
                        </a:rPr>
                        <a:t>m</a:t>
                      </a:r>
                      <a:r>
                        <a:rPr kumimoji="0" lang="en-US" sz="1600" b="1" i="0" u="none" strike="noStrike" cap="none" normalizeH="0" baseline="0" dirty="0">
                          <a:ln>
                            <a:noFill/>
                          </a:ln>
                          <a:solidFill>
                            <a:schemeClr val="tx1"/>
                          </a:solidFill>
                          <a:effectLst/>
                          <a:latin typeface="Arial" charset="0"/>
                        </a:rPr>
                        <a:t>l</a:t>
                      </a:r>
                      <a:endParaRPr kumimoji="0" lang="en-US" sz="1600" b="1" i="0" u="none" strike="noStrike" cap="none" normalizeH="0" baseline="0" noProof="1">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tx1"/>
                          </a:solidFill>
                          <a:effectLst/>
                          <a:latin typeface="Arial" charset="0"/>
                        </a:rPr>
                        <a:t>Vf</a:t>
                      </a:r>
                      <a:r>
                        <a:rPr kumimoji="0" lang="en-US" sz="1600" b="1" i="0" u="none" strike="noStrike" cap="none" normalizeH="0" baseline="0" dirty="0">
                          <a:ln>
                            <a:noFill/>
                          </a:ln>
                          <a:solidFill>
                            <a:schemeClr val="tx1"/>
                          </a:solidFill>
                          <a:effectLst/>
                          <a:latin typeface="Arial" charset="0"/>
                        </a:rPr>
                        <a:t> = 150 </a:t>
                      </a:r>
                      <a:r>
                        <a:rPr kumimoji="0" lang="en-US" sz="1600" b="1" i="0" u="none" strike="noStrike" cap="none" normalizeH="0" baseline="0" dirty="0">
                          <a:ln>
                            <a:noFill/>
                          </a:ln>
                          <a:solidFill>
                            <a:schemeClr val="tx1"/>
                          </a:solidFill>
                          <a:effectLst/>
                          <a:latin typeface="Symbol" pitchFamily="18" charset="2"/>
                        </a:rPr>
                        <a:t>m</a:t>
                      </a:r>
                      <a:r>
                        <a:rPr kumimoji="0" lang="en-US" sz="1600" b="1" i="0" u="none" strike="noStrike" cap="none" normalizeH="0" baseline="0" dirty="0">
                          <a:ln>
                            <a:noFill/>
                          </a:ln>
                          <a:solidFill>
                            <a:schemeClr val="tx1"/>
                          </a:solidFill>
                          <a:effectLst/>
                          <a:latin typeface="Arial" charset="0"/>
                        </a:rPr>
                        <a:t>l</a:t>
                      </a:r>
                      <a:endParaRPr kumimoji="0" lang="en-US" sz="1600" b="1" i="0" u="none" strike="noStrike" cap="none" normalizeH="0" baseline="0" noProof="1">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2033" name="Rectangle 36"/>
          <p:cNvSpPr>
            <a:spLocks noChangeArrowheads="1"/>
          </p:cNvSpPr>
          <p:nvPr/>
        </p:nvSpPr>
        <p:spPr bwMode="auto">
          <a:xfrm>
            <a:off x="165100" y="3175"/>
            <a:ext cx="8870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s-AR" sz="3500">
                <a:solidFill>
                  <a:srgbClr val="333399"/>
                </a:solidFill>
                <a:latin typeface="Trebuchet MS" panose="020B0603020202020204" pitchFamily="34" charset="0"/>
              </a:rPr>
              <a:t>¿</a:t>
            </a:r>
            <a:r>
              <a:rPr lang="en-US" altLang="es-AR" sz="3500" noProof="1">
                <a:solidFill>
                  <a:srgbClr val="333399"/>
                </a:solidFill>
                <a:latin typeface="Trebuchet MS" panose="020B0603020202020204" pitchFamily="34" charset="0"/>
              </a:rPr>
              <a:t>Cómo se prepara la mezcla de PCR (mix)?</a:t>
            </a:r>
          </a:p>
        </p:txBody>
      </p:sp>
      <p:sp>
        <p:nvSpPr>
          <p:cNvPr id="42034" name="Rectangle 39"/>
          <p:cNvSpPr>
            <a:spLocks noChangeArrowheads="1"/>
          </p:cNvSpPr>
          <p:nvPr/>
        </p:nvSpPr>
        <p:spPr bwMode="auto">
          <a:xfrm>
            <a:off x="5257800" y="18002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s-AR" sz="1600">
                <a:solidFill>
                  <a:srgbClr val="FFFFCC"/>
                </a:solidFill>
                <a:latin typeface="Arial" panose="020B0604020202020204" pitchFamily="34" charset="0"/>
              </a:rPr>
              <a:t>1 Tubo</a:t>
            </a:r>
            <a:endParaRPr lang="en-US" altLang="es-AR" sz="1600" noProof="1">
              <a:solidFill>
                <a:srgbClr val="FFFFCC"/>
              </a:solidFill>
              <a:latin typeface="Arial" panose="020B0604020202020204" pitchFamily="34" charset="0"/>
            </a:endParaRPr>
          </a:p>
        </p:txBody>
      </p:sp>
      <p:sp>
        <p:nvSpPr>
          <p:cNvPr id="42035" name="Rectangle 45"/>
          <p:cNvSpPr>
            <a:spLocks noChangeArrowheads="1"/>
          </p:cNvSpPr>
          <p:nvPr/>
        </p:nvSpPr>
        <p:spPr bwMode="auto">
          <a:xfrm>
            <a:off x="228600" y="620713"/>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s-AR" altLang="es-AR" sz="1900">
                <a:latin typeface="Arial" panose="020B0604020202020204" pitchFamily="34" charset="0"/>
              </a:rPr>
              <a:t>La mix lleva todos los reactivos necesarios para realizar la PCR, menos el DNA.</a:t>
            </a:r>
          </a:p>
        </p:txBody>
      </p:sp>
      <p:sp>
        <p:nvSpPr>
          <p:cNvPr id="42036" name="Rectangle 45"/>
          <p:cNvSpPr>
            <a:spLocks noChangeArrowheads="1"/>
          </p:cNvSpPr>
          <p:nvPr/>
        </p:nvSpPr>
        <p:spPr bwMode="auto">
          <a:xfrm>
            <a:off x="1241425" y="1895475"/>
            <a:ext cx="688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s-AR" altLang="es-AR" sz="1900">
                <a:latin typeface="Arial" panose="020B0604020202020204" pitchFamily="34" charset="0"/>
              </a:rPr>
              <a:t>Ejemplo: mix para 10 tubos, con volumen final de 15 µl / tubo</a:t>
            </a:r>
          </a:p>
          <a:p>
            <a:pPr algn="just">
              <a:spcBef>
                <a:spcPct val="0"/>
              </a:spcBef>
              <a:buClrTx/>
              <a:buSzTx/>
              <a:buFontTx/>
              <a:buNone/>
            </a:pPr>
            <a:endParaRPr lang="es-AR" altLang="es-AR" sz="1900">
              <a:latin typeface="Arial" panose="020B0604020202020204" pitchFamily="34" charset="0"/>
            </a:endParaRPr>
          </a:p>
        </p:txBody>
      </p:sp>
      <p:grpSp>
        <p:nvGrpSpPr>
          <p:cNvPr id="4" name="Group 3">
            <a:extLst>
              <a:ext uri="{FF2B5EF4-FFF2-40B4-BE49-F238E27FC236}">
                <a16:creationId xmlns:a16="http://schemas.microsoft.com/office/drawing/2014/main" id="{F5A7FB0B-1E13-44DE-8419-1E442FAA6A91}"/>
              </a:ext>
            </a:extLst>
          </p:cNvPr>
          <p:cNvGrpSpPr>
            <a:grpSpLocks/>
          </p:cNvGrpSpPr>
          <p:nvPr/>
        </p:nvGrpSpPr>
        <p:grpSpPr bwMode="auto">
          <a:xfrm>
            <a:off x="7848600" y="3200400"/>
            <a:ext cx="1408113" cy="2028825"/>
            <a:chOff x="7848600" y="3200400"/>
            <a:chExt cx="1407368" cy="2028800"/>
          </a:xfrm>
          <a:noFill/>
        </p:grpSpPr>
        <p:sp>
          <p:nvSpPr>
            <p:cNvPr id="42045" name="Rectangle 40">
              <a:extLst>
                <a:ext uri="{FF2B5EF4-FFF2-40B4-BE49-F238E27FC236}">
                  <a16:creationId xmlns:a16="http://schemas.microsoft.com/office/drawing/2014/main" id="{B8A790BA-36B8-4D07-9339-35802668C7E3}"/>
                </a:ext>
              </a:extLst>
            </p:cNvPr>
            <p:cNvSpPr>
              <a:spLocks noChangeArrowheads="1"/>
            </p:cNvSpPr>
            <p:nvPr/>
          </p:nvSpPr>
          <p:spPr bwMode="auto">
            <a:xfrm>
              <a:off x="7884368" y="4005064"/>
              <a:ext cx="1371600"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defRPr/>
              </a:pPr>
              <a:r>
                <a:rPr lang="en-US" altLang="es-AR" sz="1600" b="1" dirty="0">
                  <a:solidFill>
                    <a:srgbClr val="FF0000"/>
                  </a:solidFill>
                  <a:latin typeface="Arial" panose="020B0604020202020204" pitchFamily="34" charset="0"/>
                </a:rPr>
                <a:t>45,5 µl</a:t>
              </a:r>
              <a:endParaRPr lang="en-US" altLang="es-AR" sz="1600" b="1" noProof="1">
                <a:solidFill>
                  <a:srgbClr val="FF0000"/>
                </a:solidFill>
                <a:latin typeface="Arial" panose="020B0604020202020204" pitchFamily="34" charset="0"/>
              </a:endParaRPr>
            </a:p>
          </p:txBody>
        </p:sp>
        <p:sp>
          <p:nvSpPr>
            <p:cNvPr id="42046" name="7 Cerrar llave">
              <a:extLst>
                <a:ext uri="{FF2B5EF4-FFF2-40B4-BE49-F238E27FC236}">
                  <a16:creationId xmlns:a16="http://schemas.microsoft.com/office/drawing/2014/main" id="{4B486FD6-E077-4DE3-8C56-5AE80C3BC069}"/>
                </a:ext>
              </a:extLst>
            </p:cNvPr>
            <p:cNvSpPr>
              <a:spLocks/>
            </p:cNvSpPr>
            <p:nvPr/>
          </p:nvSpPr>
          <p:spPr bwMode="auto">
            <a:xfrm>
              <a:off x="7848600" y="3200400"/>
              <a:ext cx="251792" cy="2028800"/>
            </a:xfrm>
            <a:prstGeom prst="rightBrace">
              <a:avLst>
                <a:gd name="adj1" fmla="val 8319"/>
                <a:gd name="adj2" fmla="val 50000"/>
              </a:avLst>
            </a:prstGeom>
            <a:grpFill/>
            <a:ln w="31750" algn="ctr">
              <a:solidFill>
                <a:srgbClr val="FF0000"/>
              </a:solidFill>
              <a:round/>
              <a:headEnd/>
              <a:tailEnd/>
            </a:ln>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defRPr/>
              </a:pPr>
              <a:endParaRPr lang="es-AR" altLang="es-AR" sz="1800">
                <a:solidFill>
                  <a:srgbClr val="000014"/>
                </a:solidFill>
                <a:latin typeface="Times New Roman" panose="02020603050405020304" pitchFamily="18" charset="0"/>
              </a:endParaRPr>
            </a:p>
          </p:txBody>
        </p:sp>
      </p:grpSp>
      <p:sp>
        <p:nvSpPr>
          <p:cNvPr id="42038" name="Rectangle 40"/>
          <p:cNvSpPr>
            <a:spLocks noChangeArrowheads="1"/>
          </p:cNvSpPr>
          <p:nvPr/>
        </p:nvSpPr>
        <p:spPr bwMode="auto">
          <a:xfrm>
            <a:off x="6477000" y="1828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s-AR" sz="1600">
                <a:solidFill>
                  <a:srgbClr val="FFFFCC"/>
                </a:solidFill>
                <a:latin typeface="Arial" panose="020B0604020202020204" pitchFamily="34" charset="0"/>
              </a:rPr>
              <a:t>10 Tubos</a:t>
            </a:r>
            <a:endParaRPr lang="en-US" altLang="es-AR" sz="1600" noProof="1">
              <a:solidFill>
                <a:srgbClr val="FFFFCC"/>
              </a:solidFill>
              <a:latin typeface="Arial" panose="020B0604020202020204" pitchFamily="34" charset="0"/>
            </a:endParaRPr>
          </a:p>
        </p:txBody>
      </p:sp>
      <p:grpSp>
        <p:nvGrpSpPr>
          <p:cNvPr id="3" name="Group 2">
            <a:extLst>
              <a:ext uri="{FF2B5EF4-FFF2-40B4-BE49-F238E27FC236}">
                <a16:creationId xmlns:a16="http://schemas.microsoft.com/office/drawing/2014/main" id="{8F2BCE69-DCA1-4635-B5A1-C632F12177B8}"/>
              </a:ext>
            </a:extLst>
          </p:cNvPr>
          <p:cNvGrpSpPr>
            <a:grpSpLocks/>
          </p:cNvGrpSpPr>
          <p:nvPr/>
        </p:nvGrpSpPr>
        <p:grpSpPr bwMode="auto">
          <a:xfrm>
            <a:off x="5548313" y="3082706"/>
            <a:ext cx="1979612" cy="303212"/>
            <a:chOff x="5549048" y="3068960"/>
            <a:chExt cx="1978728" cy="302752"/>
          </a:xfrm>
          <a:solidFill>
            <a:schemeClr val="bg1"/>
          </a:solidFill>
        </p:grpSpPr>
        <p:sp>
          <p:nvSpPr>
            <p:cNvPr id="2" name="Rectangle 1">
              <a:extLst>
                <a:ext uri="{FF2B5EF4-FFF2-40B4-BE49-F238E27FC236}">
                  <a16:creationId xmlns:a16="http://schemas.microsoft.com/office/drawing/2014/main" id="{6700F6D3-F886-473B-9CE2-3BED43BA369E}"/>
                </a:ext>
              </a:extLst>
            </p:cNvPr>
            <p:cNvSpPr/>
            <p:nvPr/>
          </p:nvSpPr>
          <p:spPr>
            <a:xfrm>
              <a:off x="5549048" y="3083225"/>
              <a:ext cx="723577" cy="288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sp>
          <p:nvSpPr>
            <p:cNvPr id="11" name="Rectangle 10">
              <a:extLst>
                <a:ext uri="{FF2B5EF4-FFF2-40B4-BE49-F238E27FC236}">
                  <a16:creationId xmlns:a16="http://schemas.microsoft.com/office/drawing/2014/main" id="{CD18FD6C-C906-40C6-A94A-C73F017689BF}"/>
                </a:ext>
              </a:extLst>
            </p:cNvPr>
            <p:cNvSpPr/>
            <p:nvPr/>
          </p:nvSpPr>
          <p:spPr>
            <a:xfrm>
              <a:off x="6804199" y="3068960"/>
              <a:ext cx="723577" cy="288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grpSp>
      <p:grpSp>
        <p:nvGrpSpPr>
          <p:cNvPr id="13" name="Group 12">
            <a:extLst>
              <a:ext uri="{FF2B5EF4-FFF2-40B4-BE49-F238E27FC236}">
                <a16:creationId xmlns:a16="http://schemas.microsoft.com/office/drawing/2014/main" id="{C0304F87-C38E-46A7-9382-95159D8A5A91}"/>
              </a:ext>
            </a:extLst>
          </p:cNvPr>
          <p:cNvGrpSpPr>
            <a:grpSpLocks/>
          </p:cNvGrpSpPr>
          <p:nvPr/>
        </p:nvGrpSpPr>
        <p:grpSpPr bwMode="auto">
          <a:xfrm>
            <a:off x="5580063" y="3557588"/>
            <a:ext cx="1978025" cy="303212"/>
            <a:chOff x="5549048" y="3068960"/>
            <a:chExt cx="1978728" cy="302752"/>
          </a:xfrm>
          <a:solidFill>
            <a:schemeClr val="bg1"/>
          </a:solidFill>
        </p:grpSpPr>
        <p:sp>
          <p:nvSpPr>
            <p:cNvPr id="14" name="Rectangle 13">
              <a:extLst>
                <a:ext uri="{FF2B5EF4-FFF2-40B4-BE49-F238E27FC236}">
                  <a16:creationId xmlns:a16="http://schemas.microsoft.com/office/drawing/2014/main" id="{AC0C884A-93F2-46F7-9526-F111FEFDB41E}"/>
                </a:ext>
              </a:extLst>
            </p:cNvPr>
            <p:cNvSpPr/>
            <p:nvPr/>
          </p:nvSpPr>
          <p:spPr>
            <a:xfrm>
              <a:off x="5549048" y="3083225"/>
              <a:ext cx="724157" cy="288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sp>
          <p:nvSpPr>
            <p:cNvPr id="15" name="Rectangle 14">
              <a:extLst>
                <a:ext uri="{FF2B5EF4-FFF2-40B4-BE49-F238E27FC236}">
                  <a16:creationId xmlns:a16="http://schemas.microsoft.com/office/drawing/2014/main" id="{EF5DDE6F-50FB-4703-9184-018C1481D776}"/>
                </a:ext>
              </a:extLst>
            </p:cNvPr>
            <p:cNvSpPr/>
            <p:nvPr/>
          </p:nvSpPr>
          <p:spPr>
            <a:xfrm>
              <a:off x="6803619" y="3068960"/>
              <a:ext cx="724157" cy="288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grpSp>
      <p:grpSp>
        <p:nvGrpSpPr>
          <p:cNvPr id="16" name="Group 15">
            <a:extLst>
              <a:ext uri="{FF2B5EF4-FFF2-40B4-BE49-F238E27FC236}">
                <a16:creationId xmlns:a16="http://schemas.microsoft.com/office/drawing/2014/main" id="{784FE1A7-6D64-4E19-9C7A-838483B432EB}"/>
              </a:ext>
            </a:extLst>
          </p:cNvPr>
          <p:cNvGrpSpPr>
            <a:grpSpLocks/>
          </p:cNvGrpSpPr>
          <p:nvPr/>
        </p:nvGrpSpPr>
        <p:grpSpPr bwMode="auto">
          <a:xfrm>
            <a:off x="5580063" y="3990975"/>
            <a:ext cx="1978025" cy="301625"/>
            <a:chOff x="5549048" y="3068960"/>
            <a:chExt cx="1978728" cy="302752"/>
          </a:xfrm>
          <a:solidFill>
            <a:schemeClr val="bg1"/>
          </a:solidFill>
        </p:grpSpPr>
        <p:sp>
          <p:nvSpPr>
            <p:cNvPr id="17" name="Rectangle 16">
              <a:extLst>
                <a:ext uri="{FF2B5EF4-FFF2-40B4-BE49-F238E27FC236}">
                  <a16:creationId xmlns:a16="http://schemas.microsoft.com/office/drawing/2014/main" id="{526A6FA8-FEDB-4D5A-AA17-AF9C1F53060E}"/>
                </a:ext>
              </a:extLst>
            </p:cNvPr>
            <p:cNvSpPr/>
            <p:nvPr/>
          </p:nvSpPr>
          <p:spPr>
            <a:xfrm>
              <a:off x="5549048" y="3083301"/>
              <a:ext cx="724157" cy="288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sp>
          <p:nvSpPr>
            <p:cNvPr id="18" name="Rectangle 17">
              <a:extLst>
                <a:ext uri="{FF2B5EF4-FFF2-40B4-BE49-F238E27FC236}">
                  <a16:creationId xmlns:a16="http://schemas.microsoft.com/office/drawing/2014/main" id="{A25C0CE9-8A26-4E21-BB4A-FF9F5DCF567E}"/>
                </a:ext>
              </a:extLst>
            </p:cNvPr>
            <p:cNvSpPr/>
            <p:nvPr/>
          </p:nvSpPr>
          <p:spPr>
            <a:xfrm>
              <a:off x="6803619" y="3068960"/>
              <a:ext cx="724157" cy="288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grpSp>
      <p:grpSp>
        <p:nvGrpSpPr>
          <p:cNvPr id="19" name="Group 18">
            <a:extLst>
              <a:ext uri="{FF2B5EF4-FFF2-40B4-BE49-F238E27FC236}">
                <a16:creationId xmlns:a16="http://schemas.microsoft.com/office/drawing/2014/main" id="{CFFF57C6-B10A-4E10-93C8-F7B0E06D4570}"/>
              </a:ext>
            </a:extLst>
          </p:cNvPr>
          <p:cNvGrpSpPr>
            <a:grpSpLocks/>
          </p:cNvGrpSpPr>
          <p:nvPr/>
        </p:nvGrpSpPr>
        <p:grpSpPr bwMode="auto">
          <a:xfrm>
            <a:off x="5508625" y="4422775"/>
            <a:ext cx="1978025" cy="301625"/>
            <a:chOff x="5549048" y="3068960"/>
            <a:chExt cx="1978728" cy="302752"/>
          </a:xfrm>
          <a:solidFill>
            <a:schemeClr val="bg1"/>
          </a:solidFill>
        </p:grpSpPr>
        <p:sp>
          <p:nvSpPr>
            <p:cNvPr id="20" name="Rectangle 19">
              <a:extLst>
                <a:ext uri="{FF2B5EF4-FFF2-40B4-BE49-F238E27FC236}">
                  <a16:creationId xmlns:a16="http://schemas.microsoft.com/office/drawing/2014/main" id="{7685C118-998C-417E-BA7F-4F9C49B24CF6}"/>
                </a:ext>
              </a:extLst>
            </p:cNvPr>
            <p:cNvSpPr/>
            <p:nvPr/>
          </p:nvSpPr>
          <p:spPr>
            <a:xfrm>
              <a:off x="5549048" y="3083301"/>
              <a:ext cx="724157" cy="288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sp>
          <p:nvSpPr>
            <p:cNvPr id="21" name="Rectangle 20">
              <a:extLst>
                <a:ext uri="{FF2B5EF4-FFF2-40B4-BE49-F238E27FC236}">
                  <a16:creationId xmlns:a16="http://schemas.microsoft.com/office/drawing/2014/main" id="{D52D75A7-2FD2-479D-8438-B8948F3E74AB}"/>
                </a:ext>
              </a:extLst>
            </p:cNvPr>
            <p:cNvSpPr/>
            <p:nvPr/>
          </p:nvSpPr>
          <p:spPr>
            <a:xfrm>
              <a:off x="6803619" y="3068960"/>
              <a:ext cx="724157" cy="2884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grpSp>
      <p:grpSp>
        <p:nvGrpSpPr>
          <p:cNvPr id="22" name="Group 21">
            <a:extLst>
              <a:ext uri="{FF2B5EF4-FFF2-40B4-BE49-F238E27FC236}">
                <a16:creationId xmlns:a16="http://schemas.microsoft.com/office/drawing/2014/main" id="{3F702FC8-B2CE-4AD1-A6D8-A18F41418609}"/>
              </a:ext>
            </a:extLst>
          </p:cNvPr>
          <p:cNvGrpSpPr>
            <a:grpSpLocks/>
          </p:cNvGrpSpPr>
          <p:nvPr/>
        </p:nvGrpSpPr>
        <p:grpSpPr bwMode="auto">
          <a:xfrm>
            <a:off x="5508625" y="4854575"/>
            <a:ext cx="1978025" cy="303213"/>
            <a:chOff x="5549048" y="3068960"/>
            <a:chExt cx="1978728" cy="302752"/>
          </a:xfrm>
          <a:solidFill>
            <a:schemeClr val="bg1"/>
          </a:solidFill>
        </p:grpSpPr>
        <p:sp>
          <p:nvSpPr>
            <p:cNvPr id="23" name="Rectangle 22">
              <a:extLst>
                <a:ext uri="{FF2B5EF4-FFF2-40B4-BE49-F238E27FC236}">
                  <a16:creationId xmlns:a16="http://schemas.microsoft.com/office/drawing/2014/main" id="{10CF2CEA-B068-4D62-87A5-EE8D5C2C266A}"/>
                </a:ext>
              </a:extLst>
            </p:cNvPr>
            <p:cNvSpPr/>
            <p:nvPr/>
          </p:nvSpPr>
          <p:spPr>
            <a:xfrm>
              <a:off x="5549048" y="3083226"/>
              <a:ext cx="724157" cy="2884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sp>
          <p:nvSpPr>
            <p:cNvPr id="24" name="Rectangle 23">
              <a:extLst>
                <a:ext uri="{FF2B5EF4-FFF2-40B4-BE49-F238E27FC236}">
                  <a16:creationId xmlns:a16="http://schemas.microsoft.com/office/drawing/2014/main" id="{7294D8CC-5C07-4A0F-94FE-E2A71E6EC549}"/>
                </a:ext>
              </a:extLst>
            </p:cNvPr>
            <p:cNvSpPr/>
            <p:nvPr/>
          </p:nvSpPr>
          <p:spPr>
            <a:xfrm>
              <a:off x="6803619" y="3068960"/>
              <a:ext cx="724157" cy="2884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grpSp>
      <p:grpSp>
        <p:nvGrpSpPr>
          <p:cNvPr id="25" name="Group 24">
            <a:extLst>
              <a:ext uri="{FF2B5EF4-FFF2-40B4-BE49-F238E27FC236}">
                <a16:creationId xmlns:a16="http://schemas.microsoft.com/office/drawing/2014/main" id="{E98153CC-2D7D-4356-892D-87192F43C8D7}"/>
              </a:ext>
            </a:extLst>
          </p:cNvPr>
          <p:cNvGrpSpPr>
            <a:grpSpLocks/>
          </p:cNvGrpSpPr>
          <p:nvPr/>
        </p:nvGrpSpPr>
        <p:grpSpPr bwMode="auto">
          <a:xfrm>
            <a:off x="5508625" y="5357813"/>
            <a:ext cx="1978025" cy="303212"/>
            <a:chOff x="5549048" y="3068960"/>
            <a:chExt cx="1978728" cy="302752"/>
          </a:xfrm>
          <a:solidFill>
            <a:schemeClr val="bg1"/>
          </a:solidFill>
        </p:grpSpPr>
        <p:sp>
          <p:nvSpPr>
            <p:cNvPr id="26" name="Rectangle 25">
              <a:extLst>
                <a:ext uri="{FF2B5EF4-FFF2-40B4-BE49-F238E27FC236}">
                  <a16:creationId xmlns:a16="http://schemas.microsoft.com/office/drawing/2014/main" id="{8FEFCBB6-A19B-4993-B83C-19B2792960EA}"/>
                </a:ext>
              </a:extLst>
            </p:cNvPr>
            <p:cNvSpPr/>
            <p:nvPr/>
          </p:nvSpPr>
          <p:spPr>
            <a:xfrm>
              <a:off x="5549048" y="3083225"/>
              <a:ext cx="724157" cy="288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sp>
          <p:nvSpPr>
            <p:cNvPr id="27" name="Rectangle 26">
              <a:extLst>
                <a:ext uri="{FF2B5EF4-FFF2-40B4-BE49-F238E27FC236}">
                  <a16:creationId xmlns:a16="http://schemas.microsoft.com/office/drawing/2014/main" id="{FFA3EC23-9744-45DD-924D-45F08E45FB56}"/>
                </a:ext>
              </a:extLst>
            </p:cNvPr>
            <p:cNvSpPr/>
            <p:nvPr/>
          </p:nvSpPr>
          <p:spPr>
            <a:xfrm>
              <a:off x="6803619" y="3068960"/>
              <a:ext cx="724157" cy="288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b="1" dirty="0"/>
            </a:p>
          </p:txBody>
        </p:sp>
      </p:grpSp>
      <p:sp>
        <p:nvSpPr>
          <p:cNvPr id="5" name="Rectangle 45"/>
          <p:cNvSpPr>
            <a:spLocks noChangeArrowheads="1"/>
          </p:cNvSpPr>
          <p:nvPr/>
        </p:nvSpPr>
        <p:spPr bwMode="auto">
          <a:xfrm>
            <a:off x="1979613" y="1122363"/>
            <a:ext cx="5049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s-AR" altLang="es-AR" sz="1900">
                <a:solidFill>
                  <a:srgbClr val="7030A0"/>
                </a:solidFill>
                <a:latin typeface="Arial" panose="020B0604020202020204" pitchFamily="34" charset="0"/>
              </a:rPr>
              <a:t>Se puede usar la fórmula: [C]</a:t>
            </a:r>
            <a:r>
              <a:rPr lang="es-AR" altLang="es-AR" sz="1900" baseline="-25000">
                <a:solidFill>
                  <a:srgbClr val="7030A0"/>
                </a:solidFill>
                <a:latin typeface="Arial" panose="020B0604020202020204" pitchFamily="34" charset="0"/>
              </a:rPr>
              <a:t>f</a:t>
            </a:r>
            <a:r>
              <a:rPr lang="es-AR" altLang="es-AR" sz="1900">
                <a:solidFill>
                  <a:srgbClr val="7030A0"/>
                </a:solidFill>
                <a:latin typeface="Arial" panose="020B0604020202020204" pitchFamily="34" charset="0"/>
              </a:rPr>
              <a:t> x V</a:t>
            </a:r>
            <a:r>
              <a:rPr lang="es-AR" altLang="es-AR" sz="1900" baseline="-25000">
                <a:solidFill>
                  <a:srgbClr val="7030A0"/>
                </a:solidFill>
                <a:latin typeface="Arial" panose="020B0604020202020204" pitchFamily="34" charset="0"/>
              </a:rPr>
              <a:t>f</a:t>
            </a:r>
            <a:r>
              <a:rPr lang="es-AR" altLang="es-AR" sz="1900">
                <a:solidFill>
                  <a:srgbClr val="7030A0"/>
                </a:solidFill>
                <a:latin typeface="Arial" panose="020B0604020202020204" pitchFamily="34" charset="0"/>
              </a:rPr>
              <a:t> = [C]</a:t>
            </a:r>
            <a:r>
              <a:rPr lang="es-AR" altLang="es-AR" sz="1900" baseline="-25000">
                <a:solidFill>
                  <a:srgbClr val="7030A0"/>
                </a:solidFill>
                <a:latin typeface="Arial" panose="020B0604020202020204" pitchFamily="34" charset="0"/>
              </a:rPr>
              <a:t>i</a:t>
            </a:r>
            <a:r>
              <a:rPr lang="es-AR" altLang="es-AR" sz="1900">
                <a:solidFill>
                  <a:srgbClr val="7030A0"/>
                </a:solidFill>
                <a:latin typeface="Arial" panose="020B0604020202020204" pitchFamily="34" charset="0"/>
              </a:rPr>
              <a:t> x V</a:t>
            </a:r>
            <a:r>
              <a:rPr lang="es-AR" altLang="es-AR" sz="1900" baseline="-25000">
                <a:solidFill>
                  <a:srgbClr val="7030A0"/>
                </a:solidFill>
                <a:latin typeface="Arial" panose="020B0604020202020204" pitchFamily="34" charset="0"/>
              </a:rPr>
              <a:t>i</a:t>
            </a:r>
            <a:endParaRPr lang="es-AR" altLang="es-AR" sz="1900">
              <a:solidFill>
                <a:srgbClr val="7030A0"/>
              </a:solidFill>
              <a:latin typeface="Arial" panose="020B0604020202020204" pitchFamily="34" charset="0"/>
            </a:endParaRPr>
          </a:p>
        </p:txBody>
      </p:sp>
    </p:spTree>
    <p:extLst>
      <p:ext uri="{BB962C8B-B14F-4D97-AF65-F5344CB8AC3E}">
        <p14:creationId xmlns:p14="http://schemas.microsoft.com/office/powerpoint/2010/main" val="171390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7"/>
          <p:cNvSpPr>
            <a:spLocks noChangeArrowheads="1"/>
          </p:cNvSpPr>
          <p:nvPr/>
        </p:nvSpPr>
        <p:spPr bwMode="auto">
          <a:xfrm>
            <a:off x="2590800" y="5202238"/>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AR" altLang="es-AR" sz="2800" noProof="1">
                <a:solidFill>
                  <a:srgbClr val="333399"/>
                </a:solidFill>
                <a:latin typeface="Trebuchet MS" pitchFamily="34" charset="0"/>
              </a:rPr>
              <a:t>Luego se reparte en tubos de 0.2 ml</a:t>
            </a:r>
          </a:p>
        </p:txBody>
      </p:sp>
      <p:pic>
        <p:nvPicPr>
          <p:cNvPr id="43011" name="Picture 2" descr="http://www.usascientific.com/productimages2/14058100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46" y="22621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scbt.com/images/gels/128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667000"/>
            <a:ext cx="248602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7"/>
          <p:cNvSpPr>
            <a:spLocks noChangeArrowheads="1"/>
          </p:cNvSpPr>
          <p:nvPr/>
        </p:nvSpPr>
        <p:spPr bwMode="auto">
          <a:xfrm>
            <a:off x="827088" y="234950"/>
            <a:ext cx="75676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AR" altLang="es-AR" sz="3500" noProof="1">
                <a:solidFill>
                  <a:srgbClr val="333399"/>
                </a:solidFill>
                <a:latin typeface="Trebuchet MS" pitchFamily="34" charset="0"/>
              </a:rPr>
              <a:t>Mix: en tubos eppendorff de 0.5 ml</a:t>
            </a:r>
          </a:p>
        </p:txBody>
      </p:sp>
      <p:cxnSp>
        <p:nvCxnSpPr>
          <p:cNvPr id="43014" name="Straight Arrow Connector 3"/>
          <p:cNvCxnSpPr>
            <a:cxnSpLocks noChangeShapeType="1"/>
          </p:cNvCxnSpPr>
          <p:nvPr/>
        </p:nvCxnSpPr>
        <p:spPr bwMode="auto">
          <a:xfrm flipV="1">
            <a:off x="3810000" y="2800350"/>
            <a:ext cx="1295400" cy="211138"/>
          </a:xfrm>
          <a:prstGeom prst="straightConnector1">
            <a:avLst/>
          </a:prstGeom>
          <a:noFill/>
          <a:ln w="25400" algn="ctr">
            <a:solidFill>
              <a:srgbClr val="0000CC"/>
            </a:solidFill>
            <a:round/>
            <a:headEnd type="none" w="lg" len="lg"/>
            <a:tailEnd type="stealth" w="lg" len="lg"/>
          </a:ln>
          <a:extLst>
            <a:ext uri="{909E8E84-426E-40DD-AFC4-6F175D3DCCD1}">
              <a14:hiddenFill xmlns:a14="http://schemas.microsoft.com/office/drawing/2010/main">
                <a:noFill/>
              </a14:hiddenFill>
            </a:ext>
          </a:extLst>
        </p:spPr>
      </p:cxnSp>
      <p:cxnSp>
        <p:nvCxnSpPr>
          <p:cNvPr id="43015" name="Straight Arrow Connector 16"/>
          <p:cNvCxnSpPr>
            <a:cxnSpLocks noChangeShapeType="1"/>
          </p:cNvCxnSpPr>
          <p:nvPr/>
        </p:nvCxnSpPr>
        <p:spPr bwMode="auto">
          <a:xfrm>
            <a:off x="3752850" y="3316288"/>
            <a:ext cx="1241425" cy="374650"/>
          </a:xfrm>
          <a:prstGeom prst="straightConnector1">
            <a:avLst/>
          </a:prstGeom>
          <a:noFill/>
          <a:ln w="25400" algn="ctr">
            <a:solidFill>
              <a:srgbClr val="0000CC"/>
            </a:solidFill>
            <a:round/>
            <a:headEnd type="none" w="lg" len="lg"/>
            <a:tailEnd type="stealth" w="lg" len="lg"/>
          </a:ln>
          <a:extLst>
            <a:ext uri="{909E8E84-426E-40DD-AFC4-6F175D3DCCD1}">
              <a14:hiddenFill xmlns:a14="http://schemas.microsoft.com/office/drawing/2010/main">
                <a:noFill/>
              </a14:hiddenFill>
            </a:ext>
          </a:extLst>
        </p:spPr>
      </p:cxnSp>
      <p:cxnSp>
        <p:nvCxnSpPr>
          <p:cNvPr id="43016" name="Straight Arrow Connector 18"/>
          <p:cNvCxnSpPr>
            <a:cxnSpLocks noChangeShapeType="1"/>
          </p:cNvCxnSpPr>
          <p:nvPr/>
        </p:nvCxnSpPr>
        <p:spPr bwMode="auto">
          <a:xfrm>
            <a:off x="3717925" y="3563938"/>
            <a:ext cx="949325" cy="847725"/>
          </a:xfrm>
          <a:prstGeom prst="straightConnector1">
            <a:avLst/>
          </a:prstGeom>
          <a:noFill/>
          <a:ln w="25400" algn="ctr">
            <a:solidFill>
              <a:srgbClr val="0000CC"/>
            </a:solidFill>
            <a:round/>
            <a:headEnd type="none" w="lg" len="lg"/>
            <a:tailEnd type="stealth" w="lg" len="lg"/>
          </a:ln>
          <a:extLst>
            <a:ext uri="{909E8E84-426E-40DD-AFC4-6F175D3DCCD1}">
              <a14:hiddenFill xmlns:a14="http://schemas.microsoft.com/office/drawing/2010/main">
                <a:noFill/>
              </a14:hiddenFill>
            </a:ext>
          </a:extLst>
        </p:spPr>
      </p:cxn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0"/>
          <p:cNvGrpSpPr>
            <a:grpSpLocks/>
          </p:cNvGrpSpPr>
          <p:nvPr/>
        </p:nvGrpSpPr>
        <p:grpSpPr bwMode="auto">
          <a:xfrm>
            <a:off x="228600" y="765175"/>
            <a:ext cx="8610600" cy="2667000"/>
            <a:chOff x="144" y="1056"/>
            <a:chExt cx="5472" cy="1628"/>
          </a:xfrm>
        </p:grpSpPr>
        <p:pic>
          <p:nvPicPr>
            <p:cNvPr id="450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056"/>
              <a:ext cx="5472" cy="162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065" name="Line 8"/>
            <p:cNvSpPr>
              <a:spLocks noChangeShapeType="1"/>
            </p:cNvSpPr>
            <p:nvPr/>
          </p:nvSpPr>
          <p:spPr bwMode="auto">
            <a:xfrm>
              <a:off x="2208" y="1344"/>
              <a:ext cx="0" cy="9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s-AR"/>
            </a:p>
          </p:txBody>
        </p:sp>
        <p:sp>
          <p:nvSpPr>
            <p:cNvPr id="45066" name="Line 9"/>
            <p:cNvSpPr>
              <a:spLocks noChangeShapeType="1"/>
            </p:cNvSpPr>
            <p:nvPr/>
          </p:nvSpPr>
          <p:spPr bwMode="auto">
            <a:xfrm flipH="1">
              <a:off x="2208" y="1344"/>
              <a:ext cx="19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s-AR"/>
            </a:p>
          </p:txBody>
        </p:sp>
      </p:grpSp>
      <p:pic>
        <p:nvPicPr>
          <p:cNvPr id="45059" name="Picture 14" descr="amelogenina2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4648200"/>
            <a:ext cx="3733800" cy="1976438"/>
          </a:xfrm>
          <a:noFill/>
        </p:spPr>
      </p:pic>
      <p:sp>
        <p:nvSpPr>
          <p:cNvPr id="45060" name="Rectangle 17"/>
          <p:cNvSpPr>
            <a:spLocks noChangeArrowheads="1"/>
          </p:cNvSpPr>
          <p:nvPr/>
        </p:nvSpPr>
        <p:spPr bwMode="auto">
          <a:xfrm>
            <a:off x="228600" y="0"/>
            <a:ext cx="525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AR" altLang="es-AR" sz="2800" noProof="1">
                <a:solidFill>
                  <a:srgbClr val="333399"/>
                </a:solidFill>
                <a:latin typeface="Trebuchet MS" pitchFamily="34" charset="0"/>
              </a:rPr>
              <a:t>Condiciones de ciclado:</a:t>
            </a:r>
          </a:p>
        </p:txBody>
      </p:sp>
      <p:sp>
        <p:nvSpPr>
          <p:cNvPr id="45061" name="Rectangle 18"/>
          <p:cNvSpPr>
            <a:spLocks noChangeArrowheads="1"/>
          </p:cNvSpPr>
          <p:nvPr/>
        </p:nvSpPr>
        <p:spPr bwMode="auto">
          <a:xfrm>
            <a:off x="304800" y="3581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s-AR" altLang="es-AR" sz="2200" noProof="1">
                <a:latin typeface="Arial" charset="0"/>
              </a:rPr>
              <a:t>Las muestras se correrán luego en un gel de agarosa 2%</a:t>
            </a:r>
          </a:p>
        </p:txBody>
      </p:sp>
      <p:sp>
        <p:nvSpPr>
          <p:cNvPr id="45062" name="Rectangle 19"/>
          <p:cNvSpPr>
            <a:spLocks noChangeArrowheads="1"/>
          </p:cNvSpPr>
          <p:nvPr/>
        </p:nvSpPr>
        <p:spPr bwMode="auto">
          <a:xfrm>
            <a:off x="228600" y="4114800"/>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AR" altLang="es-AR" sz="2800" noProof="1">
                <a:solidFill>
                  <a:srgbClr val="333399"/>
                </a:solidFill>
                <a:latin typeface="Trebuchet MS" pitchFamily="34" charset="0"/>
              </a:rPr>
              <a:t>Ejemplo</a:t>
            </a:r>
            <a:r>
              <a:rPr lang="en-US" altLang="es-AR" sz="2800">
                <a:solidFill>
                  <a:srgbClr val="333399"/>
                </a:solidFill>
                <a:latin typeface="Trebuchet MS" pitchFamily="34" charset="0"/>
              </a:rPr>
              <a:t>s</a:t>
            </a:r>
            <a:r>
              <a:rPr lang="en-US" altLang="es-AR" sz="2800" noProof="1">
                <a:solidFill>
                  <a:srgbClr val="333399"/>
                </a:solidFill>
                <a:latin typeface="Trebuchet MS" pitchFamily="34" charset="0"/>
              </a:rPr>
              <a:t>:</a:t>
            </a:r>
          </a:p>
        </p:txBody>
      </p:sp>
      <p:pic>
        <p:nvPicPr>
          <p:cNvPr id="45063" name="Picture 20" descr="AMG NOCHE 12-4 colo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648200"/>
            <a:ext cx="45720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1 Imagen" descr="Looney-Tun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4103688"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17"/>
          <p:cNvSpPr>
            <a:spLocks noChangeArrowheads="1"/>
          </p:cNvSpPr>
          <p:nvPr/>
        </p:nvSpPr>
        <p:spPr bwMode="auto">
          <a:xfrm>
            <a:off x="304800" y="2286000"/>
            <a:ext cx="411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AR" altLang="es-AR" sz="6000" noProof="1">
                <a:solidFill>
                  <a:srgbClr val="333399"/>
                </a:solidFill>
                <a:latin typeface="Trebuchet MS" pitchFamily="34" charset="0"/>
              </a:rPr>
              <a:t>¿Preguntas?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90E9DD4-EDE9-410D-A86D-D8FADE908A73}"/>
              </a:ext>
            </a:extLst>
          </p:cNvPr>
          <p:cNvSpPr>
            <a:spLocks noChangeArrowheads="1"/>
          </p:cNvSpPr>
          <p:nvPr/>
        </p:nvSpPr>
        <p:spPr bwMode="auto">
          <a:xfrm>
            <a:off x="1219200" y="1219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GB" altLang="es-AR" sz="2400">
              <a:solidFill>
                <a:schemeClr val="hlink"/>
              </a:solidFill>
              <a:latin typeface="Times New Roman" panose="02020603050405020304" pitchFamily="18" charset="0"/>
            </a:endParaRPr>
          </a:p>
          <a:p>
            <a:pPr>
              <a:spcBef>
                <a:spcPct val="0"/>
              </a:spcBef>
              <a:buClrTx/>
              <a:buSzTx/>
              <a:buFontTx/>
              <a:buNone/>
            </a:pPr>
            <a:endParaRPr lang="en-GB" altLang="es-AR" sz="2400">
              <a:solidFill>
                <a:schemeClr val="hlink"/>
              </a:solidFill>
              <a:latin typeface="Times New Roman" panose="02020603050405020304" pitchFamily="18" charset="0"/>
            </a:endParaRPr>
          </a:p>
          <a:p>
            <a:pPr>
              <a:spcBef>
                <a:spcPct val="0"/>
              </a:spcBef>
              <a:buClrTx/>
              <a:buSzTx/>
              <a:buFontTx/>
              <a:buNone/>
            </a:pPr>
            <a:r>
              <a:rPr lang="en-GB" altLang="es-AR" sz="2400">
                <a:latin typeface="Times New Roman" panose="02020603050405020304" pitchFamily="18" charset="0"/>
              </a:rPr>
              <a:t>  </a:t>
            </a:r>
            <a:endParaRPr lang="en-GB" altLang="es-AR" sz="2400">
              <a:latin typeface="Courier New" panose="02070309020205020404" pitchFamily="49" charset="0"/>
            </a:endParaRPr>
          </a:p>
          <a:p>
            <a:pPr>
              <a:spcBef>
                <a:spcPct val="0"/>
              </a:spcBef>
              <a:buClrTx/>
              <a:buSzTx/>
              <a:buFontTx/>
              <a:buNone/>
            </a:pPr>
            <a:r>
              <a:rPr lang="en-GB" altLang="es-AR" sz="2400">
                <a:latin typeface="Courier New" panose="02070309020205020404" pitchFamily="49" charset="0"/>
              </a:rPr>
              <a:t> </a:t>
            </a:r>
          </a:p>
          <a:p>
            <a:pPr>
              <a:spcBef>
                <a:spcPct val="0"/>
              </a:spcBef>
              <a:buClrTx/>
              <a:buSzTx/>
              <a:buFontTx/>
              <a:buNone/>
            </a:pPr>
            <a:endParaRPr lang="en-GB" altLang="es-AR" sz="2400">
              <a:latin typeface="Courier New" panose="02070309020205020404" pitchFamily="49" charset="0"/>
            </a:endParaRPr>
          </a:p>
          <a:p>
            <a:pPr>
              <a:spcBef>
                <a:spcPct val="0"/>
              </a:spcBef>
              <a:buClrTx/>
              <a:buSzTx/>
              <a:buFontTx/>
              <a:buNone/>
            </a:pPr>
            <a:r>
              <a:rPr lang="en-GB" altLang="es-AR">
                <a:latin typeface="Courier New" panose="02070309020205020404" pitchFamily="49" charset="0"/>
              </a:rPr>
              <a:t>-A–T-G-C-A-T-G-C-A-T-G-C-* *</a:t>
            </a:r>
            <a:r>
              <a:rPr lang="en-GB" altLang="es-AR" sz="2400">
                <a:latin typeface="Courier New" panose="02070309020205020404" pitchFamily="49" charset="0"/>
              </a:rPr>
              <a:t> </a:t>
            </a:r>
          </a:p>
          <a:p>
            <a:pPr>
              <a:spcBef>
                <a:spcPct val="0"/>
              </a:spcBef>
              <a:buClrTx/>
              <a:buSzTx/>
              <a:buFontTx/>
              <a:buNone/>
            </a:pPr>
            <a:endParaRPr lang="en-GB" altLang="es-AR" sz="2400">
              <a:latin typeface="Courier New" panose="02070309020205020404" pitchFamily="49" charset="0"/>
            </a:endParaRPr>
          </a:p>
          <a:p>
            <a:pPr>
              <a:spcBef>
                <a:spcPct val="0"/>
              </a:spcBef>
              <a:buClrTx/>
              <a:buSzTx/>
              <a:buFontTx/>
              <a:buNone/>
            </a:pPr>
            <a:endParaRPr lang="en-GB" altLang="es-AR" sz="2400">
              <a:latin typeface="Courier New" panose="02070309020205020404" pitchFamily="49" charset="0"/>
            </a:endParaRPr>
          </a:p>
          <a:p>
            <a:pPr>
              <a:spcBef>
                <a:spcPct val="0"/>
              </a:spcBef>
              <a:buClrTx/>
              <a:buSzTx/>
              <a:buFontTx/>
              <a:buNone/>
            </a:pPr>
            <a:endParaRPr lang="en-GB" altLang="es-AR" sz="2400">
              <a:latin typeface="Times New Roman" panose="02020603050405020304" pitchFamily="18" charset="0"/>
            </a:endParaRPr>
          </a:p>
        </p:txBody>
      </p:sp>
      <p:sp>
        <p:nvSpPr>
          <p:cNvPr id="8195" name="Text Box 38">
            <a:extLst>
              <a:ext uri="{FF2B5EF4-FFF2-40B4-BE49-F238E27FC236}">
                <a16:creationId xmlns:a16="http://schemas.microsoft.com/office/drawing/2014/main" id="{BCD9B32E-5E4B-447D-A945-76063836EB07}"/>
              </a:ext>
            </a:extLst>
          </p:cNvPr>
          <p:cNvSpPr txBox="1">
            <a:spLocks noChangeArrowheads="1"/>
          </p:cNvSpPr>
          <p:nvPr/>
        </p:nvSpPr>
        <p:spPr bwMode="auto">
          <a:xfrm>
            <a:off x="615950" y="4129088"/>
            <a:ext cx="82232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s-AR" altLang="es-AR" sz="2800" noProof="1">
                <a:latin typeface="Trebuchet MS" panose="020B0603020202020204" pitchFamily="34" charset="0"/>
              </a:rPr>
              <a:t>Síntesis de DNA: </a:t>
            </a:r>
            <a:r>
              <a:rPr lang="es-AR" altLang="es-AR" sz="2800" i="1" noProof="1">
                <a:latin typeface="Trebuchet MS" panose="020B0603020202020204" pitchFamily="34" charset="0"/>
              </a:rPr>
              <a:t>Primers</a:t>
            </a:r>
            <a:r>
              <a:rPr lang="es-AR" altLang="es-AR" sz="2800" noProof="1">
                <a:latin typeface="Trebuchet MS" panose="020B0603020202020204" pitchFamily="34" charset="0"/>
              </a:rPr>
              <a:t> específicos hibridan con la cadena que tiene que ser copiada (cadena molde).</a:t>
            </a:r>
            <a:endParaRPr lang="es-AR" altLang="es-AR" sz="2800" noProof="1">
              <a:solidFill>
                <a:srgbClr val="FF0000"/>
              </a:solidFill>
              <a:latin typeface="Trebuchet MS" panose="020B0603020202020204" pitchFamily="34" charset="0"/>
            </a:endParaRPr>
          </a:p>
        </p:txBody>
      </p:sp>
      <p:cxnSp>
        <p:nvCxnSpPr>
          <p:cNvPr id="8196" name="AutoShape 39">
            <a:extLst>
              <a:ext uri="{FF2B5EF4-FFF2-40B4-BE49-F238E27FC236}">
                <a16:creationId xmlns:a16="http://schemas.microsoft.com/office/drawing/2014/main" id="{E8F716C5-D79D-479D-91E4-B0FFA2EBCF29}"/>
              </a:ext>
            </a:extLst>
          </p:cNvPr>
          <p:cNvCxnSpPr>
            <a:cxnSpLocks noChangeShapeType="1"/>
            <a:stCxn id="8195" idx="1"/>
          </p:cNvCxnSpPr>
          <p:nvPr/>
        </p:nvCxnSpPr>
        <p:spPr bwMode="auto">
          <a:xfrm rot="10800000" flipH="1">
            <a:off x="615950" y="3175002"/>
            <a:ext cx="719138" cy="1646585"/>
          </a:xfrm>
          <a:prstGeom prst="curvedConnector4">
            <a:avLst>
              <a:gd name="adj1" fmla="val -31788"/>
              <a:gd name="adj2" fmla="val 71028"/>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8197" name="Group 48">
            <a:extLst>
              <a:ext uri="{FF2B5EF4-FFF2-40B4-BE49-F238E27FC236}">
                <a16:creationId xmlns:a16="http://schemas.microsoft.com/office/drawing/2014/main" id="{C8B1BF69-AF4B-4132-952F-A0D983B871DE}"/>
              </a:ext>
            </a:extLst>
          </p:cNvPr>
          <p:cNvGrpSpPr>
            <a:grpSpLocks/>
          </p:cNvGrpSpPr>
          <p:nvPr/>
        </p:nvGrpSpPr>
        <p:grpSpPr bwMode="auto">
          <a:xfrm>
            <a:off x="1212850" y="2209800"/>
            <a:ext cx="2852738" cy="914400"/>
            <a:chOff x="764" y="1392"/>
            <a:chExt cx="1797" cy="576"/>
          </a:xfrm>
        </p:grpSpPr>
        <p:grpSp>
          <p:nvGrpSpPr>
            <p:cNvPr id="8199" name="Group 7">
              <a:extLst>
                <a:ext uri="{FF2B5EF4-FFF2-40B4-BE49-F238E27FC236}">
                  <a16:creationId xmlns:a16="http://schemas.microsoft.com/office/drawing/2014/main" id="{E7B757D2-5AE8-4F9C-B48C-549A21869E9E}"/>
                </a:ext>
              </a:extLst>
            </p:cNvPr>
            <p:cNvGrpSpPr>
              <a:grpSpLocks/>
            </p:cNvGrpSpPr>
            <p:nvPr/>
          </p:nvGrpSpPr>
          <p:grpSpPr bwMode="auto">
            <a:xfrm>
              <a:off x="1057" y="1864"/>
              <a:ext cx="48" cy="96"/>
              <a:chOff x="528" y="2352"/>
              <a:chExt cx="48" cy="96"/>
            </a:xfrm>
          </p:grpSpPr>
          <p:sp>
            <p:nvSpPr>
              <p:cNvPr id="8220" name="Line 8">
                <a:extLst>
                  <a:ext uri="{FF2B5EF4-FFF2-40B4-BE49-F238E27FC236}">
                    <a16:creationId xmlns:a16="http://schemas.microsoft.com/office/drawing/2014/main" id="{E1547746-D177-4BF0-8C0E-3933D23C8603}"/>
                  </a:ext>
                </a:extLst>
              </p:cNvPr>
              <p:cNvSpPr>
                <a:spLocks noChangeShapeType="1"/>
              </p:cNvSpPr>
              <p:nvPr/>
            </p:nvSpPr>
            <p:spPr bwMode="auto">
              <a:xfrm>
                <a:off x="528"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221" name="Line 9">
                <a:extLst>
                  <a:ext uri="{FF2B5EF4-FFF2-40B4-BE49-F238E27FC236}">
                    <a16:creationId xmlns:a16="http://schemas.microsoft.com/office/drawing/2014/main" id="{18ECFEF5-7554-4EBF-A30A-5B9BF5FC37CC}"/>
                  </a:ext>
                </a:extLst>
              </p:cNvPr>
              <p:cNvSpPr>
                <a:spLocks noChangeShapeType="1"/>
              </p:cNvSpPr>
              <p:nvPr/>
            </p:nvSpPr>
            <p:spPr bwMode="auto">
              <a:xfrm>
                <a:off x="57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sp>
          <p:nvSpPr>
            <p:cNvPr id="8200" name="Text Box 3">
              <a:extLst>
                <a:ext uri="{FF2B5EF4-FFF2-40B4-BE49-F238E27FC236}">
                  <a16:creationId xmlns:a16="http://schemas.microsoft.com/office/drawing/2014/main" id="{77701A74-414E-4528-A48D-9E7501D61121}"/>
                </a:ext>
              </a:extLst>
            </p:cNvPr>
            <p:cNvSpPr txBox="1">
              <a:spLocks noChangeArrowheads="1"/>
            </p:cNvSpPr>
            <p:nvPr/>
          </p:nvSpPr>
          <p:spPr bwMode="auto">
            <a:xfrm>
              <a:off x="1265" y="1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GB" altLang="es-AR">
                  <a:solidFill>
                    <a:srgbClr val="FF0000"/>
                  </a:solidFill>
                  <a:latin typeface="Courier New" panose="02070309020205020404" pitchFamily="49" charset="0"/>
                </a:rPr>
                <a:t>A</a:t>
              </a:r>
              <a:endParaRPr lang="en-GB" altLang="es-AR">
                <a:solidFill>
                  <a:srgbClr val="FF0000"/>
                </a:solidFill>
                <a:latin typeface="Times New Roman" panose="02020603050405020304" pitchFamily="18" charset="0"/>
              </a:endParaRPr>
            </a:p>
          </p:txBody>
        </p:sp>
        <p:sp>
          <p:nvSpPr>
            <p:cNvPr id="8201" name="Text Box 4">
              <a:extLst>
                <a:ext uri="{FF2B5EF4-FFF2-40B4-BE49-F238E27FC236}">
                  <a16:creationId xmlns:a16="http://schemas.microsoft.com/office/drawing/2014/main" id="{12B89194-139D-42AA-80D5-35AA709D428E}"/>
                </a:ext>
              </a:extLst>
            </p:cNvPr>
            <p:cNvSpPr txBox="1">
              <a:spLocks noChangeArrowheads="1"/>
            </p:cNvSpPr>
            <p:nvPr/>
          </p:nvSpPr>
          <p:spPr bwMode="auto">
            <a:xfrm>
              <a:off x="1553" y="1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GB" altLang="es-AR">
                  <a:solidFill>
                    <a:srgbClr val="FF0000"/>
                  </a:solidFill>
                  <a:latin typeface="Courier New" panose="02070309020205020404" pitchFamily="49" charset="0"/>
                </a:rPr>
                <a:t>C</a:t>
              </a:r>
            </a:p>
          </p:txBody>
        </p:sp>
        <p:sp>
          <p:nvSpPr>
            <p:cNvPr id="8202" name="Text Box 5">
              <a:extLst>
                <a:ext uri="{FF2B5EF4-FFF2-40B4-BE49-F238E27FC236}">
                  <a16:creationId xmlns:a16="http://schemas.microsoft.com/office/drawing/2014/main" id="{37B2D825-E5AD-4D55-B0D6-FB7B79DB020C}"/>
                </a:ext>
              </a:extLst>
            </p:cNvPr>
            <p:cNvSpPr txBox="1">
              <a:spLocks noChangeArrowheads="1"/>
            </p:cNvSpPr>
            <p:nvPr/>
          </p:nvSpPr>
          <p:spPr bwMode="auto">
            <a:xfrm>
              <a:off x="1841" y="1544"/>
              <a:ext cx="31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GB" altLang="es-AR">
                  <a:solidFill>
                    <a:srgbClr val="FF0000"/>
                  </a:solidFill>
                  <a:latin typeface="Courier New" panose="02070309020205020404" pitchFamily="49" charset="0"/>
                </a:rPr>
                <a:t>G</a:t>
              </a:r>
            </a:p>
          </p:txBody>
        </p:sp>
        <p:sp>
          <p:nvSpPr>
            <p:cNvPr id="8203" name="Text Box 6">
              <a:extLst>
                <a:ext uri="{FF2B5EF4-FFF2-40B4-BE49-F238E27FC236}">
                  <a16:creationId xmlns:a16="http://schemas.microsoft.com/office/drawing/2014/main" id="{D7CCD88B-88F7-4B22-829A-E717F1AF7A90}"/>
                </a:ext>
              </a:extLst>
            </p:cNvPr>
            <p:cNvSpPr txBox="1">
              <a:spLocks noChangeArrowheads="1"/>
            </p:cNvSpPr>
            <p:nvPr/>
          </p:nvSpPr>
          <p:spPr bwMode="auto">
            <a:xfrm>
              <a:off x="785" y="1544"/>
              <a:ext cx="7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GB" altLang="es-AR">
                  <a:latin typeface="Courier New" panose="02070309020205020404" pitchFamily="49" charset="0"/>
                </a:rPr>
                <a:t>-</a:t>
              </a:r>
              <a:r>
                <a:rPr lang="en-GB" altLang="es-AR">
                  <a:solidFill>
                    <a:srgbClr val="FF0000"/>
                  </a:solidFill>
                  <a:latin typeface="Courier New" panose="02070309020205020404" pitchFamily="49" charset="0"/>
                </a:rPr>
                <a:t>T</a:t>
              </a:r>
              <a:r>
                <a:rPr lang="en-GB" altLang="es-AR">
                  <a:latin typeface="Courier New" panose="02070309020205020404" pitchFamily="49" charset="0"/>
                </a:rPr>
                <a:t>-</a:t>
              </a:r>
            </a:p>
          </p:txBody>
        </p:sp>
        <p:grpSp>
          <p:nvGrpSpPr>
            <p:cNvPr id="8204" name="Group 10">
              <a:extLst>
                <a:ext uri="{FF2B5EF4-FFF2-40B4-BE49-F238E27FC236}">
                  <a16:creationId xmlns:a16="http://schemas.microsoft.com/office/drawing/2014/main" id="{7D8BE1E0-D658-4A7B-B7A9-8188BAB9E272}"/>
                </a:ext>
              </a:extLst>
            </p:cNvPr>
            <p:cNvGrpSpPr>
              <a:grpSpLocks/>
            </p:cNvGrpSpPr>
            <p:nvPr/>
          </p:nvGrpSpPr>
          <p:grpSpPr bwMode="auto">
            <a:xfrm>
              <a:off x="1932" y="1872"/>
              <a:ext cx="96" cy="96"/>
              <a:chOff x="1056" y="2352"/>
              <a:chExt cx="96" cy="96"/>
            </a:xfrm>
          </p:grpSpPr>
          <p:sp>
            <p:nvSpPr>
              <p:cNvPr id="8217" name="Line 11">
                <a:extLst>
                  <a:ext uri="{FF2B5EF4-FFF2-40B4-BE49-F238E27FC236}">
                    <a16:creationId xmlns:a16="http://schemas.microsoft.com/office/drawing/2014/main" id="{A6CD7220-ADA3-413C-B2BC-6180A3309EA2}"/>
                  </a:ext>
                </a:extLst>
              </p:cNvPr>
              <p:cNvSpPr>
                <a:spLocks noChangeShapeType="1"/>
              </p:cNvSpPr>
              <p:nvPr/>
            </p:nvSpPr>
            <p:spPr bwMode="auto">
              <a:xfrm>
                <a:off x="105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218" name="Line 12">
                <a:extLst>
                  <a:ext uri="{FF2B5EF4-FFF2-40B4-BE49-F238E27FC236}">
                    <a16:creationId xmlns:a16="http://schemas.microsoft.com/office/drawing/2014/main" id="{E383C1C9-AF8B-487C-9580-5A9A403F0407}"/>
                  </a:ext>
                </a:extLst>
              </p:cNvPr>
              <p:cNvSpPr>
                <a:spLocks noChangeShapeType="1"/>
              </p:cNvSpPr>
              <p:nvPr/>
            </p:nvSpPr>
            <p:spPr bwMode="auto">
              <a:xfrm>
                <a:off x="1104"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219" name="Line 13">
                <a:extLst>
                  <a:ext uri="{FF2B5EF4-FFF2-40B4-BE49-F238E27FC236}">
                    <a16:creationId xmlns:a16="http://schemas.microsoft.com/office/drawing/2014/main" id="{7D5A08C4-7F56-4CED-A00D-C33115FACC7B}"/>
                  </a:ext>
                </a:extLst>
              </p:cNvPr>
              <p:cNvSpPr>
                <a:spLocks noChangeShapeType="1"/>
              </p:cNvSpPr>
              <p:nvPr/>
            </p:nvSpPr>
            <p:spPr bwMode="auto">
              <a:xfrm>
                <a:off x="1152"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8205" name="Group 14">
              <a:extLst>
                <a:ext uri="{FF2B5EF4-FFF2-40B4-BE49-F238E27FC236}">
                  <a16:creationId xmlns:a16="http://schemas.microsoft.com/office/drawing/2014/main" id="{9A5728A9-0ADB-4AB5-A015-67EE4B2FDF7E}"/>
                </a:ext>
              </a:extLst>
            </p:cNvPr>
            <p:cNvGrpSpPr>
              <a:grpSpLocks/>
            </p:cNvGrpSpPr>
            <p:nvPr/>
          </p:nvGrpSpPr>
          <p:grpSpPr bwMode="auto">
            <a:xfrm>
              <a:off x="1361" y="1872"/>
              <a:ext cx="48" cy="96"/>
              <a:chOff x="528" y="2352"/>
              <a:chExt cx="48" cy="96"/>
            </a:xfrm>
          </p:grpSpPr>
          <p:sp>
            <p:nvSpPr>
              <p:cNvPr id="8215" name="Line 15">
                <a:extLst>
                  <a:ext uri="{FF2B5EF4-FFF2-40B4-BE49-F238E27FC236}">
                    <a16:creationId xmlns:a16="http://schemas.microsoft.com/office/drawing/2014/main" id="{3980960B-A732-4039-9912-7CAE1AEBC845}"/>
                  </a:ext>
                </a:extLst>
              </p:cNvPr>
              <p:cNvSpPr>
                <a:spLocks noChangeShapeType="1"/>
              </p:cNvSpPr>
              <p:nvPr/>
            </p:nvSpPr>
            <p:spPr bwMode="auto">
              <a:xfrm>
                <a:off x="528"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216" name="Line 16">
                <a:extLst>
                  <a:ext uri="{FF2B5EF4-FFF2-40B4-BE49-F238E27FC236}">
                    <a16:creationId xmlns:a16="http://schemas.microsoft.com/office/drawing/2014/main" id="{E500256C-A3C5-4481-B255-4466FC7ECB91}"/>
                  </a:ext>
                </a:extLst>
              </p:cNvPr>
              <p:cNvSpPr>
                <a:spLocks noChangeShapeType="1"/>
              </p:cNvSpPr>
              <p:nvPr/>
            </p:nvSpPr>
            <p:spPr bwMode="auto">
              <a:xfrm>
                <a:off x="57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8206" name="Group 17">
              <a:extLst>
                <a:ext uri="{FF2B5EF4-FFF2-40B4-BE49-F238E27FC236}">
                  <a16:creationId xmlns:a16="http://schemas.microsoft.com/office/drawing/2014/main" id="{E518F05C-CF97-4EDC-B326-38D42B35F5C9}"/>
                </a:ext>
              </a:extLst>
            </p:cNvPr>
            <p:cNvGrpSpPr>
              <a:grpSpLocks/>
            </p:cNvGrpSpPr>
            <p:nvPr/>
          </p:nvGrpSpPr>
          <p:grpSpPr bwMode="auto">
            <a:xfrm>
              <a:off x="1652" y="1872"/>
              <a:ext cx="96" cy="96"/>
              <a:chOff x="1056" y="2352"/>
              <a:chExt cx="96" cy="96"/>
            </a:xfrm>
          </p:grpSpPr>
          <p:sp>
            <p:nvSpPr>
              <p:cNvPr id="8212" name="Line 18">
                <a:extLst>
                  <a:ext uri="{FF2B5EF4-FFF2-40B4-BE49-F238E27FC236}">
                    <a16:creationId xmlns:a16="http://schemas.microsoft.com/office/drawing/2014/main" id="{5BCA15F7-D26D-4C6A-8330-84F9F13F1957}"/>
                  </a:ext>
                </a:extLst>
              </p:cNvPr>
              <p:cNvSpPr>
                <a:spLocks noChangeShapeType="1"/>
              </p:cNvSpPr>
              <p:nvPr/>
            </p:nvSpPr>
            <p:spPr bwMode="auto">
              <a:xfrm>
                <a:off x="105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213" name="Line 19">
                <a:extLst>
                  <a:ext uri="{FF2B5EF4-FFF2-40B4-BE49-F238E27FC236}">
                    <a16:creationId xmlns:a16="http://schemas.microsoft.com/office/drawing/2014/main" id="{39C067E1-5681-4AEB-9B7D-D31D3AADEA3F}"/>
                  </a:ext>
                </a:extLst>
              </p:cNvPr>
              <p:cNvSpPr>
                <a:spLocks noChangeShapeType="1"/>
              </p:cNvSpPr>
              <p:nvPr/>
            </p:nvSpPr>
            <p:spPr bwMode="auto">
              <a:xfrm>
                <a:off x="1104"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214" name="Line 20">
                <a:extLst>
                  <a:ext uri="{FF2B5EF4-FFF2-40B4-BE49-F238E27FC236}">
                    <a16:creationId xmlns:a16="http://schemas.microsoft.com/office/drawing/2014/main" id="{1C3D3613-984E-465F-A125-F1FD4068D141}"/>
                  </a:ext>
                </a:extLst>
              </p:cNvPr>
              <p:cNvSpPr>
                <a:spLocks noChangeShapeType="1"/>
              </p:cNvSpPr>
              <p:nvPr/>
            </p:nvSpPr>
            <p:spPr bwMode="auto">
              <a:xfrm>
                <a:off x="1152"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sp>
          <p:nvSpPr>
            <p:cNvPr id="8207" name="AutoShape 36">
              <a:extLst>
                <a:ext uri="{FF2B5EF4-FFF2-40B4-BE49-F238E27FC236}">
                  <a16:creationId xmlns:a16="http://schemas.microsoft.com/office/drawing/2014/main" id="{1E905A99-0A2D-401D-A463-147FC0C63ED9}"/>
                </a:ext>
              </a:extLst>
            </p:cNvPr>
            <p:cNvSpPr>
              <a:spLocks noChangeArrowheads="1"/>
            </p:cNvSpPr>
            <p:nvPr/>
          </p:nvSpPr>
          <p:spPr bwMode="auto">
            <a:xfrm rot="-10798738">
              <a:off x="2217" y="1745"/>
              <a:ext cx="344" cy="136"/>
            </a:xfrm>
            <a:prstGeom prst="leftArrow">
              <a:avLst>
                <a:gd name="adj1" fmla="val 50000"/>
                <a:gd name="adj2" fmla="val 63235"/>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1800">
                <a:solidFill>
                  <a:srgbClr val="000014"/>
                </a:solidFill>
                <a:latin typeface="Times New Roman" panose="02020603050405020304" pitchFamily="18" charset="0"/>
              </a:endParaRPr>
            </a:p>
          </p:txBody>
        </p:sp>
        <p:sp>
          <p:nvSpPr>
            <p:cNvPr id="8208" name="Text Box 40">
              <a:extLst>
                <a:ext uri="{FF2B5EF4-FFF2-40B4-BE49-F238E27FC236}">
                  <a16:creationId xmlns:a16="http://schemas.microsoft.com/office/drawing/2014/main" id="{D729D7BA-D6FE-49C0-BA6C-2CDCE21C18B6}"/>
                </a:ext>
              </a:extLst>
            </p:cNvPr>
            <p:cNvSpPr txBox="1">
              <a:spLocks noChangeArrowheads="1"/>
            </p:cNvSpPr>
            <p:nvPr/>
          </p:nvSpPr>
          <p:spPr bwMode="auto">
            <a:xfrm>
              <a:off x="764" y="1392"/>
              <a:ext cx="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s-AR" sz="2000">
                  <a:latin typeface="Arial" panose="020B0604020202020204" pitchFamily="34" charset="0"/>
                </a:rPr>
                <a:t>5’</a:t>
              </a:r>
            </a:p>
          </p:txBody>
        </p:sp>
        <p:sp>
          <p:nvSpPr>
            <p:cNvPr id="8209" name="Text Box 41">
              <a:extLst>
                <a:ext uri="{FF2B5EF4-FFF2-40B4-BE49-F238E27FC236}">
                  <a16:creationId xmlns:a16="http://schemas.microsoft.com/office/drawing/2014/main" id="{C7E51630-F329-4E9F-8B08-8BFBBB5B812C}"/>
                </a:ext>
              </a:extLst>
            </p:cNvPr>
            <p:cNvSpPr txBox="1">
              <a:spLocks noChangeArrowheads="1"/>
            </p:cNvSpPr>
            <p:nvPr/>
          </p:nvSpPr>
          <p:spPr bwMode="auto">
            <a:xfrm>
              <a:off x="1932" y="1392"/>
              <a:ext cx="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s-AR" sz="2000">
                  <a:latin typeface="Arial" panose="020B0604020202020204" pitchFamily="34" charset="0"/>
                </a:rPr>
                <a:t>3’</a:t>
              </a:r>
            </a:p>
          </p:txBody>
        </p:sp>
        <p:sp>
          <p:nvSpPr>
            <p:cNvPr id="8210" name="Text Box 45">
              <a:extLst>
                <a:ext uri="{FF2B5EF4-FFF2-40B4-BE49-F238E27FC236}">
                  <a16:creationId xmlns:a16="http://schemas.microsoft.com/office/drawing/2014/main" id="{9E7B60B9-75EE-4187-8430-48993403D935}"/>
                </a:ext>
              </a:extLst>
            </p:cNvPr>
            <p:cNvSpPr txBox="1">
              <a:spLocks noChangeArrowheads="1"/>
            </p:cNvSpPr>
            <p:nvPr/>
          </p:nvSpPr>
          <p:spPr bwMode="auto">
            <a:xfrm>
              <a:off x="1410" y="1555"/>
              <a:ext cx="2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s-AR">
                  <a:latin typeface="Courier New" panose="02070309020205020404" pitchFamily="49" charset="0"/>
                </a:rPr>
                <a:t>-</a:t>
              </a:r>
              <a:endParaRPr lang="es-ES" altLang="es-AR">
                <a:latin typeface="Courier New" panose="02070309020205020404" pitchFamily="49" charset="0"/>
              </a:endParaRPr>
            </a:p>
          </p:txBody>
        </p:sp>
        <p:sp>
          <p:nvSpPr>
            <p:cNvPr id="8211" name="Text Box 46">
              <a:extLst>
                <a:ext uri="{FF2B5EF4-FFF2-40B4-BE49-F238E27FC236}">
                  <a16:creationId xmlns:a16="http://schemas.microsoft.com/office/drawing/2014/main" id="{03ACAEAE-36C0-4CFD-A6C3-2341BF8749A6}"/>
                </a:ext>
              </a:extLst>
            </p:cNvPr>
            <p:cNvSpPr txBox="1">
              <a:spLocks noChangeArrowheads="1"/>
            </p:cNvSpPr>
            <p:nvPr/>
          </p:nvSpPr>
          <p:spPr bwMode="auto">
            <a:xfrm>
              <a:off x="1698" y="1555"/>
              <a:ext cx="2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s-AR">
                  <a:latin typeface="Courier New" panose="02070309020205020404" pitchFamily="49" charset="0"/>
                </a:rPr>
                <a:t>-</a:t>
              </a:r>
              <a:endParaRPr lang="es-ES" altLang="es-AR">
                <a:latin typeface="Courier New" panose="02070309020205020404" pitchFamily="49" charset="0"/>
              </a:endParaRPr>
            </a:p>
          </p:txBody>
        </p:sp>
      </p:grpSp>
      <p:sp>
        <p:nvSpPr>
          <p:cNvPr id="8198" name="Text Box 49">
            <a:extLst>
              <a:ext uri="{FF2B5EF4-FFF2-40B4-BE49-F238E27FC236}">
                <a16:creationId xmlns:a16="http://schemas.microsoft.com/office/drawing/2014/main" id="{88075ADF-8BA0-498A-AD8F-00885B7923F9}"/>
              </a:ext>
            </a:extLst>
          </p:cNvPr>
          <p:cNvSpPr txBox="1">
            <a:spLocks noChangeArrowheads="1"/>
          </p:cNvSpPr>
          <p:nvPr/>
        </p:nvSpPr>
        <p:spPr bwMode="auto">
          <a:xfrm>
            <a:off x="2774950" y="509588"/>
            <a:ext cx="4173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s-AR" sz="4000">
                <a:solidFill>
                  <a:srgbClr val="333399"/>
                </a:solidFill>
                <a:latin typeface="Trebuchet MS" panose="020B0603020202020204" pitchFamily="34" charset="0"/>
              </a:rPr>
              <a:t>¿</a:t>
            </a:r>
            <a:r>
              <a:rPr lang="en-US" altLang="es-AR" sz="4000" noProof="1">
                <a:solidFill>
                  <a:srgbClr val="333399"/>
                </a:solidFill>
                <a:latin typeface="Trebuchet MS" panose="020B0603020202020204" pitchFamily="34" charset="0"/>
              </a:rPr>
              <a:t>Cómo sucede?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90600" y="4230688"/>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en-GB" altLang="es-AR" sz="3200" dirty="0">
                <a:latin typeface="Courier New" pitchFamily="49" charset="0"/>
              </a:rPr>
              <a:t>-A–T-G-C-A-T-G-C-A-T-G-C-* *</a:t>
            </a:r>
            <a:r>
              <a:rPr lang="en-GB" altLang="es-AR" sz="2400" dirty="0">
                <a:latin typeface="Courier New" pitchFamily="49" charset="0"/>
              </a:rPr>
              <a:t> </a:t>
            </a:r>
          </a:p>
          <a:p>
            <a:endParaRPr lang="en-GB" altLang="es-AR" sz="2400" dirty="0">
              <a:latin typeface="Times New Roman" pitchFamily="18" charset="0"/>
            </a:endParaRPr>
          </a:p>
        </p:txBody>
      </p:sp>
      <p:sp>
        <p:nvSpPr>
          <p:cNvPr id="9263" name="Text Box 23"/>
          <p:cNvSpPr txBox="1">
            <a:spLocks noChangeArrowheads="1"/>
          </p:cNvSpPr>
          <p:nvPr/>
        </p:nvSpPr>
        <p:spPr bwMode="auto">
          <a:xfrm>
            <a:off x="1365250" y="3392488"/>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dirty="0">
                <a:solidFill>
                  <a:srgbClr val="FF0000"/>
                </a:solidFill>
                <a:latin typeface="Arial" charset="0"/>
              </a:rPr>
              <a:t>5’</a:t>
            </a:r>
          </a:p>
        </p:txBody>
      </p:sp>
      <p:sp>
        <p:nvSpPr>
          <p:cNvPr id="9264" name="Text Box 24"/>
          <p:cNvSpPr txBox="1">
            <a:spLocks noChangeArrowheads="1"/>
          </p:cNvSpPr>
          <p:nvPr/>
        </p:nvSpPr>
        <p:spPr bwMode="auto">
          <a:xfrm>
            <a:off x="3219450" y="3392488"/>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dirty="0">
                <a:solidFill>
                  <a:srgbClr val="FF0000"/>
                </a:solidFill>
                <a:latin typeface="Arial" charset="0"/>
              </a:rPr>
              <a:t>3’</a:t>
            </a:r>
          </a:p>
        </p:txBody>
      </p:sp>
      <p:sp>
        <p:nvSpPr>
          <p:cNvPr id="9220" name="Rectangle 28"/>
          <p:cNvSpPr>
            <a:spLocks noChangeArrowheads="1"/>
          </p:cNvSpPr>
          <p:nvPr/>
        </p:nvSpPr>
        <p:spPr bwMode="auto">
          <a:xfrm>
            <a:off x="990600" y="2112963"/>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r>
              <a:rPr lang="en-GB" altLang="es-AR" sz="3200">
                <a:latin typeface="Courier New" pitchFamily="49" charset="0"/>
              </a:rPr>
              <a:t>-T–A-C-G-T-A-C-G-T-A-C-G-* *</a:t>
            </a:r>
            <a:r>
              <a:rPr lang="en-GB" altLang="es-AR" sz="2400">
                <a:latin typeface="Courier New" pitchFamily="49" charset="0"/>
              </a:rPr>
              <a:t> </a:t>
            </a:r>
            <a:endParaRPr lang="en-GB" altLang="es-AR" sz="2400">
              <a:latin typeface="Times New Roman" pitchFamily="18" charset="0"/>
            </a:endParaRPr>
          </a:p>
        </p:txBody>
      </p:sp>
      <p:sp>
        <p:nvSpPr>
          <p:cNvPr id="9221" name="Text Box 29"/>
          <p:cNvSpPr txBox="1">
            <a:spLocks noChangeArrowheads="1"/>
          </p:cNvSpPr>
          <p:nvPr/>
        </p:nvSpPr>
        <p:spPr bwMode="auto">
          <a:xfrm>
            <a:off x="1371600" y="1808163"/>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a:latin typeface="Arial" charset="0"/>
              </a:rPr>
              <a:t>5’</a:t>
            </a:r>
          </a:p>
        </p:txBody>
      </p:sp>
      <p:sp>
        <p:nvSpPr>
          <p:cNvPr id="9222" name="Text Box 30"/>
          <p:cNvSpPr txBox="1">
            <a:spLocks noChangeArrowheads="1"/>
          </p:cNvSpPr>
          <p:nvPr/>
        </p:nvSpPr>
        <p:spPr bwMode="auto">
          <a:xfrm>
            <a:off x="7281863" y="4627563"/>
            <a:ext cx="382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a:latin typeface="Arial" charset="0"/>
              </a:rPr>
              <a:t>5’</a:t>
            </a:r>
          </a:p>
        </p:txBody>
      </p:sp>
      <p:sp>
        <p:nvSpPr>
          <p:cNvPr id="9223" name="Text Box 31"/>
          <p:cNvSpPr txBox="1">
            <a:spLocks noChangeArrowheads="1"/>
          </p:cNvSpPr>
          <p:nvPr/>
        </p:nvSpPr>
        <p:spPr bwMode="auto">
          <a:xfrm>
            <a:off x="7358063" y="1792288"/>
            <a:ext cx="382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a:latin typeface="Arial" charset="0"/>
              </a:rPr>
              <a:t>3’</a:t>
            </a:r>
          </a:p>
        </p:txBody>
      </p:sp>
      <p:sp>
        <p:nvSpPr>
          <p:cNvPr id="9224" name="Text Box 32"/>
          <p:cNvSpPr txBox="1">
            <a:spLocks noChangeArrowheads="1"/>
          </p:cNvSpPr>
          <p:nvPr/>
        </p:nvSpPr>
        <p:spPr bwMode="auto">
          <a:xfrm>
            <a:off x="1371600" y="4687888"/>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a:latin typeface="Arial" charset="0"/>
              </a:rPr>
              <a:t>3’</a:t>
            </a:r>
          </a:p>
        </p:txBody>
      </p:sp>
      <p:sp>
        <p:nvSpPr>
          <p:cNvPr id="9239" name="Text Box 5"/>
          <p:cNvSpPr txBox="1">
            <a:spLocks noChangeArrowheads="1"/>
          </p:cNvSpPr>
          <p:nvPr/>
        </p:nvSpPr>
        <p:spPr bwMode="auto">
          <a:xfrm>
            <a:off x="2252993" y="5462587"/>
            <a:ext cx="358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s-AR" altLang="es-AR" sz="2000" noProof="1">
                <a:solidFill>
                  <a:srgbClr val="0000FF"/>
                </a:solidFill>
                <a:latin typeface="Trebuchet MS" pitchFamily="34" charset="0"/>
              </a:rPr>
              <a:t>Forward primer:  </a:t>
            </a:r>
            <a:r>
              <a:rPr lang="es-AR" altLang="es-AR" sz="2000" noProof="1">
                <a:latin typeface="Trebuchet MS" pitchFamily="34" charset="0"/>
              </a:rPr>
              <a:t>5’  TACG  3’</a:t>
            </a:r>
          </a:p>
          <a:p>
            <a:r>
              <a:rPr lang="es-AR" altLang="es-AR" sz="2000" noProof="1">
                <a:solidFill>
                  <a:srgbClr val="FF6600"/>
                </a:solidFill>
                <a:latin typeface="Trebuchet MS" pitchFamily="34" charset="0"/>
              </a:rPr>
              <a:t>Reverse primer:   </a:t>
            </a:r>
            <a:r>
              <a:rPr lang="es-AR" altLang="es-AR" sz="2000" noProof="1">
                <a:latin typeface="Trebuchet MS" pitchFamily="34" charset="0"/>
              </a:rPr>
              <a:t>5’  CGTA  3’</a:t>
            </a:r>
          </a:p>
        </p:txBody>
      </p:sp>
      <p:sp>
        <p:nvSpPr>
          <p:cNvPr id="2" name="Rectangle 1">
            <a:extLst>
              <a:ext uri="{FF2B5EF4-FFF2-40B4-BE49-F238E27FC236}">
                <a16:creationId xmlns:a16="http://schemas.microsoft.com/office/drawing/2014/main" id="{A435DE7E-5DF0-4383-B253-363386B1F916}"/>
              </a:ext>
            </a:extLst>
          </p:cNvPr>
          <p:cNvSpPr/>
          <p:nvPr/>
        </p:nvSpPr>
        <p:spPr>
          <a:xfrm>
            <a:off x="7545388" y="2205038"/>
            <a:ext cx="838200"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0" name="Rectangle 59">
            <a:extLst>
              <a:ext uri="{FF2B5EF4-FFF2-40B4-BE49-F238E27FC236}">
                <a16:creationId xmlns:a16="http://schemas.microsoft.com/office/drawing/2014/main" id="{6E0005C3-9331-42DD-84AA-04D63BD612E9}"/>
              </a:ext>
            </a:extLst>
          </p:cNvPr>
          <p:cNvSpPr/>
          <p:nvPr/>
        </p:nvSpPr>
        <p:spPr>
          <a:xfrm>
            <a:off x="7596188" y="4294188"/>
            <a:ext cx="838200"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9234" name="Text Box 52"/>
          <p:cNvSpPr txBox="1">
            <a:spLocks noChangeArrowheads="1"/>
          </p:cNvSpPr>
          <p:nvPr/>
        </p:nvSpPr>
        <p:spPr bwMode="auto">
          <a:xfrm>
            <a:off x="7162800" y="3179763"/>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dirty="0">
                <a:solidFill>
                  <a:srgbClr val="FF0000"/>
                </a:solidFill>
                <a:latin typeface="Arial" charset="0"/>
              </a:rPr>
              <a:t>5’</a:t>
            </a:r>
          </a:p>
        </p:txBody>
      </p:sp>
      <p:sp>
        <p:nvSpPr>
          <p:cNvPr id="9235" name="Text Box 53"/>
          <p:cNvSpPr txBox="1">
            <a:spLocks noChangeArrowheads="1"/>
          </p:cNvSpPr>
          <p:nvPr/>
        </p:nvSpPr>
        <p:spPr bwMode="auto">
          <a:xfrm>
            <a:off x="5334000" y="3179763"/>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GB" altLang="es-AR" sz="2000" dirty="0">
                <a:solidFill>
                  <a:srgbClr val="FF0000"/>
                </a:solidFill>
                <a:latin typeface="Arial" charset="0"/>
              </a:rPr>
              <a:t>3’</a:t>
            </a:r>
          </a:p>
        </p:txBody>
      </p:sp>
      <p:grpSp>
        <p:nvGrpSpPr>
          <p:cNvPr id="18" name="17 Grupo"/>
          <p:cNvGrpSpPr/>
          <p:nvPr/>
        </p:nvGrpSpPr>
        <p:grpSpPr>
          <a:xfrm>
            <a:off x="167443" y="2646363"/>
            <a:ext cx="8590986" cy="1661973"/>
            <a:chOff x="167443" y="2646363"/>
            <a:chExt cx="8590986" cy="1661973"/>
          </a:xfrm>
        </p:grpSpPr>
        <p:grpSp>
          <p:nvGrpSpPr>
            <p:cNvPr id="9" name="8 Grupo"/>
            <p:cNvGrpSpPr/>
            <p:nvPr/>
          </p:nvGrpSpPr>
          <p:grpSpPr>
            <a:xfrm>
              <a:off x="4572000" y="2646363"/>
              <a:ext cx="4186429" cy="763448"/>
              <a:chOff x="4572000" y="2646363"/>
              <a:chExt cx="4186429" cy="763448"/>
            </a:xfrm>
          </p:grpSpPr>
          <p:sp>
            <p:nvSpPr>
              <p:cNvPr id="9241" name="Text Box 5"/>
              <p:cNvSpPr txBox="1">
                <a:spLocks noChangeArrowheads="1"/>
              </p:cNvSpPr>
              <p:nvPr/>
            </p:nvSpPr>
            <p:spPr bwMode="auto">
              <a:xfrm>
                <a:off x="7688071" y="2701925"/>
                <a:ext cx="10703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r>
                  <a:rPr lang="es-AR" altLang="es-AR" sz="2000" noProof="1">
                    <a:solidFill>
                      <a:srgbClr val="FF6600"/>
                    </a:solidFill>
                    <a:latin typeface="Trebuchet MS" pitchFamily="34" charset="0"/>
                  </a:rPr>
                  <a:t>Reverse</a:t>
                </a:r>
              </a:p>
              <a:p>
                <a:pPr algn="ctr"/>
                <a:r>
                  <a:rPr lang="es-AR" altLang="es-AR" sz="2000" noProof="1">
                    <a:solidFill>
                      <a:srgbClr val="FF6600"/>
                    </a:solidFill>
                    <a:latin typeface="Trebuchet MS" pitchFamily="34" charset="0"/>
                  </a:rPr>
                  <a:t>primer</a:t>
                </a:r>
              </a:p>
            </p:txBody>
          </p:sp>
          <p:grpSp>
            <p:nvGrpSpPr>
              <p:cNvPr id="8" name="7 Grupo"/>
              <p:cNvGrpSpPr/>
              <p:nvPr/>
            </p:nvGrpSpPr>
            <p:grpSpPr>
              <a:xfrm>
                <a:off x="4572000" y="2646363"/>
                <a:ext cx="2944813" cy="685800"/>
                <a:chOff x="4572000" y="2646363"/>
                <a:chExt cx="2944813" cy="685800"/>
              </a:xfrm>
            </p:grpSpPr>
            <p:sp>
              <p:nvSpPr>
                <p:cNvPr id="9226" name="Text Box 36"/>
                <p:cNvSpPr txBox="1">
                  <a:spLocks noChangeArrowheads="1"/>
                </p:cNvSpPr>
                <p:nvPr/>
              </p:nvSpPr>
              <p:spPr bwMode="auto">
                <a:xfrm>
                  <a:off x="6003233" y="2725056"/>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dirty="0">
                      <a:solidFill>
                        <a:srgbClr val="FF0000"/>
                      </a:solidFill>
                      <a:latin typeface="Courier New" pitchFamily="49" charset="0"/>
                    </a:rPr>
                    <a:t>T</a:t>
                  </a:r>
                  <a:endParaRPr lang="en-GB" altLang="es-AR" dirty="0">
                    <a:solidFill>
                      <a:srgbClr val="FF0000"/>
                    </a:solidFill>
                    <a:latin typeface="Times New Roman" pitchFamily="18" charset="0"/>
                  </a:endParaRPr>
                </a:p>
              </p:txBody>
            </p:sp>
            <p:sp>
              <p:nvSpPr>
                <p:cNvPr id="9227" name="Text Box 37"/>
                <p:cNvSpPr txBox="1">
                  <a:spLocks noChangeArrowheads="1"/>
                </p:cNvSpPr>
                <p:nvPr/>
              </p:nvSpPr>
              <p:spPr bwMode="auto">
                <a:xfrm>
                  <a:off x="6485861" y="2748639"/>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dirty="0">
                      <a:solidFill>
                        <a:srgbClr val="FF0000"/>
                      </a:solidFill>
                      <a:latin typeface="Courier New" pitchFamily="49" charset="0"/>
                    </a:rPr>
                    <a:t>G</a:t>
                  </a:r>
                </a:p>
              </p:txBody>
            </p:sp>
            <p:grpSp>
              <p:nvGrpSpPr>
                <p:cNvPr id="9225" name="Group 33"/>
                <p:cNvGrpSpPr>
                  <a:grpSpLocks/>
                </p:cNvGrpSpPr>
                <p:nvPr/>
              </p:nvGrpSpPr>
              <p:grpSpPr bwMode="auto">
                <a:xfrm>
                  <a:off x="5715000" y="2646363"/>
                  <a:ext cx="76200" cy="152400"/>
                  <a:chOff x="528" y="2352"/>
                  <a:chExt cx="48" cy="96"/>
                </a:xfrm>
              </p:grpSpPr>
              <p:sp>
                <p:nvSpPr>
                  <p:cNvPr id="9252" name="Line 34"/>
                  <p:cNvSpPr>
                    <a:spLocks noChangeShapeType="1"/>
                  </p:cNvSpPr>
                  <p:nvPr/>
                </p:nvSpPr>
                <p:spPr bwMode="auto">
                  <a:xfrm>
                    <a:off x="528"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53" name="Line 35"/>
                  <p:cNvSpPr>
                    <a:spLocks noChangeShapeType="1"/>
                  </p:cNvSpPr>
                  <p:nvPr/>
                </p:nvSpPr>
                <p:spPr bwMode="auto">
                  <a:xfrm>
                    <a:off x="57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sp>
              <p:nvSpPr>
                <p:cNvPr id="9228" name="Text Box 38"/>
                <p:cNvSpPr txBox="1">
                  <a:spLocks noChangeArrowheads="1"/>
                </p:cNvSpPr>
                <p:nvPr/>
              </p:nvSpPr>
              <p:spPr bwMode="auto">
                <a:xfrm>
                  <a:off x="7010400" y="2735263"/>
                  <a:ext cx="5064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a:solidFill>
                        <a:srgbClr val="FF0000"/>
                      </a:solidFill>
                      <a:latin typeface="Courier New" pitchFamily="49" charset="0"/>
                    </a:rPr>
                    <a:t>C</a:t>
                  </a:r>
                </a:p>
              </p:txBody>
            </p:sp>
            <p:sp>
              <p:nvSpPr>
                <p:cNvPr id="9229" name="Text Box 39"/>
                <p:cNvSpPr txBox="1">
                  <a:spLocks noChangeArrowheads="1"/>
                </p:cNvSpPr>
                <p:nvPr/>
              </p:nvSpPr>
              <p:spPr bwMode="auto">
                <a:xfrm>
                  <a:off x="5518944" y="2752726"/>
                  <a:ext cx="3921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dirty="0">
                      <a:solidFill>
                        <a:srgbClr val="FF0000"/>
                      </a:solidFill>
                      <a:latin typeface="Courier New" pitchFamily="49" charset="0"/>
                    </a:rPr>
                    <a:t>A</a:t>
                  </a:r>
                  <a:endParaRPr lang="en-GB" altLang="es-AR" dirty="0">
                    <a:latin typeface="Courier New" pitchFamily="49" charset="0"/>
                  </a:endParaRPr>
                </a:p>
              </p:txBody>
            </p:sp>
            <p:grpSp>
              <p:nvGrpSpPr>
                <p:cNvPr id="9230" name="Group 40"/>
                <p:cNvGrpSpPr>
                  <a:grpSpLocks/>
                </p:cNvGrpSpPr>
                <p:nvPr/>
              </p:nvGrpSpPr>
              <p:grpSpPr bwMode="auto">
                <a:xfrm>
                  <a:off x="7162800" y="2646363"/>
                  <a:ext cx="152400" cy="152400"/>
                  <a:chOff x="1056" y="2352"/>
                  <a:chExt cx="96" cy="96"/>
                </a:xfrm>
              </p:grpSpPr>
              <p:sp>
                <p:nvSpPr>
                  <p:cNvPr id="9249" name="Line 41"/>
                  <p:cNvSpPr>
                    <a:spLocks noChangeShapeType="1"/>
                  </p:cNvSpPr>
                  <p:nvPr/>
                </p:nvSpPr>
                <p:spPr bwMode="auto">
                  <a:xfrm>
                    <a:off x="105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50" name="Line 42"/>
                  <p:cNvSpPr>
                    <a:spLocks noChangeShapeType="1"/>
                  </p:cNvSpPr>
                  <p:nvPr/>
                </p:nvSpPr>
                <p:spPr bwMode="auto">
                  <a:xfrm>
                    <a:off x="1104"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51" name="Line 43"/>
                  <p:cNvSpPr>
                    <a:spLocks noChangeShapeType="1"/>
                  </p:cNvSpPr>
                  <p:nvPr/>
                </p:nvSpPr>
                <p:spPr bwMode="auto">
                  <a:xfrm>
                    <a:off x="1152"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9231" name="Group 44"/>
                <p:cNvGrpSpPr>
                  <a:grpSpLocks/>
                </p:cNvGrpSpPr>
                <p:nvPr/>
              </p:nvGrpSpPr>
              <p:grpSpPr bwMode="auto">
                <a:xfrm>
                  <a:off x="6167892" y="2646363"/>
                  <a:ext cx="76200" cy="152400"/>
                  <a:chOff x="528" y="2352"/>
                  <a:chExt cx="48" cy="96"/>
                </a:xfrm>
              </p:grpSpPr>
              <p:sp>
                <p:nvSpPr>
                  <p:cNvPr id="9247" name="Line 45"/>
                  <p:cNvSpPr>
                    <a:spLocks noChangeShapeType="1"/>
                  </p:cNvSpPr>
                  <p:nvPr/>
                </p:nvSpPr>
                <p:spPr bwMode="auto">
                  <a:xfrm>
                    <a:off x="528"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48" name="Line 46"/>
                  <p:cNvSpPr>
                    <a:spLocks noChangeShapeType="1"/>
                  </p:cNvSpPr>
                  <p:nvPr/>
                </p:nvSpPr>
                <p:spPr bwMode="auto">
                  <a:xfrm>
                    <a:off x="57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9232" name="Group 47"/>
                <p:cNvGrpSpPr>
                  <a:grpSpLocks/>
                </p:cNvGrpSpPr>
                <p:nvPr/>
              </p:nvGrpSpPr>
              <p:grpSpPr bwMode="auto">
                <a:xfrm>
                  <a:off x="6629400" y="2646363"/>
                  <a:ext cx="152400" cy="152400"/>
                  <a:chOff x="1056" y="2352"/>
                  <a:chExt cx="96" cy="96"/>
                </a:xfrm>
              </p:grpSpPr>
              <p:sp>
                <p:nvSpPr>
                  <p:cNvPr id="9244" name="Line 48"/>
                  <p:cNvSpPr>
                    <a:spLocks noChangeShapeType="1"/>
                  </p:cNvSpPr>
                  <p:nvPr/>
                </p:nvSpPr>
                <p:spPr bwMode="auto">
                  <a:xfrm>
                    <a:off x="105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45" name="Line 49"/>
                  <p:cNvSpPr>
                    <a:spLocks noChangeShapeType="1"/>
                  </p:cNvSpPr>
                  <p:nvPr/>
                </p:nvSpPr>
                <p:spPr bwMode="auto">
                  <a:xfrm>
                    <a:off x="1104"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46" name="Line 50"/>
                  <p:cNvSpPr>
                    <a:spLocks noChangeShapeType="1"/>
                  </p:cNvSpPr>
                  <p:nvPr/>
                </p:nvSpPr>
                <p:spPr bwMode="auto">
                  <a:xfrm>
                    <a:off x="1152"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sp>
              <p:nvSpPr>
                <p:cNvPr id="9233" name="AutoShape 51"/>
                <p:cNvSpPr>
                  <a:spLocks noChangeArrowheads="1"/>
                </p:cNvSpPr>
                <p:nvPr/>
              </p:nvSpPr>
              <p:spPr bwMode="auto">
                <a:xfrm rot="10801262" flipH="1">
                  <a:off x="4572000" y="2722563"/>
                  <a:ext cx="609600" cy="292100"/>
                </a:xfrm>
                <a:prstGeom prst="leftArrow">
                  <a:avLst>
                    <a:gd name="adj1" fmla="val 50000"/>
                    <a:gd name="adj2" fmla="val 52174"/>
                  </a:avLst>
                </a:prstGeom>
                <a:solidFill>
                  <a:schemeClr val="accent1"/>
                </a:solidFill>
                <a:ln w="9525">
                  <a:solidFill>
                    <a:schemeClr val="tx1"/>
                  </a:solidFill>
                  <a:miter lim="800000"/>
                  <a:headEnd/>
                  <a:tailEnd/>
                </a:ln>
              </p:spPr>
              <p:txBody>
                <a:bodyPr wrap="none" anchor="ctr"/>
                <a:lstStyle/>
                <a:p>
                  <a:pPr eaLnBrk="1" hangingPunct="1"/>
                  <a:endParaRPr lang="es-AR" altLang="es-AR">
                    <a:solidFill>
                      <a:srgbClr val="000014"/>
                    </a:solidFill>
                    <a:latin typeface="Times New Roman" pitchFamily="18" charset="0"/>
                  </a:endParaRPr>
                </a:p>
              </p:txBody>
            </p:sp>
            <p:sp>
              <p:nvSpPr>
                <p:cNvPr id="9236" name="Text Box 54"/>
                <p:cNvSpPr txBox="1">
                  <a:spLocks noChangeArrowheads="1"/>
                </p:cNvSpPr>
                <p:nvPr/>
              </p:nvSpPr>
              <p:spPr bwMode="auto">
                <a:xfrm>
                  <a:off x="6261071" y="2751731"/>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s-AR" dirty="0">
                      <a:latin typeface="Courier New" pitchFamily="49" charset="0"/>
                    </a:rPr>
                    <a:t>-</a:t>
                  </a:r>
                  <a:endParaRPr lang="es-ES" altLang="es-AR" dirty="0">
                    <a:latin typeface="Courier New" pitchFamily="49" charset="0"/>
                  </a:endParaRPr>
                </a:p>
              </p:txBody>
            </p:sp>
            <p:sp>
              <p:nvSpPr>
                <p:cNvPr id="9237" name="Text Box 55"/>
                <p:cNvSpPr txBox="1">
                  <a:spLocks noChangeArrowheads="1"/>
                </p:cNvSpPr>
                <p:nvPr/>
              </p:nvSpPr>
              <p:spPr bwMode="auto">
                <a:xfrm>
                  <a:off x="6777038" y="275272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s-AR" dirty="0">
                      <a:latin typeface="Courier New" pitchFamily="49" charset="0"/>
                    </a:rPr>
                    <a:t>-</a:t>
                  </a:r>
                  <a:endParaRPr lang="es-ES" altLang="es-AR" dirty="0">
                    <a:latin typeface="Courier New" pitchFamily="49" charset="0"/>
                  </a:endParaRPr>
                </a:p>
              </p:txBody>
            </p:sp>
            <p:sp>
              <p:nvSpPr>
                <p:cNvPr id="64" name="Text Box 55"/>
                <p:cNvSpPr txBox="1">
                  <a:spLocks noChangeArrowheads="1"/>
                </p:cNvSpPr>
                <p:nvPr/>
              </p:nvSpPr>
              <p:spPr bwMode="auto">
                <a:xfrm>
                  <a:off x="5763080" y="275272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s-AR" dirty="0">
                      <a:latin typeface="Courier New" pitchFamily="49" charset="0"/>
                    </a:rPr>
                    <a:t>-</a:t>
                  </a:r>
                  <a:endParaRPr lang="es-ES" altLang="es-AR" dirty="0">
                    <a:latin typeface="Courier New" pitchFamily="49" charset="0"/>
                  </a:endParaRPr>
                </a:p>
              </p:txBody>
            </p:sp>
          </p:grpSp>
        </p:grpSp>
        <p:grpSp>
          <p:nvGrpSpPr>
            <p:cNvPr id="17" name="16 Grupo"/>
            <p:cNvGrpSpPr/>
            <p:nvPr/>
          </p:nvGrpSpPr>
          <p:grpSpPr>
            <a:xfrm>
              <a:off x="167443" y="3600450"/>
              <a:ext cx="4188542" cy="707886"/>
              <a:chOff x="167443" y="3600450"/>
              <a:chExt cx="4188542" cy="707886"/>
            </a:xfrm>
          </p:grpSpPr>
          <p:sp>
            <p:nvSpPr>
              <p:cNvPr id="9262" name="AutoShape 22"/>
              <p:cNvSpPr>
                <a:spLocks noChangeArrowheads="1"/>
              </p:cNvSpPr>
              <p:nvPr/>
            </p:nvSpPr>
            <p:spPr bwMode="auto">
              <a:xfrm rot="10801262">
                <a:off x="3671900" y="3861048"/>
                <a:ext cx="684085" cy="307750"/>
              </a:xfrm>
              <a:prstGeom prst="leftArrow">
                <a:avLst>
                  <a:gd name="adj1" fmla="val 50000"/>
                  <a:gd name="adj2" fmla="val 63235"/>
                </a:avLst>
              </a:prstGeom>
              <a:solidFill>
                <a:schemeClr val="accent1"/>
              </a:solidFill>
              <a:ln w="9525">
                <a:solidFill>
                  <a:schemeClr val="tx1"/>
                </a:solidFill>
                <a:miter lim="800000"/>
                <a:headEnd/>
                <a:tailEnd/>
              </a:ln>
            </p:spPr>
            <p:txBody>
              <a:bodyPr wrap="none" anchor="ctr"/>
              <a:lstStyle/>
              <a:p>
                <a:pPr eaLnBrk="1" hangingPunct="1"/>
                <a:endParaRPr lang="es-AR" altLang="es-AR">
                  <a:solidFill>
                    <a:srgbClr val="000014"/>
                  </a:solidFill>
                  <a:latin typeface="Times New Roman" pitchFamily="18" charset="0"/>
                </a:endParaRPr>
              </a:p>
            </p:txBody>
          </p:sp>
          <p:grpSp>
            <p:nvGrpSpPr>
              <p:cNvPr id="16" name="15 Grupo"/>
              <p:cNvGrpSpPr/>
              <p:nvPr/>
            </p:nvGrpSpPr>
            <p:grpSpPr>
              <a:xfrm>
                <a:off x="167443" y="3600450"/>
                <a:ext cx="3413958" cy="707886"/>
                <a:chOff x="167443" y="3600450"/>
                <a:chExt cx="3413958" cy="707886"/>
              </a:xfrm>
            </p:grpSpPr>
            <p:grpSp>
              <p:nvGrpSpPr>
                <p:cNvPr id="9254" name="Group 4"/>
                <p:cNvGrpSpPr>
                  <a:grpSpLocks/>
                </p:cNvGrpSpPr>
                <p:nvPr/>
              </p:nvGrpSpPr>
              <p:grpSpPr bwMode="auto">
                <a:xfrm>
                  <a:off x="1747838" y="4137026"/>
                  <a:ext cx="76200" cy="152400"/>
                  <a:chOff x="528" y="2352"/>
                  <a:chExt cx="48" cy="96"/>
                </a:xfrm>
              </p:grpSpPr>
              <p:sp>
                <p:nvSpPr>
                  <p:cNvPr id="9275" name="Line 5"/>
                  <p:cNvSpPr>
                    <a:spLocks noChangeShapeType="1"/>
                  </p:cNvSpPr>
                  <p:nvPr/>
                </p:nvSpPr>
                <p:spPr bwMode="auto">
                  <a:xfrm>
                    <a:off x="528"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76" name="Line 6"/>
                  <p:cNvSpPr>
                    <a:spLocks noChangeShapeType="1"/>
                  </p:cNvSpPr>
                  <p:nvPr/>
                </p:nvSpPr>
                <p:spPr bwMode="auto">
                  <a:xfrm>
                    <a:off x="57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9259" name="Group 11"/>
                <p:cNvGrpSpPr>
                  <a:grpSpLocks/>
                </p:cNvGrpSpPr>
                <p:nvPr/>
              </p:nvGrpSpPr>
              <p:grpSpPr bwMode="auto">
                <a:xfrm>
                  <a:off x="3219450" y="4154488"/>
                  <a:ext cx="152400" cy="152400"/>
                  <a:chOff x="1056" y="2352"/>
                  <a:chExt cx="96" cy="96"/>
                </a:xfrm>
              </p:grpSpPr>
              <p:sp>
                <p:nvSpPr>
                  <p:cNvPr id="9272" name="Line 12"/>
                  <p:cNvSpPr>
                    <a:spLocks noChangeShapeType="1"/>
                  </p:cNvSpPr>
                  <p:nvPr/>
                </p:nvSpPr>
                <p:spPr bwMode="auto">
                  <a:xfrm>
                    <a:off x="105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73" name="Line 13"/>
                  <p:cNvSpPr>
                    <a:spLocks noChangeShapeType="1"/>
                  </p:cNvSpPr>
                  <p:nvPr/>
                </p:nvSpPr>
                <p:spPr bwMode="auto">
                  <a:xfrm>
                    <a:off x="1104"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74" name="Line 14"/>
                  <p:cNvSpPr>
                    <a:spLocks noChangeShapeType="1"/>
                  </p:cNvSpPr>
                  <p:nvPr/>
                </p:nvSpPr>
                <p:spPr bwMode="auto">
                  <a:xfrm>
                    <a:off x="1152"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9260" name="Group 15"/>
                <p:cNvGrpSpPr>
                  <a:grpSpLocks/>
                </p:cNvGrpSpPr>
                <p:nvPr/>
              </p:nvGrpSpPr>
              <p:grpSpPr bwMode="auto">
                <a:xfrm>
                  <a:off x="2267753" y="4154488"/>
                  <a:ext cx="76200" cy="152400"/>
                  <a:chOff x="528" y="2352"/>
                  <a:chExt cx="48" cy="96"/>
                </a:xfrm>
              </p:grpSpPr>
              <p:sp>
                <p:nvSpPr>
                  <p:cNvPr id="9270" name="Line 16"/>
                  <p:cNvSpPr>
                    <a:spLocks noChangeShapeType="1"/>
                  </p:cNvSpPr>
                  <p:nvPr/>
                </p:nvSpPr>
                <p:spPr bwMode="auto">
                  <a:xfrm>
                    <a:off x="528"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71" name="Line 17"/>
                  <p:cNvSpPr>
                    <a:spLocks noChangeShapeType="1"/>
                  </p:cNvSpPr>
                  <p:nvPr/>
                </p:nvSpPr>
                <p:spPr bwMode="auto">
                  <a:xfrm>
                    <a:off x="57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9261" name="Group 18"/>
                <p:cNvGrpSpPr>
                  <a:grpSpLocks/>
                </p:cNvGrpSpPr>
                <p:nvPr/>
              </p:nvGrpSpPr>
              <p:grpSpPr bwMode="auto">
                <a:xfrm>
                  <a:off x="2774950" y="4154488"/>
                  <a:ext cx="152400" cy="152400"/>
                  <a:chOff x="1056" y="2352"/>
                  <a:chExt cx="96" cy="96"/>
                </a:xfrm>
              </p:grpSpPr>
              <p:sp>
                <p:nvSpPr>
                  <p:cNvPr id="9267" name="Line 19"/>
                  <p:cNvSpPr>
                    <a:spLocks noChangeShapeType="1"/>
                  </p:cNvSpPr>
                  <p:nvPr/>
                </p:nvSpPr>
                <p:spPr bwMode="auto">
                  <a:xfrm>
                    <a:off x="1056"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68" name="Line 20"/>
                  <p:cNvSpPr>
                    <a:spLocks noChangeShapeType="1"/>
                  </p:cNvSpPr>
                  <p:nvPr/>
                </p:nvSpPr>
                <p:spPr bwMode="auto">
                  <a:xfrm>
                    <a:off x="1104"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9269" name="Line 21"/>
                  <p:cNvSpPr>
                    <a:spLocks noChangeShapeType="1"/>
                  </p:cNvSpPr>
                  <p:nvPr/>
                </p:nvSpPr>
                <p:spPr bwMode="auto">
                  <a:xfrm>
                    <a:off x="1152" y="2352"/>
                    <a:ext cx="0" cy="96"/>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14" name="13 Grupo"/>
                <p:cNvGrpSpPr/>
                <p:nvPr/>
              </p:nvGrpSpPr>
              <p:grpSpPr>
                <a:xfrm>
                  <a:off x="167443" y="3600450"/>
                  <a:ext cx="3413958" cy="707886"/>
                  <a:chOff x="167443" y="3600450"/>
                  <a:chExt cx="3413958" cy="707886"/>
                </a:xfrm>
              </p:grpSpPr>
              <p:sp>
                <p:nvSpPr>
                  <p:cNvPr id="9255" name="Text Box 7"/>
                  <p:cNvSpPr txBox="1">
                    <a:spLocks noChangeArrowheads="1"/>
                  </p:cNvSpPr>
                  <p:nvPr/>
                </p:nvSpPr>
                <p:spPr bwMode="auto">
                  <a:xfrm>
                    <a:off x="2127939" y="3633788"/>
                    <a:ext cx="35582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dirty="0">
                        <a:solidFill>
                          <a:srgbClr val="FF0000"/>
                        </a:solidFill>
                        <a:latin typeface="Courier New" pitchFamily="49" charset="0"/>
                      </a:rPr>
                      <a:t>A</a:t>
                    </a:r>
                    <a:endParaRPr lang="en-GB" altLang="es-AR" dirty="0">
                      <a:solidFill>
                        <a:srgbClr val="FF0000"/>
                      </a:solidFill>
                      <a:latin typeface="Times New Roman" pitchFamily="18" charset="0"/>
                    </a:endParaRPr>
                  </a:p>
                </p:txBody>
              </p:sp>
              <p:sp>
                <p:nvSpPr>
                  <p:cNvPr id="9256" name="Text Box 8"/>
                  <p:cNvSpPr txBox="1">
                    <a:spLocks noChangeArrowheads="1"/>
                  </p:cNvSpPr>
                  <p:nvPr/>
                </p:nvSpPr>
                <p:spPr bwMode="auto">
                  <a:xfrm>
                    <a:off x="2617788" y="3633788"/>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dirty="0">
                        <a:solidFill>
                          <a:srgbClr val="FF0000"/>
                        </a:solidFill>
                        <a:latin typeface="Courier New" pitchFamily="49" charset="0"/>
                      </a:rPr>
                      <a:t>C</a:t>
                    </a:r>
                  </a:p>
                </p:txBody>
              </p:sp>
              <p:sp>
                <p:nvSpPr>
                  <p:cNvPr id="9257" name="Text Box 9"/>
                  <p:cNvSpPr txBox="1">
                    <a:spLocks noChangeArrowheads="1"/>
                  </p:cNvSpPr>
                  <p:nvPr/>
                </p:nvSpPr>
                <p:spPr bwMode="auto">
                  <a:xfrm>
                    <a:off x="3074988" y="3633788"/>
                    <a:ext cx="506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dirty="0">
                        <a:solidFill>
                          <a:srgbClr val="FF0000"/>
                        </a:solidFill>
                        <a:latin typeface="Courier New" pitchFamily="49" charset="0"/>
                      </a:rPr>
                      <a:t>G</a:t>
                    </a:r>
                  </a:p>
                </p:txBody>
              </p:sp>
              <p:sp>
                <p:nvSpPr>
                  <p:cNvPr id="9258" name="Text Box 10"/>
                  <p:cNvSpPr txBox="1">
                    <a:spLocks noChangeArrowheads="1"/>
                  </p:cNvSpPr>
                  <p:nvPr/>
                </p:nvSpPr>
                <p:spPr bwMode="auto">
                  <a:xfrm>
                    <a:off x="1328023" y="3633788"/>
                    <a:ext cx="35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GB" altLang="es-AR" dirty="0">
                        <a:latin typeface="Courier New" pitchFamily="49" charset="0"/>
                      </a:rPr>
                      <a:t>-</a:t>
                    </a:r>
                  </a:p>
                </p:txBody>
              </p:sp>
              <p:sp>
                <p:nvSpPr>
                  <p:cNvPr id="9265" name="Text Box 25"/>
                  <p:cNvSpPr txBox="1">
                    <a:spLocks noChangeArrowheads="1"/>
                  </p:cNvSpPr>
                  <p:nvPr/>
                </p:nvSpPr>
                <p:spPr bwMode="auto">
                  <a:xfrm>
                    <a:off x="2360453" y="3640102"/>
                    <a:ext cx="384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s-AR" dirty="0">
                        <a:latin typeface="Courier New" pitchFamily="49" charset="0"/>
                      </a:rPr>
                      <a:t>-</a:t>
                    </a:r>
                    <a:endParaRPr lang="es-ES" altLang="es-AR" dirty="0">
                      <a:latin typeface="Courier New" pitchFamily="49" charset="0"/>
                    </a:endParaRPr>
                  </a:p>
                </p:txBody>
              </p:sp>
              <p:sp>
                <p:nvSpPr>
                  <p:cNvPr id="9266" name="Text Box 26"/>
                  <p:cNvSpPr txBox="1">
                    <a:spLocks noChangeArrowheads="1"/>
                  </p:cNvSpPr>
                  <p:nvPr/>
                </p:nvSpPr>
                <p:spPr bwMode="auto">
                  <a:xfrm>
                    <a:off x="2847975" y="3651251"/>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s-AR" dirty="0">
                        <a:latin typeface="Courier New" pitchFamily="49" charset="0"/>
                      </a:rPr>
                      <a:t>-</a:t>
                    </a:r>
                    <a:endParaRPr lang="es-ES" altLang="es-AR" dirty="0">
                      <a:latin typeface="Courier New" pitchFamily="49" charset="0"/>
                    </a:endParaRPr>
                  </a:p>
                </p:txBody>
              </p:sp>
              <p:sp>
                <p:nvSpPr>
                  <p:cNvPr id="9240" name="Text Box 5"/>
                  <p:cNvSpPr txBox="1">
                    <a:spLocks noChangeArrowheads="1"/>
                  </p:cNvSpPr>
                  <p:nvPr/>
                </p:nvSpPr>
                <p:spPr bwMode="auto">
                  <a:xfrm>
                    <a:off x="167443" y="3600450"/>
                    <a:ext cx="11240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r>
                      <a:rPr lang="es-AR" altLang="es-AR" sz="2000" noProof="1">
                        <a:solidFill>
                          <a:srgbClr val="0000FF"/>
                        </a:solidFill>
                        <a:latin typeface="Trebuchet MS" pitchFamily="34" charset="0"/>
                      </a:rPr>
                      <a:t>Forward</a:t>
                    </a:r>
                  </a:p>
                  <a:p>
                    <a:pPr algn="ctr"/>
                    <a:r>
                      <a:rPr lang="es-AR" altLang="es-AR" sz="2000" noProof="1">
                        <a:solidFill>
                          <a:srgbClr val="0000FF"/>
                        </a:solidFill>
                        <a:latin typeface="Trebuchet MS" pitchFamily="34" charset="0"/>
                      </a:rPr>
                      <a:t>primer</a:t>
                    </a:r>
                  </a:p>
                </p:txBody>
              </p:sp>
              <p:sp>
                <p:nvSpPr>
                  <p:cNvPr id="12" name="11 Rectángulo"/>
                  <p:cNvSpPr/>
                  <p:nvPr/>
                </p:nvSpPr>
                <p:spPr>
                  <a:xfrm>
                    <a:off x="1592265" y="3628451"/>
                    <a:ext cx="431528" cy="584775"/>
                  </a:xfrm>
                  <a:prstGeom prst="rect">
                    <a:avLst/>
                  </a:prstGeom>
                </p:spPr>
                <p:txBody>
                  <a:bodyPr wrap="none">
                    <a:spAutoFit/>
                  </a:bodyPr>
                  <a:lstStyle/>
                  <a:p>
                    <a:pPr>
                      <a:spcBef>
                        <a:spcPct val="50000"/>
                      </a:spcBef>
                    </a:pPr>
                    <a:r>
                      <a:rPr lang="en-GB" altLang="es-AR" sz="3200" dirty="0">
                        <a:solidFill>
                          <a:srgbClr val="FF0000"/>
                        </a:solidFill>
                        <a:latin typeface="Courier New" pitchFamily="49" charset="0"/>
                      </a:rPr>
                      <a:t>T</a:t>
                    </a:r>
                    <a:endParaRPr lang="en-GB" altLang="es-AR" sz="3200" dirty="0">
                      <a:latin typeface="Courier New" pitchFamily="49" charset="0"/>
                    </a:endParaRPr>
                  </a:p>
                </p:txBody>
              </p:sp>
              <p:sp>
                <p:nvSpPr>
                  <p:cNvPr id="13" name="12 Rectángulo"/>
                  <p:cNvSpPr/>
                  <p:nvPr/>
                </p:nvSpPr>
                <p:spPr>
                  <a:xfrm>
                    <a:off x="1835150" y="3648582"/>
                    <a:ext cx="377286" cy="584775"/>
                  </a:xfrm>
                  <a:prstGeom prst="rect">
                    <a:avLst/>
                  </a:prstGeom>
                </p:spPr>
                <p:txBody>
                  <a:bodyPr wrap="square">
                    <a:spAutoFit/>
                  </a:bodyPr>
                  <a:lstStyle/>
                  <a:p>
                    <a:pPr>
                      <a:spcBef>
                        <a:spcPct val="50000"/>
                      </a:spcBef>
                    </a:pPr>
                    <a:r>
                      <a:rPr lang="en-GB" altLang="es-AR" sz="3200" dirty="0">
                        <a:latin typeface="Courier New" pitchFamily="49" charset="0"/>
                      </a:rPr>
                      <a:t>-</a:t>
                    </a:r>
                  </a:p>
                </p:txBody>
              </p:sp>
            </p:grpSp>
          </p:grpSp>
        </p:grpSp>
      </p:grpSp>
      <p:sp>
        <p:nvSpPr>
          <p:cNvPr id="70" name="Text Box 56">
            <a:extLst>
              <a:ext uri="{FF2B5EF4-FFF2-40B4-BE49-F238E27FC236}">
                <a16:creationId xmlns:a16="http://schemas.microsoft.com/office/drawing/2014/main" id="{E4D9C617-6602-4B10-BC01-CD70F64862DE}"/>
              </a:ext>
            </a:extLst>
          </p:cNvPr>
          <p:cNvSpPr txBox="1">
            <a:spLocks noChangeArrowheads="1"/>
          </p:cNvSpPr>
          <p:nvPr/>
        </p:nvSpPr>
        <p:spPr bwMode="auto">
          <a:xfrm>
            <a:off x="1835150" y="304800"/>
            <a:ext cx="5738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s-AR" altLang="es-AR" sz="4000" noProof="1">
                <a:solidFill>
                  <a:srgbClr val="333399"/>
                </a:solidFill>
                <a:latin typeface="Trebuchet MS" panose="020B0603020202020204" pitchFamily="34" charset="0"/>
              </a:rPr>
              <a:t>Dirección de los primer</a:t>
            </a:r>
            <a:r>
              <a:rPr lang="en-US" altLang="es-AR" sz="4000">
                <a:solidFill>
                  <a:srgbClr val="333399"/>
                </a:solidFill>
                <a:latin typeface="Trebuchet MS" panose="020B0603020202020204" pitchFamily="34" charset="0"/>
              </a:rPr>
              <a:t>s</a:t>
            </a:r>
            <a:endParaRPr lang="en-US" altLang="es-AR" sz="4000" noProof="1">
              <a:solidFill>
                <a:srgbClr val="333399"/>
              </a:solidFill>
              <a:latin typeface="Trebuchet MS" panose="020B0603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234"/>
                                        </p:tgtEl>
                                        <p:attrNameLst>
                                          <p:attrName>style.visibility</p:attrName>
                                        </p:attrNameLst>
                                      </p:cBhvr>
                                      <p:to>
                                        <p:strVal val="visible"/>
                                      </p:to>
                                    </p:set>
                                    <p:animEffect transition="in" filter="wipe(down)">
                                      <p:cBhvr>
                                        <p:cTn id="14" dur="580">
                                          <p:stCondLst>
                                            <p:cond delay="0"/>
                                          </p:stCondLst>
                                        </p:cTn>
                                        <p:tgtEl>
                                          <p:spTgt spid="9234"/>
                                        </p:tgtEl>
                                      </p:cBhvr>
                                    </p:animEffect>
                                    <p:anim calcmode="lin" valueType="num">
                                      <p:cBhvr>
                                        <p:cTn id="15" dur="1822" tmFilter="0,0; 0.14,0.36; 0.43,0.73; 0.71,0.91; 1.0,1.0">
                                          <p:stCondLst>
                                            <p:cond delay="0"/>
                                          </p:stCondLst>
                                        </p:cTn>
                                        <p:tgtEl>
                                          <p:spTgt spid="923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23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23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23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234"/>
                                        </p:tgtEl>
                                        <p:attrNameLst>
                                          <p:attrName>ppt_y</p:attrName>
                                        </p:attrNameLst>
                                      </p:cBhvr>
                                      <p:tavLst>
                                        <p:tav tm="0" fmla="#ppt_y-sin(pi*$)/81">
                                          <p:val>
                                            <p:fltVal val="0"/>
                                          </p:val>
                                        </p:tav>
                                        <p:tav tm="100000">
                                          <p:val>
                                            <p:fltVal val="1"/>
                                          </p:val>
                                        </p:tav>
                                      </p:tavLst>
                                    </p:anim>
                                    <p:animScale>
                                      <p:cBhvr>
                                        <p:cTn id="20" dur="26">
                                          <p:stCondLst>
                                            <p:cond delay="650"/>
                                          </p:stCondLst>
                                        </p:cTn>
                                        <p:tgtEl>
                                          <p:spTgt spid="9234"/>
                                        </p:tgtEl>
                                      </p:cBhvr>
                                      <p:to x="100000" y="60000"/>
                                    </p:animScale>
                                    <p:animScale>
                                      <p:cBhvr>
                                        <p:cTn id="21" dur="166" decel="50000">
                                          <p:stCondLst>
                                            <p:cond delay="676"/>
                                          </p:stCondLst>
                                        </p:cTn>
                                        <p:tgtEl>
                                          <p:spTgt spid="9234"/>
                                        </p:tgtEl>
                                      </p:cBhvr>
                                      <p:to x="100000" y="100000"/>
                                    </p:animScale>
                                    <p:animScale>
                                      <p:cBhvr>
                                        <p:cTn id="22" dur="26">
                                          <p:stCondLst>
                                            <p:cond delay="1312"/>
                                          </p:stCondLst>
                                        </p:cTn>
                                        <p:tgtEl>
                                          <p:spTgt spid="9234"/>
                                        </p:tgtEl>
                                      </p:cBhvr>
                                      <p:to x="100000" y="80000"/>
                                    </p:animScale>
                                    <p:animScale>
                                      <p:cBhvr>
                                        <p:cTn id="23" dur="166" decel="50000">
                                          <p:stCondLst>
                                            <p:cond delay="1338"/>
                                          </p:stCondLst>
                                        </p:cTn>
                                        <p:tgtEl>
                                          <p:spTgt spid="9234"/>
                                        </p:tgtEl>
                                      </p:cBhvr>
                                      <p:to x="100000" y="100000"/>
                                    </p:animScale>
                                    <p:animScale>
                                      <p:cBhvr>
                                        <p:cTn id="24" dur="26">
                                          <p:stCondLst>
                                            <p:cond delay="1642"/>
                                          </p:stCondLst>
                                        </p:cTn>
                                        <p:tgtEl>
                                          <p:spTgt spid="9234"/>
                                        </p:tgtEl>
                                      </p:cBhvr>
                                      <p:to x="100000" y="90000"/>
                                    </p:animScale>
                                    <p:animScale>
                                      <p:cBhvr>
                                        <p:cTn id="25" dur="166" decel="50000">
                                          <p:stCondLst>
                                            <p:cond delay="1668"/>
                                          </p:stCondLst>
                                        </p:cTn>
                                        <p:tgtEl>
                                          <p:spTgt spid="9234"/>
                                        </p:tgtEl>
                                      </p:cBhvr>
                                      <p:to x="100000" y="100000"/>
                                    </p:animScale>
                                    <p:animScale>
                                      <p:cBhvr>
                                        <p:cTn id="26" dur="26">
                                          <p:stCondLst>
                                            <p:cond delay="1808"/>
                                          </p:stCondLst>
                                        </p:cTn>
                                        <p:tgtEl>
                                          <p:spTgt spid="9234"/>
                                        </p:tgtEl>
                                      </p:cBhvr>
                                      <p:to x="100000" y="95000"/>
                                    </p:animScale>
                                    <p:animScale>
                                      <p:cBhvr>
                                        <p:cTn id="27" dur="166" decel="50000">
                                          <p:stCondLst>
                                            <p:cond delay="1834"/>
                                          </p:stCondLst>
                                        </p:cTn>
                                        <p:tgtEl>
                                          <p:spTgt spid="923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9263"/>
                                        </p:tgtEl>
                                        <p:attrNameLst>
                                          <p:attrName>style.visibility</p:attrName>
                                        </p:attrNameLst>
                                      </p:cBhvr>
                                      <p:to>
                                        <p:strVal val="visible"/>
                                      </p:to>
                                    </p:set>
                                    <p:animEffect transition="in" filter="wipe(down)">
                                      <p:cBhvr>
                                        <p:cTn id="30" dur="580">
                                          <p:stCondLst>
                                            <p:cond delay="0"/>
                                          </p:stCondLst>
                                        </p:cTn>
                                        <p:tgtEl>
                                          <p:spTgt spid="9263"/>
                                        </p:tgtEl>
                                      </p:cBhvr>
                                    </p:animEffect>
                                    <p:anim calcmode="lin" valueType="num">
                                      <p:cBhvr>
                                        <p:cTn id="31" dur="1822" tmFilter="0,0; 0.14,0.36; 0.43,0.73; 0.71,0.91; 1.0,1.0">
                                          <p:stCondLst>
                                            <p:cond delay="0"/>
                                          </p:stCondLst>
                                        </p:cTn>
                                        <p:tgtEl>
                                          <p:spTgt spid="926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26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26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26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263"/>
                                        </p:tgtEl>
                                        <p:attrNameLst>
                                          <p:attrName>ppt_y</p:attrName>
                                        </p:attrNameLst>
                                      </p:cBhvr>
                                      <p:tavLst>
                                        <p:tav tm="0" fmla="#ppt_y-sin(pi*$)/81">
                                          <p:val>
                                            <p:fltVal val="0"/>
                                          </p:val>
                                        </p:tav>
                                        <p:tav tm="100000">
                                          <p:val>
                                            <p:fltVal val="1"/>
                                          </p:val>
                                        </p:tav>
                                      </p:tavLst>
                                    </p:anim>
                                    <p:animScale>
                                      <p:cBhvr>
                                        <p:cTn id="36" dur="26">
                                          <p:stCondLst>
                                            <p:cond delay="650"/>
                                          </p:stCondLst>
                                        </p:cTn>
                                        <p:tgtEl>
                                          <p:spTgt spid="9263"/>
                                        </p:tgtEl>
                                      </p:cBhvr>
                                      <p:to x="100000" y="60000"/>
                                    </p:animScale>
                                    <p:animScale>
                                      <p:cBhvr>
                                        <p:cTn id="37" dur="166" decel="50000">
                                          <p:stCondLst>
                                            <p:cond delay="676"/>
                                          </p:stCondLst>
                                        </p:cTn>
                                        <p:tgtEl>
                                          <p:spTgt spid="9263"/>
                                        </p:tgtEl>
                                      </p:cBhvr>
                                      <p:to x="100000" y="100000"/>
                                    </p:animScale>
                                    <p:animScale>
                                      <p:cBhvr>
                                        <p:cTn id="38" dur="26">
                                          <p:stCondLst>
                                            <p:cond delay="1312"/>
                                          </p:stCondLst>
                                        </p:cTn>
                                        <p:tgtEl>
                                          <p:spTgt spid="9263"/>
                                        </p:tgtEl>
                                      </p:cBhvr>
                                      <p:to x="100000" y="80000"/>
                                    </p:animScale>
                                    <p:animScale>
                                      <p:cBhvr>
                                        <p:cTn id="39" dur="166" decel="50000">
                                          <p:stCondLst>
                                            <p:cond delay="1338"/>
                                          </p:stCondLst>
                                        </p:cTn>
                                        <p:tgtEl>
                                          <p:spTgt spid="9263"/>
                                        </p:tgtEl>
                                      </p:cBhvr>
                                      <p:to x="100000" y="100000"/>
                                    </p:animScale>
                                    <p:animScale>
                                      <p:cBhvr>
                                        <p:cTn id="40" dur="26">
                                          <p:stCondLst>
                                            <p:cond delay="1642"/>
                                          </p:stCondLst>
                                        </p:cTn>
                                        <p:tgtEl>
                                          <p:spTgt spid="9263"/>
                                        </p:tgtEl>
                                      </p:cBhvr>
                                      <p:to x="100000" y="90000"/>
                                    </p:animScale>
                                    <p:animScale>
                                      <p:cBhvr>
                                        <p:cTn id="41" dur="166" decel="50000">
                                          <p:stCondLst>
                                            <p:cond delay="1668"/>
                                          </p:stCondLst>
                                        </p:cTn>
                                        <p:tgtEl>
                                          <p:spTgt spid="9263"/>
                                        </p:tgtEl>
                                      </p:cBhvr>
                                      <p:to x="100000" y="100000"/>
                                    </p:animScale>
                                    <p:animScale>
                                      <p:cBhvr>
                                        <p:cTn id="42" dur="26">
                                          <p:stCondLst>
                                            <p:cond delay="1808"/>
                                          </p:stCondLst>
                                        </p:cTn>
                                        <p:tgtEl>
                                          <p:spTgt spid="9263"/>
                                        </p:tgtEl>
                                      </p:cBhvr>
                                      <p:to x="100000" y="95000"/>
                                    </p:animScale>
                                    <p:animScale>
                                      <p:cBhvr>
                                        <p:cTn id="43" dur="166" decel="50000">
                                          <p:stCondLst>
                                            <p:cond delay="1834"/>
                                          </p:stCondLst>
                                        </p:cTn>
                                        <p:tgtEl>
                                          <p:spTgt spid="9263"/>
                                        </p:tgtEl>
                                      </p:cBhvr>
                                      <p:to x="100000" y="100000"/>
                                    </p:animScale>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9235"/>
                                        </p:tgtEl>
                                        <p:attrNameLst>
                                          <p:attrName>style.visibility</p:attrName>
                                        </p:attrNameLst>
                                      </p:cBhvr>
                                      <p:to>
                                        <p:strVal val="visible"/>
                                      </p:to>
                                    </p:set>
                                    <p:anim calcmode="lin" valueType="num">
                                      <p:cBhvr additive="base">
                                        <p:cTn id="47" dur="1000" fill="hold"/>
                                        <p:tgtEl>
                                          <p:spTgt spid="9235"/>
                                        </p:tgtEl>
                                        <p:attrNameLst>
                                          <p:attrName>ppt_x</p:attrName>
                                        </p:attrNameLst>
                                      </p:cBhvr>
                                      <p:tavLst>
                                        <p:tav tm="0">
                                          <p:val>
                                            <p:strVal val="#ppt_x"/>
                                          </p:val>
                                        </p:tav>
                                        <p:tav tm="100000">
                                          <p:val>
                                            <p:strVal val="#ppt_x"/>
                                          </p:val>
                                        </p:tav>
                                      </p:tavLst>
                                    </p:anim>
                                    <p:anim calcmode="lin" valueType="num">
                                      <p:cBhvr additive="base">
                                        <p:cTn id="48" dur="1000" fill="hold"/>
                                        <p:tgtEl>
                                          <p:spTgt spid="92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64"/>
                                        </p:tgtEl>
                                        <p:attrNameLst>
                                          <p:attrName>style.visibility</p:attrName>
                                        </p:attrNameLst>
                                      </p:cBhvr>
                                      <p:to>
                                        <p:strVal val="visible"/>
                                      </p:to>
                                    </p:set>
                                    <p:anim calcmode="lin" valueType="num">
                                      <p:cBhvr additive="base">
                                        <p:cTn id="51" dur="1000" fill="hold"/>
                                        <p:tgtEl>
                                          <p:spTgt spid="9264"/>
                                        </p:tgtEl>
                                        <p:attrNameLst>
                                          <p:attrName>ppt_x</p:attrName>
                                        </p:attrNameLst>
                                      </p:cBhvr>
                                      <p:tavLst>
                                        <p:tav tm="0">
                                          <p:val>
                                            <p:strVal val="#ppt_x"/>
                                          </p:val>
                                        </p:tav>
                                        <p:tav tm="100000">
                                          <p:val>
                                            <p:strVal val="#ppt_x"/>
                                          </p:val>
                                        </p:tav>
                                      </p:tavLst>
                                    </p:anim>
                                    <p:anim calcmode="lin" valueType="num">
                                      <p:cBhvr additive="base">
                                        <p:cTn id="52" dur="1000" fill="hold"/>
                                        <p:tgtEl>
                                          <p:spTgt spid="9264"/>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9239"/>
                                        </p:tgtEl>
                                        <p:attrNameLst>
                                          <p:attrName>style.visibility</p:attrName>
                                        </p:attrNameLst>
                                      </p:cBhvr>
                                      <p:to>
                                        <p:strVal val="visible"/>
                                      </p:to>
                                    </p:set>
                                    <p:animEffect transition="in" filter="fade">
                                      <p:cBhvr>
                                        <p:cTn id="56" dur="2000"/>
                                        <p:tgtEl>
                                          <p:spTgt spid="9239"/>
                                        </p:tgtEl>
                                      </p:cBhvr>
                                    </p:animEffect>
                                    <p:anim calcmode="lin" valueType="num">
                                      <p:cBhvr>
                                        <p:cTn id="57" dur="2000" fill="hold"/>
                                        <p:tgtEl>
                                          <p:spTgt spid="9239"/>
                                        </p:tgtEl>
                                        <p:attrNameLst>
                                          <p:attrName>ppt_x</p:attrName>
                                        </p:attrNameLst>
                                      </p:cBhvr>
                                      <p:tavLst>
                                        <p:tav tm="0">
                                          <p:val>
                                            <p:strVal val="#ppt_x"/>
                                          </p:val>
                                        </p:tav>
                                        <p:tav tm="100000">
                                          <p:val>
                                            <p:strVal val="#ppt_x"/>
                                          </p:val>
                                        </p:tav>
                                      </p:tavLst>
                                    </p:anim>
                                    <p:anim calcmode="lin" valueType="num">
                                      <p:cBhvr>
                                        <p:cTn id="58" dur="2000" fill="hold"/>
                                        <p:tgtEl>
                                          <p:spTgt spid="92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3" grpId="0"/>
      <p:bldP spid="9264" grpId="0"/>
      <p:bldP spid="9239" grpId="0"/>
      <p:bldP spid="9234" grpId="0"/>
      <p:bldP spid="92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8">
            <a:extLst>
              <a:ext uri="{FF2B5EF4-FFF2-40B4-BE49-F238E27FC236}">
                <a16:creationId xmlns:a16="http://schemas.microsoft.com/office/drawing/2014/main" id="{A4B62432-DEC6-4A7B-BB55-536F16913271}"/>
              </a:ext>
            </a:extLst>
          </p:cNvPr>
          <p:cNvSpPr txBox="1">
            <a:spLocks noChangeArrowheads="1"/>
          </p:cNvSpPr>
          <p:nvPr/>
        </p:nvSpPr>
        <p:spPr bwMode="auto">
          <a:xfrm>
            <a:off x="368300" y="1023938"/>
            <a:ext cx="822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defRPr/>
            </a:pPr>
            <a:r>
              <a:rPr lang="en-US" noProof="1">
                <a:solidFill>
                  <a:srgbClr val="FF0000"/>
                </a:solidFill>
                <a:effectLst>
                  <a:outerShdw blurRad="38100" dist="38100" dir="2700000" algn="tl">
                    <a:srgbClr val="000000">
                      <a:alpha val="43137"/>
                    </a:srgbClr>
                  </a:outerShdw>
                </a:effectLst>
                <a:latin typeface="Trebuchet MS" panose="020B0603020202020204" pitchFamily="34" charset="0"/>
              </a:rPr>
              <a:t>I) Desnaturalización</a:t>
            </a:r>
          </a:p>
        </p:txBody>
      </p:sp>
      <p:sp>
        <p:nvSpPr>
          <p:cNvPr id="10243" name="Text Box 49"/>
          <p:cNvSpPr txBox="1">
            <a:spLocks noChangeArrowheads="1"/>
          </p:cNvSpPr>
          <p:nvPr/>
        </p:nvSpPr>
        <p:spPr bwMode="auto">
          <a:xfrm>
            <a:off x="2133600" y="325438"/>
            <a:ext cx="582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US" altLang="es-AR" sz="4000">
                <a:solidFill>
                  <a:srgbClr val="333399"/>
                </a:solidFill>
                <a:latin typeface="Trebuchet MS" pitchFamily="34" charset="0"/>
              </a:rPr>
              <a:t>Etapas de la reacción</a:t>
            </a:r>
            <a:endParaRPr lang="en-US" altLang="es-AR" sz="4000" noProof="1">
              <a:solidFill>
                <a:srgbClr val="333399"/>
              </a:solidFill>
              <a:latin typeface="Trebuchet MS" pitchFamily="34" charset="0"/>
            </a:endParaRPr>
          </a:p>
        </p:txBody>
      </p:sp>
      <p:sp>
        <p:nvSpPr>
          <p:cNvPr id="10244" name="Text Box 38"/>
          <p:cNvSpPr txBox="1">
            <a:spLocks noChangeArrowheads="1"/>
          </p:cNvSpPr>
          <p:nvPr/>
        </p:nvSpPr>
        <p:spPr bwMode="auto">
          <a:xfrm>
            <a:off x="363538" y="2082800"/>
            <a:ext cx="82232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r>
              <a:rPr lang="es-AR" altLang="es-AR" sz="2500" noProof="1">
                <a:latin typeface="Trebuchet MS" pitchFamily="34" charset="0"/>
              </a:rPr>
              <a:t>Proceso en el cual ocurre la separación de la doble cadena del DNA, por medio del incremento de la temperatura.</a:t>
            </a:r>
            <a:endParaRPr lang="es-AR" altLang="es-AR" sz="2500" noProof="1">
              <a:solidFill>
                <a:srgbClr val="FF0000"/>
              </a:solidFill>
              <a:latin typeface="Trebuchet MS" pitchFamily="34" charset="0"/>
            </a:endParaRPr>
          </a:p>
        </p:txBody>
      </p:sp>
      <p:sp>
        <p:nvSpPr>
          <p:cNvPr id="10245" name="Text Box 38"/>
          <p:cNvSpPr txBox="1">
            <a:spLocks noChangeArrowheads="1"/>
          </p:cNvSpPr>
          <p:nvPr/>
        </p:nvSpPr>
        <p:spPr bwMode="auto">
          <a:xfrm>
            <a:off x="363538" y="5807075"/>
            <a:ext cx="8223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r>
              <a:rPr lang="es-AR" altLang="es-AR" sz="2500" noProof="1">
                <a:latin typeface="Trebuchet MS" pitchFamily="34" charset="0"/>
              </a:rPr>
              <a:t>Las muestras son calentadas a 94-96 ºC durante 30 segundos a varios minutos.</a:t>
            </a:r>
            <a:endParaRPr lang="es-AR" altLang="es-AR" sz="2500" noProof="1">
              <a:solidFill>
                <a:srgbClr val="FF0000"/>
              </a:solidFill>
              <a:latin typeface="Trebuchet MS" pitchFamily="34" charset="0"/>
            </a:endParaRPr>
          </a:p>
        </p:txBody>
      </p:sp>
      <p:pic>
        <p:nvPicPr>
          <p:cNvPr id="102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2213" y="3103563"/>
            <a:ext cx="40259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5"/>
                                        </p:tgtEl>
                                        <p:attrNameLst>
                                          <p:attrName>style.visibility</p:attrName>
                                        </p:attrNameLst>
                                      </p:cBhvr>
                                      <p:to>
                                        <p:strVal val="visible"/>
                                      </p:to>
                                    </p:set>
                                    <p:anim calcmode="lin" valueType="num">
                                      <p:cBhvr additive="base">
                                        <p:cTn id="11" dur="500" fill="hold"/>
                                        <p:tgtEl>
                                          <p:spTgt spid="10245"/>
                                        </p:tgtEl>
                                        <p:attrNameLst>
                                          <p:attrName>ppt_x</p:attrName>
                                        </p:attrNameLst>
                                      </p:cBhvr>
                                      <p:tavLst>
                                        <p:tav tm="0">
                                          <p:val>
                                            <p:strVal val="#ppt_x"/>
                                          </p:val>
                                        </p:tav>
                                        <p:tav tm="100000">
                                          <p:val>
                                            <p:strVal val="#ppt_x"/>
                                          </p:val>
                                        </p:tav>
                                      </p:tavLst>
                                    </p:anim>
                                    <p:anim calcmode="lin" valueType="num">
                                      <p:cBhvr additive="base">
                                        <p:cTn id="12" dur="500" fill="hold"/>
                                        <p:tgtEl>
                                          <p:spTgt spid="1024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ppt_x"/>
                                          </p:val>
                                        </p:tav>
                                        <p:tav tm="100000">
                                          <p:val>
                                            <p:strVal val="#ppt_x"/>
                                          </p:val>
                                        </p:tav>
                                      </p:tavLst>
                                    </p:anim>
                                    <p:anim calcmode="lin" valueType="num">
                                      <p:cBhvr additive="base">
                                        <p:cTn id="16"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1"/>
      <p:bldP spid="102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8">
            <a:extLst>
              <a:ext uri="{FF2B5EF4-FFF2-40B4-BE49-F238E27FC236}">
                <a16:creationId xmlns:a16="http://schemas.microsoft.com/office/drawing/2014/main" id="{3D6EA3B2-0166-4CCC-8953-B91A252FB6A1}"/>
              </a:ext>
            </a:extLst>
          </p:cNvPr>
          <p:cNvSpPr txBox="1">
            <a:spLocks noChangeArrowheads="1"/>
          </p:cNvSpPr>
          <p:nvPr/>
        </p:nvSpPr>
        <p:spPr bwMode="auto">
          <a:xfrm>
            <a:off x="368300" y="1023938"/>
            <a:ext cx="822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defRPr/>
            </a:pPr>
            <a:r>
              <a:rPr lang="en-US" noProof="1">
                <a:solidFill>
                  <a:srgbClr val="FF0000"/>
                </a:solidFill>
                <a:effectLst>
                  <a:outerShdw blurRad="38100" dist="38100" dir="2700000" algn="tl">
                    <a:srgbClr val="000000">
                      <a:alpha val="43137"/>
                    </a:srgbClr>
                  </a:outerShdw>
                </a:effectLst>
                <a:latin typeface="Trebuchet MS" panose="020B0603020202020204" pitchFamily="34" charset="0"/>
              </a:rPr>
              <a:t>II) Hibridación o </a:t>
            </a:r>
            <a:r>
              <a:rPr lang="en-US" i="1" noProof="1">
                <a:solidFill>
                  <a:srgbClr val="FF0000"/>
                </a:solidFill>
                <a:effectLst>
                  <a:outerShdw blurRad="38100" dist="38100" dir="2700000" algn="tl">
                    <a:srgbClr val="000000">
                      <a:alpha val="43137"/>
                    </a:srgbClr>
                  </a:outerShdw>
                </a:effectLst>
                <a:latin typeface="Trebuchet MS" panose="020B0603020202020204" pitchFamily="34" charset="0"/>
              </a:rPr>
              <a:t>annealing</a:t>
            </a:r>
          </a:p>
        </p:txBody>
      </p:sp>
      <p:sp>
        <p:nvSpPr>
          <p:cNvPr id="12291" name="Text Box 49"/>
          <p:cNvSpPr txBox="1">
            <a:spLocks noChangeArrowheads="1"/>
          </p:cNvSpPr>
          <p:nvPr/>
        </p:nvSpPr>
        <p:spPr bwMode="auto">
          <a:xfrm>
            <a:off x="2133600" y="325438"/>
            <a:ext cx="5751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US" altLang="es-AR" sz="4000">
                <a:solidFill>
                  <a:srgbClr val="333399"/>
                </a:solidFill>
                <a:latin typeface="Trebuchet MS" pitchFamily="34" charset="0"/>
              </a:rPr>
              <a:t>Etapas de la reacción</a:t>
            </a:r>
            <a:endParaRPr lang="en-US" altLang="es-AR" sz="4000" noProof="1">
              <a:solidFill>
                <a:srgbClr val="333399"/>
              </a:solidFill>
              <a:latin typeface="Trebuchet MS" pitchFamily="34" charset="0"/>
            </a:endParaRPr>
          </a:p>
        </p:txBody>
      </p:sp>
      <p:sp>
        <p:nvSpPr>
          <p:cNvPr id="12292" name="Text Box 38"/>
          <p:cNvSpPr txBox="1">
            <a:spLocks noChangeArrowheads="1"/>
          </p:cNvSpPr>
          <p:nvPr/>
        </p:nvSpPr>
        <p:spPr bwMode="auto">
          <a:xfrm>
            <a:off x="363538" y="5791200"/>
            <a:ext cx="8223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r>
              <a:rPr lang="es-AR" altLang="es-AR" sz="2500" noProof="1">
                <a:latin typeface="Trebuchet MS" pitchFamily="34" charset="0"/>
              </a:rPr>
              <a:t>La temperatura es reducida a 55-65 ºC durante algunos segundos (30 a 60 seg).</a:t>
            </a:r>
            <a:endParaRPr lang="es-AR" altLang="es-AR" sz="2500" noProof="1">
              <a:solidFill>
                <a:srgbClr val="FF0000"/>
              </a:solidFill>
              <a:latin typeface="Trebuchet MS" pitchFamily="34" charset="0"/>
            </a:endParaRPr>
          </a:p>
        </p:txBody>
      </p:sp>
      <p:sp>
        <p:nvSpPr>
          <p:cNvPr id="12293" name="Text Box 38"/>
          <p:cNvSpPr txBox="1">
            <a:spLocks noChangeArrowheads="1"/>
          </p:cNvSpPr>
          <p:nvPr/>
        </p:nvSpPr>
        <p:spPr bwMode="auto">
          <a:xfrm>
            <a:off x="363538" y="1963738"/>
            <a:ext cx="82232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r>
              <a:rPr lang="es-AR" altLang="es-AR" sz="2500" noProof="1">
                <a:latin typeface="Trebuchet MS" pitchFamily="34" charset="0"/>
              </a:rPr>
              <a:t>Los primers hibridan con las secuencias complementarias del molde.</a:t>
            </a:r>
            <a:endParaRPr lang="es-AR" altLang="es-AR" sz="2500" noProof="1">
              <a:solidFill>
                <a:srgbClr val="FF0000"/>
              </a:solidFill>
              <a:latin typeface="Trebuchet MS" pitchFamily="34" charset="0"/>
            </a:endParaRPr>
          </a:p>
        </p:txBody>
      </p:sp>
      <p:pic>
        <p:nvPicPr>
          <p:cNvPr id="1229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3013" y="3073400"/>
            <a:ext cx="39243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additive="base">
                                        <p:cTn id="11" dur="500" fill="hold"/>
                                        <p:tgtEl>
                                          <p:spTgt spid="12294"/>
                                        </p:tgtEl>
                                        <p:attrNameLst>
                                          <p:attrName>ppt_x</p:attrName>
                                        </p:attrNameLst>
                                      </p:cBhvr>
                                      <p:tavLst>
                                        <p:tav tm="0">
                                          <p:val>
                                            <p:strVal val="#ppt_x"/>
                                          </p:val>
                                        </p:tav>
                                        <p:tav tm="100000">
                                          <p:val>
                                            <p:strVal val="#ppt_x"/>
                                          </p:val>
                                        </p:tav>
                                      </p:tavLst>
                                    </p:anim>
                                    <p:anim calcmode="lin" valueType="num">
                                      <p:cBhvr additive="base">
                                        <p:cTn id="12" dur="500" fill="hold"/>
                                        <p:tgtEl>
                                          <p:spTgt spid="122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additive="base">
                                        <p:cTn id="15" dur="500" fill="hold"/>
                                        <p:tgtEl>
                                          <p:spTgt spid="12292"/>
                                        </p:tgtEl>
                                        <p:attrNameLst>
                                          <p:attrName>ppt_x</p:attrName>
                                        </p:attrNameLst>
                                      </p:cBhvr>
                                      <p:tavLst>
                                        <p:tav tm="0">
                                          <p:val>
                                            <p:strVal val="#ppt_x"/>
                                          </p:val>
                                        </p:tav>
                                        <p:tav tm="100000">
                                          <p:val>
                                            <p:strVal val="#ppt_x"/>
                                          </p:val>
                                        </p:tav>
                                      </p:tavLst>
                                    </p:anim>
                                    <p:anim calcmode="lin" valueType="num">
                                      <p:cBhvr additive="base">
                                        <p:cTn id="16"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3552825"/>
            <a:ext cx="41592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8">
            <a:extLst>
              <a:ext uri="{FF2B5EF4-FFF2-40B4-BE49-F238E27FC236}">
                <a16:creationId xmlns:a16="http://schemas.microsoft.com/office/drawing/2014/main" id="{C7C02E49-447C-4EAE-AE95-D919476B9B12}"/>
              </a:ext>
            </a:extLst>
          </p:cNvPr>
          <p:cNvSpPr txBox="1">
            <a:spLocks noChangeArrowheads="1"/>
          </p:cNvSpPr>
          <p:nvPr/>
        </p:nvSpPr>
        <p:spPr bwMode="auto">
          <a:xfrm>
            <a:off x="368300" y="1023938"/>
            <a:ext cx="822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SzTx/>
              <a:buFontTx/>
              <a:buNone/>
              <a:defRPr/>
            </a:pPr>
            <a:r>
              <a:rPr lang="en-US" noProof="1">
                <a:solidFill>
                  <a:srgbClr val="FF0000"/>
                </a:solidFill>
                <a:effectLst>
                  <a:outerShdw blurRad="38100" dist="38100" dir="2700000" algn="tl">
                    <a:srgbClr val="000000">
                      <a:alpha val="43137"/>
                    </a:srgbClr>
                  </a:outerShdw>
                </a:effectLst>
                <a:latin typeface="Trebuchet MS" panose="020B0603020202020204" pitchFamily="34" charset="0"/>
              </a:rPr>
              <a:t>III) Extensión</a:t>
            </a:r>
          </a:p>
        </p:txBody>
      </p:sp>
      <p:sp>
        <p:nvSpPr>
          <p:cNvPr id="14340" name="Text Box 49"/>
          <p:cNvSpPr txBox="1">
            <a:spLocks noChangeArrowheads="1"/>
          </p:cNvSpPr>
          <p:nvPr/>
        </p:nvSpPr>
        <p:spPr bwMode="auto">
          <a:xfrm>
            <a:off x="2133600" y="325438"/>
            <a:ext cx="5391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spcBef>
                <a:spcPct val="50000"/>
              </a:spcBef>
            </a:pPr>
            <a:r>
              <a:rPr lang="en-US" altLang="es-AR" sz="4000">
                <a:solidFill>
                  <a:srgbClr val="333399"/>
                </a:solidFill>
                <a:latin typeface="Trebuchet MS" pitchFamily="34" charset="0"/>
              </a:rPr>
              <a:t>Etapas de la reacción</a:t>
            </a:r>
            <a:endParaRPr lang="en-US" altLang="es-AR" sz="4000" noProof="1">
              <a:solidFill>
                <a:srgbClr val="333399"/>
              </a:solidFill>
              <a:latin typeface="Trebuchet MS" pitchFamily="34" charset="0"/>
            </a:endParaRPr>
          </a:p>
        </p:txBody>
      </p:sp>
      <p:sp>
        <p:nvSpPr>
          <p:cNvPr id="14341" name="Text Box 38"/>
          <p:cNvSpPr txBox="1">
            <a:spLocks noChangeArrowheads="1"/>
          </p:cNvSpPr>
          <p:nvPr/>
        </p:nvSpPr>
        <p:spPr bwMode="auto">
          <a:xfrm>
            <a:off x="228600" y="5791200"/>
            <a:ext cx="86280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r>
              <a:rPr lang="es-AR" altLang="es-AR" sz="2500" noProof="1">
                <a:latin typeface="Trebuchet MS" pitchFamily="34" charset="0"/>
              </a:rPr>
              <a:t>La temperatura se eleva a 70-75ºC durante 30 a 60 segundos.</a:t>
            </a:r>
            <a:endParaRPr lang="es-AR" altLang="es-AR" sz="2500" noProof="1">
              <a:solidFill>
                <a:srgbClr val="FF0000"/>
              </a:solidFill>
              <a:latin typeface="Trebuchet MS" pitchFamily="34" charset="0"/>
            </a:endParaRPr>
          </a:p>
        </p:txBody>
      </p:sp>
      <p:sp>
        <p:nvSpPr>
          <p:cNvPr id="14342" name="Text Box 38"/>
          <p:cNvSpPr txBox="1">
            <a:spLocks noChangeArrowheads="1"/>
          </p:cNvSpPr>
          <p:nvPr/>
        </p:nvSpPr>
        <p:spPr bwMode="auto">
          <a:xfrm>
            <a:off x="228600" y="2138363"/>
            <a:ext cx="87804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just"/>
            <a:r>
              <a:rPr lang="es-AR" altLang="es-AR" sz="2500" noProof="1">
                <a:latin typeface="Trebuchet MS" pitchFamily="34" charset="0"/>
              </a:rPr>
              <a:t>La DNA polimerasa actua sobre los primers que hibridaron, comenzando la duplicación de la cadena, tomando del medio los nucleótidos complementarios disponibles.</a:t>
            </a:r>
            <a:endParaRPr lang="es-AR" altLang="es-AR" sz="2500" noProof="1">
              <a:solidFill>
                <a:srgbClr val="FF0000"/>
              </a:solidFill>
              <a:latin typeface="Trebuchet MS"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4341"/>
                                        </p:tgtEl>
                                        <p:attrNameLst>
                                          <p:attrName>style.visibility</p:attrName>
                                        </p:attrNameLst>
                                      </p:cBhvr>
                                      <p:to>
                                        <p:strVal val="visible"/>
                                      </p:to>
                                    </p:set>
                                    <p:anim calcmode="lin" valueType="num">
                                      <p:cBhvr additive="base">
                                        <p:cTn id="15" dur="500" fill="hold"/>
                                        <p:tgtEl>
                                          <p:spTgt spid="14341"/>
                                        </p:tgtEl>
                                        <p:attrNameLst>
                                          <p:attrName>ppt_x</p:attrName>
                                        </p:attrNameLst>
                                      </p:cBhvr>
                                      <p:tavLst>
                                        <p:tav tm="0">
                                          <p:val>
                                            <p:strVal val="#ppt_x"/>
                                          </p:val>
                                        </p:tav>
                                        <p:tav tm="100000">
                                          <p:val>
                                            <p:strVal val="#ppt_x"/>
                                          </p:val>
                                        </p:tav>
                                      </p:tavLst>
                                    </p:anim>
                                    <p:anim calcmode="lin" valueType="num">
                                      <p:cBhvr additive="base">
                                        <p:cTn id="16"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1"/>
      <p:bldP spid="143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10"/>
          <p:cNvSpPr txBox="1">
            <a:spLocks noChangeArrowheads="1"/>
          </p:cNvSpPr>
          <p:nvPr/>
        </p:nvSpPr>
        <p:spPr bwMode="auto">
          <a:xfrm>
            <a:off x="2051720" y="620688"/>
            <a:ext cx="54890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s-AR" altLang="es-AR" sz="4000" dirty="0">
                <a:solidFill>
                  <a:srgbClr val="333399"/>
                </a:solidFill>
                <a:latin typeface="Trebuchet MS" pitchFamily="34" charset="0"/>
              </a:rPr>
              <a:t>Ciclos de amplificación</a:t>
            </a:r>
          </a:p>
        </p:txBody>
      </p:sp>
      <p:pic>
        <p:nvPicPr>
          <p:cNvPr id="14" name="Picture 4" descr="AM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883525" cy="4473091"/>
          </a:xfrm>
          <a:prstGeom prst="rect">
            <a:avLst/>
          </a:prstGeom>
          <a:noFill/>
          <a:ln w="9525">
            <a:solidFill>
              <a:srgbClr val="000000">
                <a:alpha val="99000"/>
              </a:srgb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theme/theme1.xml><?xml version="1.0" encoding="utf-8"?>
<a:theme xmlns:a="http://schemas.openxmlformats.org/drawingml/2006/main" name="Mezclas">
  <a:themeElements>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4175</TotalTime>
  <Words>2031</Words>
  <Application>Microsoft Office PowerPoint</Application>
  <PresentationFormat>Affichage à l'écran (4:3)</PresentationFormat>
  <Paragraphs>291</Paragraphs>
  <Slides>37</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vt:lpstr>
      <vt:lpstr>Calibri</vt:lpstr>
      <vt:lpstr>Courier New</vt:lpstr>
      <vt:lpstr>Symbol</vt:lpstr>
      <vt:lpstr>Tahoma</vt:lpstr>
      <vt:lpstr>Times New Roman</vt:lpstr>
      <vt:lpstr>Trebuchet MS</vt:lpstr>
      <vt:lpstr>Wingdings</vt:lpstr>
      <vt:lpstr>Mezclas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 número de copias del DNA se duplica en cada ciclo de PCR.</vt:lpstr>
      <vt:lpstr>Présentation PowerPoint</vt:lpstr>
      <vt:lpstr>¿Cuáles son los componentes esenciales en el proceso standard de PCR?</vt:lpstr>
      <vt:lpstr>DNA molde</vt:lpstr>
      <vt:lpstr>Présentation PowerPoint</vt:lpstr>
      <vt:lpstr>Présentation PowerPoint</vt:lpstr>
      <vt:lpstr>Mg+2</vt:lpstr>
      <vt:lpstr>dNTPs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sony</cp:lastModifiedBy>
  <cp:revision>303</cp:revision>
  <dcterms:created xsi:type="dcterms:W3CDTF">2007-05-04T15:45:53Z</dcterms:created>
  <dcterms:modified xsi:type="dcterms:W3CDTF">2019-04-16T13:38:45Z</dcterms:modified>
</cp:coreProperties>
</file>