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73" r:id="rId3"/>
    <p:sldId id="288" r:id="rId4"/>
    <p:sldId id="256" r:id="rId5"/>
    <p:sldId id="274" r:id="rId6"/>
    <p:sldId id="275" r:id="rId7"/>
    <p:sldId id="276" r:id="rId8"/>
    <p:sldId id="277" r:id="rId9"/>
    <p:sldId id="278" r:id="rId10"/>
    <p:sldId id="279" r:id="rId11"/>
    <p:sldId id="280" r:id="rId12"/>
    <p:sldId id="281" r:id="rId13"/>
    <p:sldId id="282" r:id="rId14"/>
    <p:sldId id="284" r:id="rId15"/>
    <p:sldId id="262" r:id="rId16"/>
    <p:sldId id="283" r:id="rId17"/>
    <p:sldId id="260" r:id="rId18"/>
    <p:sldId id="263" r:id="rId19"/>
    <p:sldId id="266" r:id="rId20"/>
    <p:sldId id="286" r:id="rId21"/>
    <p:sldId id="264" r:id="rId22"/>
    <p:sldId id="267" r:id="rId23"/>
    <p:sldId id="268" r:id="rId24"/>
    <p:sldId id="269" r:id="rId25"/>
    <p:sldId id="270" r:id="rId26"/>
    <p:sldId id="271" r:id="rId27"/>
    <p:sldId id="27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sorterViewPr>
    <p:cViewPr>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419FBDF-4A22-4FB7-ACC0-4D56BB2A58CC}" type="datetimeFigureOut">
              <a:rPr lang="es-AR" smtClean="0"/>
              <a:t>08/09/2017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77E2617-1CB3-4065-A3B1-52767D8475EC}" type="slidenum">
              <a:rPr lang="es-AR" smtClean="0"/>
              <a:t>‹Nº›</a:t>
            </a:fld>
            <a:endParaRPr lang="es-AR"/>
          </a:p>
        </p:txBody>
      </p:sp>
    </p:spTree>
    <p:extLst>
      <p:ext uri="{BB962C8B-B14F-4D97-AF65-F5344CB8AC3E}">
        <p14:creationId xmlns:p14="http://schemas.microsoft.com/office/powerpoint/2010/main" val="36828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19FBDF-4A22-4FB7-ACC0-4D56BB2A58CC}" type="datetimeFigureOut">
              <a:rPr lang="es-AR" smtClean="0"/>
              <a:t>08/09/2017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77E2617-1CB3-4065-A3B1-52767D8475EC}" type="slidenum">
              <a:rPr lang="es-AR" smtClean="0"/>
              <a:t>‹Nº›</a:t>
            </a:fld>
            <a:endParaRPr lang="es-AR"/>
          </a:p>
        </p:txBody>
      </p:sp>
    </p:spTree>
    <p:extLst>
      <p:ext uri="{BB962C8B-B14F-4D97-AF65-F5344CB8AC3E}">
        <p14:creationId xmlns:p14="http://schemas.microsoft.com/office/powerpoint/2010/main" val="347648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19FBDF-4A22-4FB7-ACC0-4D56BB2A58CC}" type="datetimeFigureOut">
              <a:rPr lang="es-AR" smtClean="0"/>
              <a:t>08/09/2017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77E2617-1CB3-4065-A3B1-52767D8475EC}" type="slidenum">
              <a:rPr lang="es-AR" smtClean="0"/>
              <a:t>‹Nº›</a:t>
            </a:fld>
            <a:endParaRPr lang="es-AR"/>
          </a:p>
        </p:txBody>
      </p:sp>
    </p:spTree>
    <p:extLst>
      <p:ext uri="{BB962C8B-B14F-4D97-AF65-F5344CB8AC3E}">
        <p14:creationId xmlns:p14="http://schemas.microsoft.com/office/powerpoint/2010/main" val="130945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19FBDF-4A22-4FB7-ACC0-4D56BB2A58CC}" type="datetimeFigureOut">
              <a:rPr lang="es-AR" smtClean="0"/>
              <a:t>08/09/2017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77E2617-1CB3-4065-A3B1-52767D8475EC}" type="slidenum">
              <a:rPr lang="es-AR" smtClean="0"/>
              <a:t>‹Nº›</a:t>
            </a:fld>
            <a:endParaRPr lang="es-AR"/>
          </a:p>
        </p:txBody>
      </p:sp>
    </p:spTree>
    <p:extLst>
      <p:ext uri="{BB962C8B-B14F-4D97-AF65-F5344CB8AC3E}">
        <p14:creationId xmlns:p14="http://schemas.microsoft.com/office/powerpoint/2010/main" val="381703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419FBDF-4A22-4FB7-ACC0-4D56BB2A58CC}" type="datetimeFigureOut">
              <a:rPr lang="es-AR" smtClean="0"/>
              <a:t>08/09/2017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77E2617-1CB3-4065-A3B1-52767D8475EC}" type="slidenum">
              <a:rPr lang="es-AR" smtClean="0"/>
              <a:t>‹Nº›</a:t>
            </a:fld>
            <a:endParaRPr lang="es-AR"/>
          </a:p>
        </p:txBody>
      </p:sp>
    </p:spTree>
    <p:extLst>
      <p:ext uri="{BB962C8B-B14F-4D97-AF65-F5344CB8AC3E}">
        <p14:creationId xmlns:p14="http://schemas.microsoft.com/office/powerpoint/2010/main" val="76921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419FBDF-4A22-4FB7-ACC0-4D56BB2A58CC}" type="datetimeFigureOut">
              <a:rPr lang="es-AR" smtClean="0"/>
              <a:t>08/09/2017</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77E2617-1CB3-4065-A3B1-52767D8475EC}" type="slidenum">
              <a:rPr lang="es-AR" smtClean="0"/>
              <a:t>‹Nº›</a:t>
            </a:fld>
            <a:endParaRPr lang="es-AR"/>
          </a:p>
        </p:txBody>
      </p:sp>
    </p:spTree>
    <p:extLst>
      <p:ext uri="{BB962C8B-B14F-4D97-AF65-F5344CB8AC3E}">
        <p14:creationId xmlns:p14="http://schemas.microsoft.com/office/powerpoint/2010/main" val="179763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419FBDF-4A22-4FB7-ACC0-4D56BB2A58CC}" type="datetimeFigureOut">
              <a:rPr lang="es-AR" smtClean="0"/>
              <a:t>08/09/2017</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277E2617-1CB3-4065-A3B1-52767D8475EC}" type="slidenum">
              <a:rPr lang="es-AR" smtClean="0"/>
              <a:t>‹Nº›</a:t>
            </a:fld>
            <a:endParaRPr lang="es-AR"/>
          </a:p>
        </p:txBody>
      </p:sp>
    </p:spTree>
    <p:extLst>
      <p:ext uri="{BB962C8B-B14F-4D97-AF65-F5344CB8AC3E}">
        <p14:creationId xmlns:p14="http://schemas.microsoft.com/office/powerpoint/2010/main" val="108481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419FBDF-4A22-4FB7-ACC0-4D56BB2A58CC}" type="datetimeFigureOut">
              <a:rPr lang="es-AR" smtClean="0"/>
              <a:t>08/09/2017</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277E2617-1CB3-4065-A3B1-52767D8475EC}" type="slidenum">
              <a:rPr lang="es-AR" smtClean="0"/>
              <a:t>‹Nº›</a:t>
            </a:fld>
            <a:endParaRPr lang="es-AR"/>
          </a:p>
        </p:txBody>
      </p:sp>
    </p:spTree>
    <p:extLst>
      <p:ext uri="{BB962C8B-B14F-4D97-AF65-F5344CB8AC3E}">
        <p14:creationId xmlns:p14="http://schemas.microsoft.com/office/powerpoint/2010/main" val="295903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9FBDF-4A22-4FB7-ACC0-4D56BB2A58CC}" type="datetimeFigureOut">
              <a:rPr lang="es-AR" smtClean="0"/>
              <a:t>08/09/2017</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277E2617-1CB3-4065-A3B1-52767D8475EC}" type="slidenum">
              <a:rPr lang="es-AR" smtClean="0"/>
              <a:t>‹Nº›</a:t>
            </a:fld>
            <a:endParaRPr lang="es-AR"/>
          </a:p>
        </p:txBody>
      </p:sp>
    </p:spTree>
    <p:extLst>
      <p:ext uri="{BB962C8B-B14F-4D97-AF65-F5344CB8AC3E}">
        <p14:creationId xmlns:p14="http://schemas.microsoft.com/office/powerpoint/2010/main" val="246105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419FBDF-4A22-4FB7-ACC0-4D56BB2A58CC}" type="datetimeFigureOut">
              <a:rPr lang="es-AR" smtClean="0"/>
              <a:t>08/09/2017</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77E2617-1CB3-4065-A3B1-52767D8475EC}" type="slidenum">
              <a:rPr lang="es-AR" smtClean="0"/>
              <a:t>‹Nº›</a:t>
            </a:fld>
            <a:endParaRPr lang="es-AR"/>
          </a:p>
        </p:txBody>
      </p:sp>
    </p:spTree>
    <p:extLst>
      <p:ext uri="{BB962C8B-B14F-4D97-AF65-F5344CB8AC3E}">
        <p14:creationId xmlns:p14="http://schemas.microsoft.com/office/powerpoint/2010/main" val="403847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419FBDF-4A22-4FB7-ACC0-4D56BB2A58CC}" type="datetimeFigureOut">
              <a:rPr lang="es-AR" smtClean="0"/>
              <a:t>08/09/2017</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77E2617-1CB3-4065-A3B1-52767D8475EC}" type="slidenum">
              <a:rPr lang="es-AR" smtClean="0"/>
              <a:t>‹Nº›</a:t>
            </a:fld>
            <a:endParaRPr lang="es-AR"/>
          </a:p>
        </p:txBody>
      </p:sp>
    </p:spTree>
    <p:extLst>
      <p:ext uri="{BB962C8B-B14F-4D97-AF65-F5344CB8AC3E}">
        <p14:creationId xmlns:p14="http://schemas.microsoft.com/office/powerpoint/2010/main" val="195342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9FBDF-4A22-4FB7-ACC0-4D56BB2A58CC}" type="datetimeFigureOut">
              <a:rPr lang="es-AR" smtClean="0"/>
              <a:t>08/09/2017</a:t>
            </a:fld>
            <a:endParaRPr lang="es-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2617-1CB3-4065-A3B1-52767D8475EC}" type="slidenum">
              <a:rPr lang="es-AR" smtClean="0"/>
              <a:t>‹Nº›</a:t>
            </a:fld>
            <a:endParaRPr lang="es-AR"/>
          </a:p>
        </p:txBody>
      </p:sp>
    </p:spTree>
    <p:extLst>
      <p:ext uri="{BB962C8B-B14F-4D97-AF65-F5344CB8AC3E}">
        <p14:creationId xmlns:p14="http://schemas.microsoft.com/office/powerpoint/2010/main" val="4154113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ipharma.com/pharmaceutical-research-projects/completed-projects/nonbiologicalcomplexdrugsworkinggroupnbcd.html" TargetMode="External"/><Relationship Id="rId2" Type="http://schemas.openxmlformats.org/officeDocument/2006/relationships/hyperlink" Target="http://www.tipharma.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srcRect b="11876"/>
          <a:stretch/>
        </p:blipFill>
        <p:spPr bwMode="auto">
          <a:xfrm>
            <a:off x="118857" y="879330"/>
            <a:ext cx="8905875" cy="5650713"/>
          </a:xfrm>
          <a:prstGeom prst="rect">
            <a:avLst/>
          </a:prstGeom>
          <a:noFill/>
          <a:ln w="9525">
            <a:noFill/>
            <a:miter lim="800000"/>
            <a:headEnd/>
            <a:tailEnd/>
          </a:ln>
          <a:effectLst/>
        </p:spPr>
      </p:pic>
    </p:spTree>
    <p:extLst>
      <p:ext uri="{BB962C8B-B14F-4D97-AF65-F5344CB8AC3E}">
        <p14:creationId xmlns:p14="http://schemas.microsoft.com/office/powerpoint/2010/main" val="11760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3975F6E-05A3-43C9-AC42-318102EFB238}"/>
              </a:ext>
            </a:extLst>
          </p:cNvPr>
          <p:cNvSpPr/>
          <p:nvPr/>
        </p:nvSpPr>
        <p:spPr>
          <a:xfrm>
            <a:off x="337930" y="1123602"/>
            <a:ext cx="8468139" cy="3600986"/>
          </a:xfrm>
          <a:prstGeom prst="rect">
            <a:avLst/>
          </a:prstGeom>
          <a:ln w="38100">
            <a:solidFill>
              <a:srgbClr val="FF0000"/>
            </a:solidFill>
          </a:ln>
        </p:spPr>
        <p:txBody>
          <a:bodyPr wrap="square">
            <a:spAutoFit/>
          </a:bodyPr>
          <a:lstStyle/>
          <a:p>
            <a:pPr indent="457200" algn="just" fontAlgn="base">
              <a:spcAft>
                <a:spcPts val="0"/>
              </a:spcAft>
            </a:pPr>
            <a:r>
              <a:rPr lang="es-AR" dirty="0">
                <a:latin typeface="Arial" panose="020B0604020202020204" pitchFamily="34" charset="0"/>
                <a:ea typeface="Times New Roman" panose="02020603050405020304" pitchFamily="18" charset="0"/>
                <a:cs typeface="Times New Roman" panose="02020603050405020304" pitchFamily="18" charset="0"/>
              </a:rPr>
              <a:t>No  es posible presumir que  las </a:t>
            </a:r>
            <a:r>
              <a:rPr lang="es-AR" dirty="0" err="1">
                <a:latin typeface="Arial" panose="020B0604020202020204" pitchFamily="34" charset="0"/>
                <a:ea typeface="Times New Roman" panose="02020603050405020304" pitchFamily="18" charset="0"/>
                <a:cs typeface="Times New Roman" panose="02020603050405020304" pitchFamily="18" charset="0"/>
              </a:rPr>
              <a:t>NBCDs</a:t>
            </a:r>
            <a:r>
              <a:rPr lang="es-AR" dirty="0">
                <a:latin typeface="Arial" panose="020B0604020202020204" pitchFamily="34" charset="0"/>
                <a:ea typeface="Times New Roman" panose="02020603050405020304" pitchFamily="18" charset="0"/>
                <a:cs typeface="Times New Roman" panose="02020603050405020304" pitchFamily="18" charset="0"/>
              </a:rPr>
              <a:t> </a:t>
            </a:r>
            <a:r>
              <a:rPr lang="es-AR" i="1" dirty="0" err="1">
                <a:latin typeface="Arial" panose="020B0604020202020204" pitchFamily="34" charset="0"/>
                <a:ea typeface="Times New Roman" panose="02020603050405020304" pitchFamily="18" charset="0"/>
                <a:cs typeface="Times New Roman" panose="02020603050405020304" pitchFamily="18" charset="0"/>
              </a:rPr>
              <a:t>follow-on</a:t>
            </a:r>
            <a:r>
              <a:rPr lang="es-AR" dirty="0">
                <a:latin typeface="Arial" panose="020B0604020202020204" pitchFamily="34" charset="0"/>
                <a:ea typeface="Times New Roman" panose="02020603050405020304" pitchFamily="18" charset="0"/>
                <a:cs typeface="Times New Roman" panose="02020603050405020304" pitchFamily="18" charset="0"/>
              </a:rPr>
              <a:t> tendrán el mismo perfil </a:t>
            </a:r>
            <a:r>
              <a:rPr lang="es-AR" dirty="0" err="1">
                <a:latin typeface="Arial" panose="020B0604020202020204" pitchFamily="34" charset="0"/>
                <a:ea typeface="Times New Roman" panose="02020603050405020304" pitchFamily="18" charset="0"/>
                <a:cs typeface="Times New Roman" panose="02020603050405020304" pitchFamily="18" charset="0"/>
              </a:rPr>
              <a:t>inmunogenico</a:t>
            </a:r>
            <a:r>
              <a:rPr lang="es-AR" dirty="0">
                <a:latin typeface="Arial" panose="020B0604020202020204" pitchFamily="34" charset="0"/>
                <a:ea typeface="Times New Roman" panose="02020603050405020304" pitchFamily="18" charset="0"/>
                <a:cs typeface="Times New Roman" panose="02020603050405020304" pitchFamily="18" charset="0"/>
              </a:rPr>
              <a:t> que las NBCD innovadoras </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(Cohen BA,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Oger</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J,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Gagnon</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Giovannoni</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G.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The</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implications</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of</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immunogenicity</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for</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protein-based</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multiple</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sclerosis</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therapies</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J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Neurol</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s-AR" sz="1200"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Sci</a:t>
            </a:r>
            <a:r>
              <a:rPr lang="es-AR" sz="12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2008;275(1-2):7-17)</a:t>
            </a:r>
            <a:r>
              <a:rPr lang="es-AR" sz="1200" b="1" dirty="0">
                <a:latin typeface="Arial" panose="020B0604020202020204" pitchFamily="34" charset="0"/>
                <a:ea typeface="Times New Roman" panose="02020603050405020304" pitchFamily="18" charset="0"/>
                <a:cs typeface="Times New Roman" panose="02020603050405020304" pitchFamily="18" charset="0"/>
              </a:rPr>
              <a:t>. </a:t>
            </a:r>
            <a:r>
              <a:rPr lang="es-AR"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La predicción de inmunogenicidad de </a:t>
            </a:r>
            <a:r>
              <a:rPr lang="es-AR"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NBCDs</a:t>
            </a:r>
            <a:r>
              <a:rPr lang="es-AR"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inapropiadamente caracterizados es limitada, ya que la  misma está sujeta a multitud de variables. Hay factores propios de los pacientes, como </a:t>
            </a:r>
            <a:r>
              <a:rPr lang="es-AR" b="1" i="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background</a:t>
            </a:r>
            <a:r>
              <a:rPr lang="es-AR"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genéticos</a:t>
            </a:r>
            <a:r>
              <a:rPr lang="es-AR"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estado inmune y enfermedad en curso, que influenciaran su respuesta inmune al tratamiento</a:t>
            </a:r>
            <a:r>
              <a:rPr lang="en-US" dirty="0">
                <a:latin typeface="Arial" panose="020B0604020202020204" pitchFamily="34" charset="0"/>
                <a:ea typeface="Times New Roman" panose="02020603050405020304" pitchFamily="18" charset="0"/>
                <a:cs typeface="Times New Roman" panose="02020603050405020304" pitchFamily="18" charset="0"/>
              </a:rPr>
              <a:t>.</a:t>
            </a:r>
          </a:p>
          <a:p>
            <a:pPr indent="457200" algn="just" fontAlgn="base">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s-AR" dirty="0">
                <a:latin typeface="Arial" panose="020B0604020202020204" pitchFamily="34" charset="0"/>
                <a:ea typeface="Times New Roman" panose="02020603050405020304" pitchFamily="18" charset="0"/>
                <a:cs typeface="Times New Roman" panose="02020603050405020304" pitchFamily="18" charset="0"/>
              </a:rPr>
              <a:t>Las enfermedades autoinmunes pueden aumentar la respuesta inmune a las NBCD. El proceso de manufactura de los productos también puede influenciar su inmunogenicidad; cambios menores en NBCD que tengan proteínas o péptidos pueden conducir a la formación de agregados u otras impurezas que incrementen la inmunogenicidad.</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3C5069A5-B5D8-4CB2-9FE2-4913E73A23C4}"/>
              </a:ext>
            </a:extLst>
          </p:cNvPr>
          <p:cNvSpPr/>
          <p:nvPr/>
        </p:nvSpPr>
        <p:spPr>
          <a:xfrm>
            <a:off x="0" y="97591"/>
            <a:ext cx="9144000" cy="584775"/>
          </a:xfrm>
          <a:prstGeom prst="rect">
            <a:avLst/>
          </a:prstGeom>
          <a:solidFill>
            <a:srgbClr val="FF0000"/>
          </a:solidFill>
        </p:spPr>
        <p:txBody>
          <a:bodyPr wrap="square">
            <a:spAutoFit/>
          </a:bodyPr>
          <a:lstStyle/>
          <a:p>
            <a:pPr algn="ctr"/>
            <a:r>
              <a:rPr lang="es-AR"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8- Drogas Complejas no biológicas  (NBCD)</a:t>
            </a:r>
            <a:r>
              <a:rPr lang="es-AR"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AR" sz="3200" dirty="0">
              <a:solidFill>
                <a:schemeClr val="bg1"/>
              </a:solidFill>
            </a:endParaRPr>
          </a:p>
        </p:txBody>
      </p:sp>
    </p:spTree>
    <p:extLst>
      <p:ext uri="{BB962C8B-B14F-4D97-AF65-F5344CB8AC3E}">
        <p14:creationId xmlns:p14="http://schemas.microsoft.com/office/powerpoint/2010/main" val="1220148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D821406-B8AC-45AA-94F5-4C3B0644BF10}"/>
              </a:ext>
            </a:extLst>
          </p:cNvPr>
          <p:cNvSpPr/>
          <p:nvPr/>
        </p:nvSpPr>
        <p:spPr>
          <a:xfrm>
            <a:off x="324678" y="1092403"/>
            <a:ext cx="8494644" cy="4801314"/>
          </a:xfrm>
          <a:prstGeom prst="rect">
            <a:avLst/>
          </a:prstGeom>
          <a:ln w="38100">
            <a:solidFill>
              <a:srgbClr val="FF0000"/>
            </a:solidFill>
          </a:ln>
        </p:spPr>
        <p:txBody>
          <a:bodyPr wrap="square">
            <a:spAutoFit/>
          </a:bodyPr>
          <a:lstStyle/>
          <a:p>
            <a:pPr indent="457200" algn="just" fontAlgn="base"/>
            <a:r>
              <a:rPr lang="es-AR" dirty="0">
                <a:latin typeface="Arial" panose="020B0604020202020204" pitchFamily="34" charset="0"/>
                <a:ea typeface="Times New Roman" panose="02020603050405020304" pitchFamily="18" charset="0"/>
                <a:cs typeface="Arial" panose="020B0604020202020204" pitchFamily="34" charset="0"/>
              </a:rPr>
              <a:t>La </a:t>
            </a:r>
            <a:r>
              <a:rPr lang="es-AR" b="1" dirty="0">
                <a:solidFill>
                  <a:srgbClr val="FF0000"/>
                </a:solidFill>
                <a:latin typeface="Arial" panose="020B0604020202020204" pitchFamily="34" charset="0"/>
                <a:ea typeface="Times New Roman" panose="02020603050405020304" pitchFamily="18" charset="0"/>
                <a:cs typeface="Arial" panose="020B0604020202020204" pitchFamily="34" charset="0"/>
              </a:rPr>
              <a:t>iniciativa GDUFA 2014</a:t>
            </a:r>
            <a:r>
              <a:rPr lang="es-AR" dirty="0">
                <a:latin typeface="Arial" panose="020B0604020202020204" pitchFamily="34" charset="0"/>
                <a:ea typeface="Times New Roman" panose="02020603050405020304" pitchFamily="18" charset="0"/>
                <a:cs typeface="Arial" panose="020B0604020202020204" pitchFamily="34" charset="0"/>
              </a:rPr>
              <a:t> toma en consideración el problema de la equivalencia de drogas complejas, y menciona específicamente los problemas relativos a las versiones genéricas de (entre otras):</a:t>
            </a:r>
            <a:endParaRPr lang="es-AR" dirty="0">
              <a:latin typeface="Arial" panose="020B0604020202020204" pitchFamily="34" charset="0"/>
              <a:ea typeface="Calibri" panose="020F0502020204030204" pitchFamily="34" charset="0"/>
              <a:cs typeface="Arial" panose="020B0604020202020204" pitchFamily="34" charset="0"/>
            </a:endParaRPr>
          </a:p>
          <a:p>
            <a:pPr indent="457200" algn="just" fontAlgn="base"/>
            <a:r>
              <a:rPr lang="es-AR" dirty="0">
                <a:latin typeface="Arial" panose="020B0604020202020204" pitchFamily="34" charset="0"/>
                <a:ea typeface="Times New Roman" panose="02020603050405020304" pitchFamily="18" charset="0"/>
                <a:cs typeface="Arial" panose="020B0604020202020204" pitchFamily="34" charset="0"/>
              </a:rPr>
              <a:t>a)Formulaciones </a:t>
            </a:r>
            <a:r>
              <a:rPr lang="es-AR" dirty="0" err="1">
                <a:latin typeface="Arial" panose="020B0604020202020204" pitchFamily="34" charset="0"/>
                <a:ea typeface="Times New Roman" panose="02020603050405020304" pitchFamily="18" charset="0"/>
                <a:cs typeface="Arial" panose="020B0604020202020204" pitchFamily="34" charset="0"/>
              </a:rPr>
              <a:t>liposomales</a:t>
            </a:r>
            <a:r>
              <a:rPr lang="es-AR" dirty="0">
                <a:latin typeface="Arial" panose="020B0604020202020204" pitchFamily="34" charset="0"/>
                <a:ea typeface="Times New Roman" panose="02020603050405020304" pitchFamily="18" charset="0"/>
                <a:cs typeface="Arial" panose="020B0604020202020204" pitchFamily="34" charset="0"/>
              </a:rPr>
              <a:t> como </a:t>
            </a:r>
            <a:r>
              <a:rPr lang="es-AR" dirty="0" err="1">
                <a:latin typeface="Arial" panose="020B0604020202020204" pitchFamily="34" charset="0"/>
                <a:ea typeface="Times New Roman" panose="02020603050405020304" pitchFamily="18" charset="0"/>
                <a:cs typeface="Arial" panose="020B0604020202020204" pitchFamily="34" charset="0"/>
              </a:rPr>
              <a:t>Doxil</a:t>
            </a:r>
            <a:r>
              <a:rPr lang="es-AR" dirty="0">
                <a:latin typeface="Arial" panose="020B0604020202020204" pitchFamily="34" charset="0"/>
                <a:ea typeface="Times New Roman" panose="02020603050405020304" pitchFamily="18" charset="0"/>
                <a:cs typeface="Arial" panose="020B0604020202020204" pitchFamily="34" charset="0"/>
              </a:rPr>
              <a:t> (</a:t>
            </a:r>
            <a:r>
              <a:rPr lang="es-AR" dirty="0" err="1">
                <a:latin typeface="Arial" panose="020B0604020202020204" pitchFamily="34" charset="0"/>
                <a:ea typeface="Times New Roman" panose="02020603050405020304" pitchFamily="18" charset="0"/>
                <a:cs typeface="Arial" panose="020B0604020202020204" pitchFamily="34" charset="0"/>
              </a:rPr>
              <a:t>doxorubicin</a:t>
            </a:r>
            <a:r>
              <a:rPr lang="es-AR" dirty="0">
                <a:latin typeface="Arial" panose="020B0604020202020204" pitchFamily="34" charset="0"/>
                <a:ea typeface="Times New Roman" panose="02020603050405020304" pitchFamily="18" charset="0"/>
                <a:cs typeface="Arial" panose="020B0604020202020204" pitchFamily="34" charset="0"/>
              </a:rPr>
              <a:t> HCl </a:t>
            </a:r>
            <a:r>
              <a:rPr lang="es-AR" dirty="0" err="1">
                <a:latin typeface="Arial" panose="020B0604020202020204" pitchFamily="34" charset="0"/>
                <a:ea typeface="Times New Roman" panose="02020603050405020304" pitchFamily="18" charset="0"/>
                <a:cs typeface="Arial" panose="020B0604020202020204" pitchFamily="34" charset="0"/>
              </a:rPr>
              <a:t>liposome</a:t>
            </a:r>
            <a:r>
              <a:rPr lang="es-AR" dirty="0">
                <a:latin typeface="Arial" panose="020B0604020202020204" pitchFamily="34" charset="0"/>
                <a:ea typeface="Times New Roman" panose="02020603050405020304" pitchFamily="18" charset="0"/>
                <a:cs typeface="Arial" panose="020B0604020202020204" pitchFamily="34" charset="0"/>
              </a:rPr>
              <a:t>)</a:t>
            </a:r>
            <a:endParaRPr lang="es-AR" dirty="0">
              <a:latin typeface="Arial" panose="020B0604020202020204" pitchFamily="34" charset="0"/>
              <a:ea typeface="Calibri" panose="020F0502020204030204" pitchFamily="34" charset="0"/>
              <a:cs typeface="Arial" panose="020B0604020202020204" pitchFamily="34" charset="0"/>
            </a:endParaRPr>
          </a:p>
          <a:p>
            <a:pPr indent="457200" algn="just" fontAlgn="base"/>
            <a:r>
              <a:rPr lang="es-AR" dirty="0">
                <a:latin typeface="Arial" panose="020B0604020202020204" pitchFamily="34" charset="0"/>
                <a:ea typeface="Times New Roman" panose="02020603050405020304" pitchFamily="18" charset="0"/>
                <a:cs typeface="Arial" panose="020B0604020202020204" pitchFamily="34" charset="0"/>
              </a:rPr>
              <a:t>b)Complejos Fe-carbohidratos como </a:t>
            </a:r>
            <a:r>
              <a:rPr lang="es-AR" dirty="0" err="1">
                <a:latin typeface="Arial" panose="020B0604020202020204" pitchFamily="34" charset="0"/>
                <a:ea typeface="Times New Roman" panose="02020603050405020304" pitchFamily="18" charset="0"/>
                <a:cs typeface="Arial" panose="020B0604020202020204" pitchFamily="34" charset="0"/>
              </a:rPr>
              <a:t>Venofer</a:t>
            </a:r>
            <a:r>
              <a:rPr lang="es-AR" dirty="0">
                <a:latin typeface="Arial" panose="020B0604020202020204" pitchFamily="34" charset="0"/>
                <a:ea typeface="Times New Roman" panose="02020603050405020304" pitchFamily="18" charset="0"/>
                <a:cs typeface="Arial" panose="020B0604020202020204" pitchFamily="34" charset="0"/>
              </a:rPr>
              <a:t> (Fe sacarosa)</a:t>
            </a:r>
            <a:endParaRPr lang="es-AR" dirty="0">
              <a:latin typeface="Arial" panose="020B0604020202020204" pitchFamily="34" charset="0"/>
              <a:ea typeface="Calibri" panose="020F0502020204030204" pitchFamily="34" charset="0"/>
              <a:cs typeface="Arial" panose="020B0604020202020204" pitchFamily="34" charset="0"/>
            </a:endParaRPr>
          </a:p>
          <a:p>
            <a:pPr indent="457200" algn="just" fontAlgn="base"/>
            <a:r>
              <a:rPr lang="es-AR" dirty="0">
                <a:latin typeface="Arial" panose="020B0604020202020204" pitchFamily="34" charset="0"/>
                <a:ea typeface="Times New Roman" panose="02020603050405020304" pitchFamily="18" charset="0"/>
                <a:cs typeface="Arial" panose="020B0604020202020204" pitchFamily="34" charset="0"/>
              </a:rPr>
              <a:t>c)Productos que tienen mezclas complejas de péptidos como </a:t>
            </a:r>
            <a:r>
              <a:rPr lang="es-AR" dirty="0" err="1">
                <a:latin typeface="Arial" panose="020B0604020202020204" pitchFamily="34" charset="0"/>
                <a:ea typeface="Times New Roman" panose="02020603050405020304" pitchFamily="18" charset="0"/>
                <a:cs typeface="Arial" panose="020B0604020202020204" pitchFamily="34" charset="0"/>
              </a:rPr>
              <a:t>Copaxone</a:t>
            </a:r>
            <a:r>
              <a:rPr lang="es-AR" dirty="0">
                <a:latin typeface="Arial" panose="020B0604020202020204" pitchFamily="34" charset="0"/>
                <a:ea typeface="Times New Roman" panose="02020603050405020304" pitchFamily="18" charset="0"/>
                <a:cs typeface="Arial" panose="020B0604020202020204" pitchFamily="34" charset="0"/>
              </a:rPr>
              <a:t> (</a:t>
            </a:r>
            <a:r>
              <a:rPr lang="es-AR" dirty="0" err="1">
                <a:latin typeface="Arial" panose="020B0604020202020204" pitchFamily="34" charset="0"/>
                <a:ea typeface="Times New Roman" panose="02020603050405020304" pitchFamily="18" charset="0"/>
                <a:cs typeface="Arial" panose="020B0604020202020204" pitchFamily="34" charset="0"/>
              </a:rPr>
              <a:t>glatiramer</a:t>
            </a:r>
            <a:r>
              <a:rPr lang="es-AR" dirty="0">
                <a:latin typeface="Arial" panose="020B0604020202020204" pitchFamily="34" charset="0"/>
                <a:ea typeface="Times New Roman" panose="02020603050405020304" pitchFamily="18" charset="0"/>
                <a:cs typeface="Arial" panose="020B0604020202020204" pitchFamily="34" charset="0"/>
              </a:rPr>
              <a:t> </a:t>
            </a:r>
            <a:r>
              <a:rPr lang="es-AR" dirty="0" err="1">
                <a:latin typeface="Arial" panose="020B0604020202020204" pitchFamily="34" charset="0"/>
                <a:ea typeface="Times New Roman" panose="02020603050405020304" pitchFamily="18" charset="0"/>
                <a:cs typeface="Arial" panose="020B0604020202020204" pitchFamily="34" charset="0"/>
              </a:rPr>
              <a:t>acetate</a:t>
            </a:r>
            <a:r>
              <a:rPr lang="es-AR" dirty="0">
                <a:latin typeface="Arial" panose="020B0604020202020204" pitchFamily="34" charset="0"/>
                <a:ea typeface="Times New Roman" panose="02020603050405020304" pitchFamily="18" charset="0"/>
                <a:cs typeface="Arial" panose="020B0604020202020204" pitchFamily="34" charset="0"/>
              </a:rPr>
              <a:t>) </a:t>
            </a:r>
            <a:r>
              <a:rPr lang="es-AR" sz="1200" dirty="0">
                <a:latin typeface="Arial" panose="020B0604020202020204" pitchFamily="34" charset="0"/>
                <a:ea typeface="Times New Roman" panose="02020603050405020304" pitchFamily="18" charset="0"/>
                <a:cs typeface="Arial" panose="020B0604020202020204" pitchFamily="34" charset="0"/>
              </a:rPr>
              <a:t>(</a:t>
            </a:r>
            <a:r>
              <a:rPr lang="es-AR" sz="1200" dirty="0">
                <a:solidFill>
                  <a:srgbClr val="333333"/>
                </a:solidFill>
                <a:latin typeface="Arial" panose="020B0604020202020204" pitchFamily="34" charset="0"/>
                <a:ea typeface="Times New Roman" panose="02020603050405020304" pitchFamily="18" charset="0"/>
                <a:cs typeface="Arial" panose="020B0604020202020204" pitchFamily="34" charset="0"/>
              </a:rPr>
              <a:t>U.S. </a:t>
            </a:r>
            <a:r>
              <a:rPr lang="es-AR" sz="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Food</a:t>
            </a:r>
            <a:r>
              <a:rPr lang="es-AR" sz="1200" dirty="0">
                <a:solidFill>
                  <a:srgbClr val="333333"/>
                </a:solidFill>
                <a:latin typeface="Arial" panose="020B0604020202020204" pitchFamily="34" charset="0"/>
                <a:ea typeface="Times New Roman" panose="02020603050405020304" pitchFamily="18" charset="0"/>
                <a:cs typeface="Arial" panose="020B0604020202020204" pitchFamily="34" charset="0"/>
              </a:rPr>
              <a:t> and </a:t>
            </a:r>
            <a:r>
              <a:rPr lang="es-AR" sz="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Drug</a:t>
            </a:r>
            <a:r>
              <a:rPr lang="es-AR" sz="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sz="1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Administration</a:t>
            </a:r>
            <a:r>
              <a:rPr lang="es-AR" sz="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dirty="0">
                <a:solidFill>
                  <a:srgbClr val="333333"/>
                </a:solidFill>
                <a:latin typeface="Arial" panose="020B0604020202020204" pitchFamily="34" charset="0"/>
                <a:ea typeface="Times New Roman" panose="02020603050405020304" pitchFamily="18" charset="0"/>
                <a:cs typeface="Arial" panose="020B0604020202020204" pitchFamily="34" charset="0"/>
              </a:rPr>
              <a:t>FY 14 GDUFA regulatory research priorities [homepage on the Internet]. [cited 2014 Feb 24]. Available from: http://www.fda.gov/Drugs/NewsEvents/ucm367997.htm)</a:t>
            </a:r>
            <a:r>
              <a:rPr lang="en-US" sz="1200" dirty="0">
                <a:latin typeface="Arial" panose="020B0604020202020204" pitchFamily="34" charset="0"/>
                <a:ea typeface="Times New Roman" panose="02020603050405020304" pitchFamily="18" charset="0"/>
                <a:cs typeface="Arial" panose="020B0604020202020204" pitchFamily="34" charset="0"/>
              </a:rPr>
              <a:t>. </a:t>
            </a:r>
            <a:endParaRPr lang="es-AR" sz="1200" dirty="0">
              <a:latin typeface="Arial" panose="020B0604020202020204" pitchFamily="34" charset="0"/>
              <a:ea typeface="Calibri" panose="020F0502020204030204" pitchFamily="34" charset="0"/>
              <a:cs typeface="Arial" panose="020B0604020202020204" pitchFamily="34" charset="0"/>
            </a:endParaRPr>
          </a:p>
          <a:p>
            <a:pPr indent="457200" algn="just" fontAlgn="base"/>
            <a:r>
              <a:rPr lang="es-AR" b="1" dirty="0">
                <a:solidFill>
                  <a:srgbClr val="FF0000"/>
                </a:solidFill>
                <a:latin typeface="Arial" panose="020B0604020202020204" pitchFamily="34" charset="0"/>
                <a:ea typeface="Times New Roman" panose="02020603050405020304" pitchFamily="18" charset="0"/>
                <a:cs typeface="Arial" panose="020B0604020202020204" pitchFamily="34" charset="0"/>
              </a:rPr>
              <a:t>Estas clases de NBCD son desafíos a la ruta ANDA para aprobación de genéricos e indican la necesidad de un relevo pre-aprobatorio más profundo de </a:t>
            </a:r>
            <a:r>
              <a:rPr lang="es-AR"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follow-on</a:t>
            </a:r>
            <a:r>
              <a:rPr lang="es-AR"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s-AR"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NBCDs</a:t>
            </a:r>
            <a:r>
              <a:rPr lang="es-AR"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s-AR" dirty="0">
              <a:latin typeface="Arial" panose="020B0604020202020204" pitchFamily="34" charset="0"/>
              <a:ea typeface="Calibri" panose="020F0502020204030204" pitchFamily="34" charset="0"/>
              <a:cs typeface="Arial" panose="020B0604020202020204" pitchFamily="34" charset="0"/>
            </a:endParaRPr>
          </a:p>
          <a:p>
            <a:pPr algn="just"/>
            <a:r>
              <a:rPr lang="es-AR" b="1" dirty="0">
                <a:highlight>
                  <a:srgbClr val="FFFF00"/>
                </a:highlight>
                <a:latin typeface="Arial" panose="020B0604020202020204" pitchFamily="34" charset="0"/>
                <a:ea typeface="Times New Roman" panose="02020603050405020304" pitchFamily="18" charset="0"/>
                <a:cs typeface="Arial" panose="020B0604020202020204" pitchFamily="34" charset="0"/>
              </a:rPr>
              <a:t>IMPORTANTE Para las NBCD </a:t>
            </a:r>
            <a:r>
              <a:rPr lang="es-AR" b="1" dirty="0" err="1">
                <a:highlight>
                  <a:srgbClr val="FFFF00"/>
                </a:highlight>
                <a:latin typeface="Arial" panose="020B0604020202020204" pitchFamily="34" charset="0"/>
                <a:ea typeface="Times New Roman" panose="02020603050405020304" pitchFamily="18" charset="0"/>
                <a:cs typeface="Arial" panose="020B0604020202020204" pitchFamily="34" charset="0"/>
              </a:rPr>
              <a:t>liposomales</a:t>
            </a:r>
            <a:r>
              <a:rPr lang="es-AR" dirty="0">
                <a:highlight>
                  <a:srgbClr val="FFFF00"/>
                </a:highlight>
                <a:latin typeface="Arial" panose="020B0604020202020204" pitchFamily="34" charset="0"/>
                <a:ea typeface="Times New Roman" panose="02020603050405020304" pitchFamily="18" charset="0"/>
                <a:cs typeface="Arial" panose="020B0604020202020204" pitchFamily="34" charset="0"/>
              </a:rPr>
              <a:t>: la concentración plasmática del activo no garantiza similar eficacia ni seguridad de 2 productos </a:t>
            </a:r>
            <a:r>
              <a:rPr lang="es-AR" dirty="0" err="1">
                <a:highlight>
                  <a:srgbClr val="FFFF00"/>
                </a:highlight>
                <a:latin typeface="Arial" panose="020B0604020202020204" pitchFamily="34" charset="0"/>
                <a:ea typeface="Times New Roman" panose="02020603050405020304" pitchFamily="18" charset="0"/>
                <a:cs typeface="Arial" panose="020B0604020202020204" pitchFamily="34" charset="0"/>
              </a:rPr>
              <a:t>liposomales</a:t>
            </a:r>
            <a:r>
              <a:rPr lang="es-AR" dirty="0">
                <a:highlight>
                  <a:srgbClr val="FFFF00"/>
                </a:highlight>
                <a:latin typeface="Arial" panose="020B0604020202020204" pitchFamily="34" charset="0"/>
                <a:ea typeface="Times New Roman" panose="02020603050405020304" pitchFamily="18" charset="0"/>
                <a:cs typeface="Arial" panose="020B0604020202020204" pitchFamily="34" charset="0"/>
              </a:rPr>
              <a:t> diferentes, dado que puede haber una distribución </a:t>
            </a:r>
            <a:r>
              <a:rPr lang="es-AR" dirty="0" err="1">
                <a:highlight>
                  <a:srgbClr val="FFFF00"/>
                </a:highlight>
                <a:latin typeface="Arial" panose="020B0604020202020204" pitchFamily="34" charset="0"/>
                <a:ea typeface="Times New Roman" panose="02020603050405020304" pitchFamily="18" charset="0"/>
                <a:cs typeface="Arial" panose="020B0604020202020204" pitchFamily="34" charset="0"/>
              </a:rPr>
              <a:t>liposomal</a:t>
            </a:r>
            <a:r>
              <a:rPr lang="es-AR" dirty="0">
                <a:highlight>
                  <a:srgbClr val="FFFF00"/>
                </a:highlight>
                <a:latin typeface="Arial" panose="020B0604020202020204" pitchFamily="34" charset="0"/>
                <a:ea typeface="Times New Roman" panose="02020603050405020304" pitchFamily="18" charset="0"/>
                <a:cs typeface="Arial" panose="020B0604020202020204" pitchFamily="34" charset="0"/>
              </a:rPr>
              <a:t> diferente en tejidos y células </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es-AR"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Toblli</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JE, Cao G, </a:t>
            </a:r>
            <a:r>
              <a:rPr lang="es-AR"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Oliveri</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L, </a:t>
            </a:r>
            <a:r>
              <a:rPr lang="es-AR"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Angerosa</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M. </a:t>
            </a:r>
            <a:r>
              <a:rPr lang="es-AR"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Differences</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s-AR"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between</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original </a:t>
            </a:r>
            <a:r>
              <a:rPr lang="es-AR"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intravenous</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s-AR"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iron</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s-AR"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sucrose</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and </a:t>
            </a:r>
            <a:r>
              <a:rPr lang="es-AR"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iron</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s-AR"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sucrose</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similar </a:t>
            </a:r>
            <a:r>
              <a:rPr lang="es-AR"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preparations</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Arzneimittelforschung</a:t>
            </a:r>
            <a:r>
              <a:rPr lang="en-US"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2009;59(4):176-90,) (Holloway C, Mueller-</a:t>
            </a:r>
            <a:r>
              <a:rPr lang="en-US"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Berghaus</a:t>
            </a:r>
            <a:r>
              <a:rPr lang="en-US"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J, Lima BS, et al. Scientific considerations for complex drugs in light of established and emerging regulatory guidance. </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Ann N Y </a:t>
            </a:r>
            <a:r>
              <a:rPr lang="es-AR"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Acad</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s-AR"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Sci</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2012;1276:26-36]</a:t>
            </a:r>
            <a:r>
              <a:rPr lang="es-AR" b="1" dirty="0">
                <a:latin typeface="Arial" panose="020B0604020202020204" pitchFamily="34" charset="0"/>
                <a:ea typeface="Times New Roman" panose="02020603050405020304" pitchFamily="18" charset="0"/>
                <a:cs typeface="Arial" panose="020B0604020202020204" pitchFamily="34" charset="0"/>
              </a:rPr>
              <a:t>. </a:t>
            </a:r>
            <a:endParaRPr lang="es-AR" b="1"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AF8C0F9-D3CE-4222-B7BD-9598180FD6EF}"/>
              </a:ext>
            </a:extLst>
          </p:cNvPr>
          <p:cNvSpPr/>
          <p:nvPr/>
        </p:nvSpPr>
        <p:spPr>
          <a:xfrm>
            <a:off x="0" y="97591"/>
            <a:ext cx="9144000" cy="584775"/>
          </a:xfrm>
          <a:prstGeom prst="rect">
            <a:avLst/>
          </a:prstGeom>
          <a:solidFill>
            <a:srgbClr val="FF0000"/>
          </a:solidFill>
        </p:spPr>
        <p:txBody>
          <a:bodyPr wrap="square">
            <a:spAutoFit/>
          </a:bodyPr>
          <a:lstStyle/>
          <a:p>
            <a:pPr algn="ctr"/>
            <a:r>
              <a:rPr lang="es-AR"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9- Drogas Complejas no biológicas  (NBCD)</a:t>
            </a:r>
            <a:r>
              <a:rPr lang="es-AR"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AR" sz="3200" dirty="0">
              <a:solidFill>
                <a:schemeClr val="bg1"/>
              </a:solidFill>
            </a:endParaRPr>
          </a:p>
        </p:txBody>
      </p:sp>
    </p:spTree>
    <p:extLst>
      <p:ext uri="{BB962C8B-B14F-4D97-AF65-F5344CB8AC3E}">
        <p14:creationId xmlns:p14="http://schemas.microsoft.com/office/powerpoint/2010/main" val="337229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3119EE7-03F9-4074-A911-A46A524EEFA3}"/>
              </a:ext>
            </a:extLst>
          </p:cNvPr>
          <p:cNvSpPr/>
          <p:nvPr/>
        </p:nvSpPr>
        <p:spPr>
          <a:xfrm>
            <a:off x="318052" y="1318470"/>
            <a:ext cx="8507896" cy="4247317"/>
          </a:xfrm>
          <a:prstGeom prst="rect">
            <a:avLst/>
          </a:prstGeom>
          <a:ln w="38100">
            <a:solidFill>
              <a:srgbClr val="FF0000"/>
            </a:solidFill>
          </a:ln>
        </p:spPr>
        <p:txBody>
          <a:bodyPr wrap="square">
            <a:spAutoFit/>
          </a:bodyPr>
          <a:lstStyle/>
          <a:p>
            <a:pPr indent="457200" algn="just" fontAlgn="base">
              <a:spcAft>
                <a:spcPts val="0"/>
              </a:spcAft>
            </a:pPr>
            <a:r>
              <a:rPr lang="es-AR" dirty="0">
                <a:latin typeface="Arial" panose="020B0604020202020204" pitchFamily="34" charset="0"/>
                <a:ea typeface="Times New Roman" panose="02020603050405020304" pitchFamily="18" charset="0"/>
                <a:cs typeface="Arial" panose="020B0604020202020204" pitchFamily="34" charset="0"/>
              </a:rPr>
              <a:t>Por ejemplo, para investigar si la aplicación del criterio convencional de bioequivalencia podía asegurar equivalencia terapéutica de productos </a:t>
            </a:r>
            <a:r>
              <a:rPr lang="es-AR" dirty="0" err="1">
                <a:latin typeface="Arial" panose="020B0604020202020204" pitchFamily="34" charset="0"/>
                <a:ea typeface="Times New Roman" panose="02020603050405020304" pitchFamily="18" charset="0"/>
                <a:cs typeface="Arial" panose="020B0604020202020204" pitchFamily="34" charset="0"/>
              </a:rPr>
              <a:t>liposomales</a:t>
            </a:r>
            <a:r>
              <a:rPr lang="es-AR" dirty="0">
                <a:latin typeface="Arial" panose="020B0604020202020204" pitchFamily="34" charset="0"/>
                <a:ea typeface="Times New Roman" panose="02020603050405020304" pitchFamily="18" charset="0"/>
                <a:cs typeface="Arial" panose="020B0604020202020204" pitchFamily="34" charset="0"/>
              </a:rPr>
              <a:t>, la PK, eficacia y toxicidad de 6 variantes de formulaciones </a:t>
            </a:r>
            <a:r>
              <a:rPr lang="es-AR" dirty="0" err="1">
                <a:latin typeface="Arial" panose="020B0604020202020204" pitchFamily="34" charset="0"/>
                <a:ea typeface="Times New Roman" panose="02020603050405020304" pitchFamily="18" charset="0"/>
                <a:cs typeface="Arial" panose="020B0604020202020204" pitchFamily="34" charset="0"/>
              </a:rPr>
              <a:t>liposomales</a:t>
            </a:r>
            <a:r>
              <a:rPr lang="es-AR" dirty="0">
                <a:latin typeface="Arial" panose="020B0604020202020204" pitchFamily="34" charset="0"/>
                <a:ea typeface="Times New Roman" panose="02020603050405020304" pitchFamily="18" charset="0"/>
                <a:cs typeface="Arial" panose="020B0604020202020204" pitchFamily="34" charset="0"/>
              </a:rPr>
              <a:t> del producto original</a:t>
            </a:r>
            <a:r>
              <a:rPr lang="es-AR"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dirty="0" err="1">
                <a:latin typeface="Arial" panose="020B0604020202020204" pitchFamily="34" charset="0"/>
                <a:ea typeface="Times New Roman" panose="02020603050405020304" pitchFamily="18" charset="0"/>
                <a:cs typeface="Arial" panose="020B0604020202020204" pitchFamily="34" charset="0"/>
              </a:rPr>
              <a:t>doxorubicina</a:t>
            </a:r>
            <a:r>
              <a:rPr lang="es-AR" dirty="0">
                <a:latin typeface="Arial" panose="020B0604020202020204" pitchFamily="34" charset="0"/>
                <a:ea typeface="Times New Roman" panose="02020603050405020304" pitchFamily="18" charset="0"/>
                <a:cs typeface="Arial" panose="020B0604020202020204" pitchFamily="34" charset="0"/>
              </a:rPr>
              <a:t> </a:t>
            </a:r>
            <a:r>
              <a:rPr lang="es-AR" dirty="0" err="1">
                <a:latin typeface="Arial" panose="020B0604020202020204" pitchFamily="34" charset="0"/>
                <a:ea typeface="Times New Roman" panose="02020603050405020304" pitchFamily="18" charset="0"/>
                <a:cs typeface="Arial" panose="020B0604020202020204" pitchFamily="34" charset="0"/>
              </a:rPr>
              <a:t>liposomal</a:t>
            </a:r>
            <a:r>
              <a:rPr lang="es-AR" dirty="0">
                <a:latin typeface="Arial" panose="020B0604020202020204" pitchFamily="34" charset="0"/>
                <a:ea typeface="Times New Roman" panose="02020603050405020304" pitchFamily="18" charset="0"/>
                <a:cs typeface="Arial" panose="020B0604020202020204" pitchFamily="34" charset="0"/>
              </a:rPr>
              <a:t> </a:t>
            </a:r>
            <a:r>
              <a:rPr lang="es-AR" dirty="0" err="1">
                <a:latin typeface="Arial" panose="020B0604020202020204" pitchFamily="34" charset="0"/>
                <a:ea typeface="Times New Roman" panose="02020603050405020304" pitchFamily="18" charset="0"/>
                <a:cs typeface="Arial" panose="020B0604020202020204" pitchFamily="34" charset="0"/>
              </a:rPr>
              <a:t>peguilada</a:t>
            </a:r>
            <a:r>
              <a:rPr lang="es-AR" dirty="0">
                <a:latin typeface="Arial" panose="020B0604020202020204" pitchFamily="34" charset="0"/>
                <a:ea typeface="Times New Roman" panose="02020603050405020304" pitchFamily="18" charset="0"/>
                <a:cs typeface="Arial" panose="020B0604020202020204" pitchFamily="34" charset="0"/>
              </a:rPr>
              <a:t> (</a:t>
            </a:r>
            <a:r>
              <a:rPr lang="es-AR" dirty="0" err="1">
                <a:latin typeface="Arial" panose="020B0604020202020204" pitchFamily="34" charset="0"/>
                <a:ea typeface="Times New Roman" panose="02020603050405020304" pitchFamily="18" charset="0"/>
                <a:cs typeface="Arial" panose="020B0604020202020204" pitchFamily="34" charset="0"/>
              </a:rPr>
              <a:t>Doxil</a:t>
            </a:r>
            <a:r>
              <a:rPr lang="es-AR" dirty="0">
                <a:latin typeface="Arial" panose="020B0604020202020204" pitchFamily="34" charset="0"/>
                <a:ea typeface="Times New Roman" panose="02020603050405020304" pitchFamily="18" charset="0"/>
                <a:cs typeface="Arial" panose="020B0604020202020204" pitchFamily="34" charset="0"/>
              </a:rPr>
              <a:t>/</a:t>
            </a:r>
            <a:r>
              <a:rPr lang="es-AR" dirty="0" err="1">
                <a:latin typeface="Arial" panose="020B0604020202020204" pitchFamily="34" charset="0"/>
                <a:ea typeface="Times New Roman" panose="02020603050405020304" pitchFamily="18" charset="0"/>
                <a:cs typeface="Arial" panose="020B0604020202020204" pitchFamily="34" charset="0"/>
              </a:rPr>
              <a:t>Caelyx</a:t>
            </a:r>
            <a:r>
              <a:rPr lang="es-AR" dirty="0">
                <a:latin typeface="Arial" panose="020B0604020202020204" pitchFamily="34" charset="0"/>
                <a:ea typeface="Times New Roman" panose="02020603050405020304" pitchFamily="18" charset="0"/>
                <a:cs typeface="Arial" panose="020B0604020202020204" pitchFamily="34" charset="0"/>
              </a:rPr>
              <a:t>, Janssen-</a:t>
            </a:r>
            <a:r>
              <a:rPr lang="es-AR" dirty="0" err="1">
                <a:latin typeface="Arial" panose="020B0604020202020204" pitchFamily="34" charset="0"/>
                <a:ea typeface="Times New Roman" panose="02020603050405020304" pitchFamily="18" charset="0"/>
                <a:cs typeface="Arial" panose="020B0604020202020204" pitchFamily="34" charset="0"/>
              </a:rPr>
              <a:t>Cilag</a:t>
            </a:r>
            <a:r>
              <a:rPr lang="es-AR" dirty="0">
                <a:latin typeface="Arial" panose="020B0604020202020204" pitchFamily="34" charset="0"/>
                <a:ea typeface="Times New Roman" panose="02020603050405020304" pitchFamily="18" charset="0"/>
                <a:cs typeface="Arial" panose="020B0604020202020204" pitchFamily="34" charset="0"/>
              </a:rPr>
              <a:t> </a:t>
            </a:r>
            <a:r>
              <a:rPr lang="es-AR" dirty="0" err="1">
                <a:latin typeface="Arial" panose="020B0604020202020204" pitchFamily="34" charset="0"/>
                <a:ea typeface="Times New Roman" panose="02020603050405020304" pitchFamily="18" charset="0"/>
                <a:cs typeface="Arial" panose="020B0604020202020204" pitchFamily="34" charset="0"/>
              </a:rPr>
              <a:t>Pty</a:t>
            </a:r>
            <a:r>
              <a:rPr lang="es-AR" dirty="0">
                <a:latin typeface="Arial" panose="020B0604020202020204" pitchFamily="34" charset="0"/>
                <a:ea typeface="Times New Roman" panose="02020603050405020304" pitchFamily="18" charset="0"/>
                <a:cs typeface="Arial" panose="020B0604020202020204" pitchFamily="34" charset="0"/>
              </a:rPr>
              <a:t> </a:t>
            </a:r>
            <a:r>
              <a:rPr lang="es-AR" dirty="0" err="1">
                <a:latin typeface="Arial" panose="020B0604020202020204" pitchFamily="34" charset="0"/>
                <a:ea typeface="Times New Roman" panose="02020603050405020304" pitchFamily="18" charset="0"/>
                <a:cs typeface="Arial" panose="020B0604020202020204" pitchFamily="34" charset="0"/>
              </a:rPr>
              <a:t>Ltd</a:t>
            </a:r>
            <a:r>
              <a:rPr lang="es-AR" dirty="0">
                <a:latin typeface="Arial" panose="020B0604020202020204" pitchFamily="34" charset="0"/>
                <a:ea typeface="Times New Roman" panose="02020603050405020304" pitchFamily="18" charset="0"/>
                <a:cs typeface="Arial" panose="020B0604020202020204" pitchFamily="34" charset="0"/>
              </a:rPr>
              <a:t>), se testearon en modelos </a:t>
            </a:r>
            <a:r>
              <a:rPr lang="es-AR" dirty="0" err="1">
                <a:latin typeface="Arial" panose="020B0604020202020204" pitchFamily="34" charset="0"/>
                <a:ea typeface="Times New Roman" panose="02020603050405020304" pitchFamily="18" charset="0"/>
                <a:cs typeface="Arial" panose="020B0604020202020204" pitchFamily="34" charset="0"/>
              </a:rPr>
              <a:t>preclinicos</a:t>
            </a:r>
            <a:r>
              <a:rPr lang="es-AR" dirty="0">
                <a:latin typeface="Arial" panose="020B0604020202020204" pitchFamily="34" charset="0"/>
                <a:ea typeface="Times New Roman" panose="02020603050405020304" pitchFamily="18" charset="0"/>
                <a:cs typeface="Arial" panose="020B0604020202020204" pitchFamily="34" charset="0"/>
              </a:rPr>
              <a:t> para actividad antitumoral y toxicidad [</a:t>
            </a:r>
            <a:r>
              <a:rPr lang="es-AR" b="1" dirty="0" err="1">
                <a:latin typeface="Arial" panose="020B0604020202020204" pitchFamily="34" charset="0"/>
                <a:ea typeface="Times New Roman" panose="02020603050405020304" pitchFamily="18" charset="0"/>
                <a:cs typeface="Arial" panose="020B0604020202020204" pitchFamily="34" charset="0"/>
              </a:rPr>
              <a:t>Mamidi</a:t>
            </a:r>
            <a:r>
              <a:rPr lang="es-AR" b="1" dirty="0">
                <a:latin typeface="Arial" panose="020B0604020202020204" pitchFamily="34" charset="0"/>
                <a:ea typeface="Times New Roman" panose="02020603050405020304" pitchFamily="18" charset="0"/>
                <a:cs typeface="Arial" panose="020B0604020202020204" pitchFamily="34" charset="0"/>
              </a:rPr>
              <a:t> RN, </a:t>
            </a:r>
            <a:r>
              <a:rPr lang="es-AR" b="1" dirty="0" err="1">
                <a:latin typeface="Arial" panose="020B0604020202020204" pitchFamily="34" charset="0"/>
                <a:ea typeface="Times New Roman" panose="02020603050405020304" pitchFamily="18" charset="0"/>
                <a:cs typeface="Arial" panose="020B0604020202020204" pitchFamily="34" charset="0"/>
              </a:rPr>
              <a:t>Weng</a:t>
            </a:r>
            <a:r>
              <a:rPr lang="es-AR" b="1" dirty="0">
                <a:latin typeface="Arial" panose="020B0604020202020204" pitchFamily="34" charset="0"/>
                <a:ea typeface="Times New Roman" panose="02020603050405020304" pitchFamily="18" charset="0"/>
                <a:cs typeface="Arial" panose="020B0604020202020204" pitchFamily="34" charset="0"/>
              </a:rPr>
              <a:t> S, </a:t>
            </a:r>
            <a:r>
              <a:rPr lang="es-AR" b="1" dirty="0" err="1">
                <a:latin typeface="Arial" panose="020B0604020202020204" pitchFamily="34" charset="0"/>
                <a:ea typeface="Times New Roman" panose="02020603050405020304" pitchFamily="18" charset="0"/>
                <a:cs typeface="Arial" panose="020B0604020202020204" pitchFamily="34" charset="0"/>
              </a:rPr>
              <a:t>Stellar</a:t>
            </a:r>
            <a:r>
              <a:rPr lang="es-AR" b="1" dirty="0">
                <a:latin typeface="Arial" panose="020B0604020202020204" pitchFamily="34" charset="0"/>
                <a:ea typeface="Times New Roman" panose="02020603050405020304" pitchFamily="18" charset="0"/>
                <a:cs typeface="Arial" panose="020B0604020202020204" pitchFamily="34" charset="0"/>
              </a:rPr>
              <a:t> S, et al. </a:t>
            </a:r>
            <a:r>
              <a:rPr lang="en-US" b="1" dirty="0">
                <a:latin typeface="Arial" panose="020B0604020202020204" pitchFamily="34" charset="0"/>
                <a:ea typeface="Times New Roman" panose="02020603050405020304" pitchFamily="18" charset="0"/>
                <a:cs typeface="Arial" panose="020B0604020202020204" pitchFamily="34" charset="0"/>
              </a:rPr>
              <a:t>Pharmacokinetics, efficacy and toxicity of different </a:t>
            </a:r>
            <a:r>
              <a:rPr lang="en-US" b="1" dirty="0" err="1">
                <a:latin typeface="Arial" panose="020B0604020202020204" pitchFamily="34" charset="0"/>
                <a:ea typeface="Times New Roman" panose="02020603050405020304" pitchFamily="18" charset="0"/>
                <a:cs typeface="Arial" panose="020B0604020202020204" pitchFamily="34" charset="0"/>
              </a:rPr>
              <a:t>pegylated</a:t>
            </a:r>
            <a:r>
              <a:rPr lang="en-US" b="1" dirty="0">
                <a:latin typeface="Arial" panose="020B0604020202020204" pitchFamily="34" charset="0"/>
                <a:ea typeface="Times New Roman" panose="02020603050405020304" pitchFamily="18" charset="0"/>
                <a:cs typeface="Arial" panose="020B0604020202020204" pitchFamily="34" charset="0"/>
              </a:rPr>
              <a:t> liposomal doxorubicin formulations in preclinical models: is a conventional bioequivalence approach sufficient to ensure therapeutic equivalence of </a:t>
            </a:r>
            <a:r>
              <a:rPr lang="en-US" b="1" dirty="0" err="1">
                <a:latin typeface="Arial" panose="020B0604020202020204" pitchFamily="34" charset="0"/>
                <a:ea typeface="Times New Roman" panose="02020603050405020304" pitchFamily="18" charset="0"/>
                <a:cs typeface="Arial" panose="020B0604020202020204" pitchFamily="34" charset="0"/>
              </a:rPr>
              <a:t>pegylated</a:t>
            </a:r>
            <a:r>
              <a:rPr lang="en-US" b="1" dirty="0">
                <a:latin typeface="Arial" panose="020B0604020202020204" pitchFamily="34" charset="0"/>
                <a:ea typeface="Times New Roman" panose="02020603050405020304" pitchFamily="18" charset="0"/>
                <a:cs typeface="Arial" panose="020B0604020202020204" pitchFamily="34" charset="0"/>
              </a:rPr>
              <a:t> liposomal doxorubicin products?</a:t>
            </a:r>
            <a:r>
              <a:rPr lang="en-US"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Cancer</a:t>
            </a:r>
            <a:r>
              <a:rPr lang="es-AR"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Chemother</a:t>
            </a:r>
            <a:r>
              <a:rPr lang="es-AR"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Pharmacol</a:t>
            </a:r>
            <a:r>
              <a:rPr lang="es-AR" b="1" dirty="0">
                <a:solidFill>
                  <a:srgbClr val="333333"/>
                </a:solidFill>
                <a:latin typeface="Arial" panose="020B0604020202020204" pitchFamily="34" charset="0"/>
                <a:ea typeface="Times New Roman" panose="02020603050405020304" pitchFamily="18" charset="0"/>
                <a:cs typeface="Arial" panose="020B0604020202020204" pitchFamily="34" charset="0"/>
              </a:rPr>
              <a:t>. 2010;66(6):1173-84.</a:t>
            </a:r>
            <a:r>
              <a:rPr lang="es-AR"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b="1" dirty="0">
                <a:solidFill>
                  <a:srgbClr val="FF0000"/>
                </a:solidFill>
                <a:latin typeface="Arial" panose="020B0604020202020204" pitchFamily="34" charset="0"/>
                <a:ea typeface="Times New Roman" panose="02020603050405020304" pitchFamily="18" charset="0"/>
                <a:cs typeface="Arial" panose="020B0604020202020204" pitchFamily="34" charset="0"/>
              </a:rPr>
              <a:t>A pesar de hallar similares PK plasmáticas y exposición sistémica a la </a:t>
            </a:r>
            <a:r>
              <a:rPr lang="es-AR"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doxorubicina</a:t>
            </a:r>
            <a:r>
              <a:rPr lang="es-AR"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es-AR"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dirty="0">
                <a:latin typeface="Arial" panose="020B0604020202020204" pitchFamily="34" charset="0"/>
                <a:ea typeface="Times New Roman" panose="02020603050405020304" pitchFamily="18" charset="0"/>
                <a:cs typeface="Arial" panose="020B0604020202020204" pitchFamily="34" charset="0"/>
              </a:rPr>
              <a:t>las 6 presentaron diferentes actividades antitumorales y perfiles de toxicidad.</a:t>
            </a:r>
            <a:r>
              <a:rPr lang="es-AR"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b="1" dirty="0">
                <a:solidFill>
                  <a:srgbClr val="FF0000"/>
                </a:solidFill>
                <a:latin typeface="Arial" panose="020B0604020202020204" pitchFamily="34" charset="0"/>
                <a:ea typeface="Times New Roman" panose="02020603050405020304" pitchFamily="18" charset="0"/>
                <a:cs typeface="Arial" panose="020B0604020202020204" pitchFamily="34" charset="0"/>
              </a:rPr>
              <a:t>Se concluyo que un criterio clásico de bioequivalencia no es apropiado para establecer equivalencia terapéutica de un producto genérico de este tipo.</a:t>
            </a:r>
            <a:r>
              <a:rPr lang="es-AR"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s-AR" dirty="0">
              <a:latin typeface="Arial" panose="020B0604020202020204" pitchFamily="34" charset="0"/>
              <a:ea typeface="Calibri" panose="020F050202020403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53CF618-84FD-44E7-A873-C254A677ED9D}"/>
              </a:ext>
            </a:extLst>
          </p:cNvPr>
          <p:cNvSpPr/>
          <p:nvPr/>
        </p:nvSpPr>
        <p:spPr>
          <a:xfrm>
            <a:off x="0" y="97591"/>
            <a:ext cx="9144000" cy="584775"/>
          </a:xfrm>
          <a:prstGeom prst="rect">
            <a:avLst/>
          </a:prstGeom>
          <a:solidFill>
            <a:srgbClr val="FF0000"/>
          </a:solidFill>
        </p:spPr>
        <p:txBody>
          <a:bodyPr wrap="square">
            <a:spAutoFit/>
          </a:bodyPr>
          <a:lstStyle/>
          <a:p>
            <a:pPr algn="ctr"/>
            <a:r>
              <a:rPr lang="es-AR"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10- Drogas Complejas no biológicas  (NBCD)</a:t>
            </a:r>
            <a:r>
              <a:rPr lang="es-AR"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AR" sz="3200" dirty="0">
              <a:solidFill>
                <a:schemeClr val="bg1"/>
              </a:solidFill>
            </a:endParaRPr>
          </a:p>
        </p:txBody>
      </p:sp>
    </p:spTree>
    <p:extLst>
      <p:ext uri="{BB962C8B-B14F-4D97-AF65-F5344CB8AC3E}">
        <p14:creationId xmlns:p14="http://schemas.microsoft.com/office/powerpoint/2010/main" val="374405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5080F0F-6A48-4111-A59A-731FC001F272}"/>
              </a:ext>
            </a:extLst>
          </p:cNvPr>
          <p:cNvSpPr/>
          <p:nvPr/>
        </p:nvSpPr>
        <p:spPr>
          <a:xfrm>
            <a:off x="384313" y="1618429"/>
            <a:ext cx="8375373" cy="3970318"/>
          </a:xfrm>
          <a:prstGeom prst="rect">
            <a:avLst/>
          </a:prstGeom>
          <a:ln w="38100">
            <a:solidFill>
              <a:srgbClr val="FF0000"/>
            </a:solidFill>
          </a:ln>
        </p:spPr>
        <p:txBody>
          <a:bodyPr wrap="square">
            <a:spAutoFit/>
          </a:bodyPr>
          <a:lstStyle/>
          <a:p>
            <a:pPr indent="457200" algn="just" fontAlgn="base">
              <a:spcAft>
                <a:spcPts val="0"/>
              </a:spcAft>
            </a:pPr>
            <a:r>
              <a:rPr lang="es-AR" b="1" dirty="0">
                <a:solidFill>
                  <a:srgbClr val="FF0000"/>
                </a:solidFill>
                <a:latin typeface="Arial" panose="020B0604020202020204" pitchFamily="34" charset="0"/>
                <a:ea typeface="Times New Roman" panose="02020603050405020304" pitchFamily="18" charset="0"/>
                <a:cs typeface="Arial" panose="020B0604020202020204" pitchFamily="34" charset="0"/>
              </a:rPr>
              <a:t>Las reacciones de hipersensibilidad a drogas </a:t>
            </a:r>
            <a:r>
              <a:rPr lang="es-AR"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liposomales</a:t>
            </a:r>
            <a:r>
              <a:rPr lang="es-AR" b="1" dirty="0">
                <a:solidFill>
                  <a:srgbClr val="FF0000"/>
                </a:solidFill>
                <a:latin typeface="Arial" panose="020B0604020202020204" pitchFamily="34" charset="0"/>
                <a:ea typeface="Times New Roman" panose="02020603050405020304" pitchFamily="18" charset="0"/>
                <a:cs typeface="Arial" panose="020B0604020202020204" pitchFamily="34" charset="0"/>
              </a:rPr>
              <a:t> estarían mediadas primariamente por activación de complemento gatillada por reacciones frente a la carga eléctrica de la superficie/topografía </a:t>
            </a:r>
            <a:r>
              <a:rPr lang="es-AR"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liposomal</a:t>
            </a:r>
            <a:r>
              <a:rPr lang="es-AR"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s-AR"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indent="457200" algn="just" fontAlgn="base">
              <a:spcAft>
                <a:spcPts val="0"/>
              </a:spcAft>
            </a:pPr>
            <a:r>
              <a:rPr lang="es-AR"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Detectar diferencias clínicamente significativas en actividad terapéutica, toxicidad e inmunogenicidad en drogas </a:t>
            </a:r>
            <a:r>
              <a:rPr lang="es-AR"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liposomales</a:t>
            </a:r>
            <a:r>
              <a:rPr lang="es-AR"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s-AR" i="1"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follow-on</a:t>
            </a:r>
            <a:r>
              <a:rPr lang="es-AR"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puede requerir estudios tanto pre-</a:t>
            </a:r>
            <a:r>
              <a:rPr lang="es-AR" dirty="0" err="1">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clinicos</a:t>
            </a:r>
            <a:r>
              <a:rPr lang="es-AR" dirty="0">
                <a:solidFill>
                  <a:srgbClr val="FF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 como clínicos</a:t>
            </a:r>
            <a:r>
              <a:rPr lang="es-AR" dirty="0">
                <a:latin typeface="Arial" panose="020B0604020202020204" pitchFamily="34" charset="0"/>
                <a:ea typeface="Times New Roman" panose="02020603050405020304" pitchFamily="18" charset="0"/>
                <a:cs typeface="Arial" panose="020B0604020202020204" pitchFamily="34" charset="0"/>
              </a:rPr>
              <a:t>. Al respecto es útil el </a:t>
            </a:r>
            <a:r>
              <a:rPr lang="es-AR" i="1" dirty="0" err="1">
                <a:latin typeface="Arial" panose="020B0604020202020204" pitchFamily="34" charset="0"/>
                <a:ea typeface="Times New Roman" panose="02020603050405020304" pitchFamily="18" charset="0"/>
                <a:cs typeface="Arial" panose="020B0604020202020204" pitchFamily="34" charset="0"/>
              </a:rPr>
              <a:t>reflection</a:t>
            </a:r>
            <a:r>
              <a:rPr lang="es-AR" i="1" dirty="0">
                <a:latin typeface="Arial" panose="020B0604020202020204" pitchFamily="34" charset="0"/>
                <a:ea typeface="Times New Roman" panose="02020603050405020304" pitchFamily="18" charset="0"/>
                <a:cs typeface="Arial" panose="020B0604020202020204" pitchFamily="34" charset="0"/>
              </a:rPr>
              <a:t> </a:t>
            </a:r>
            <a:r>
              <a:rPr lang="es-AR" i="1" dirty="0" err="1">
                <a:latin typeface="Arial" panose="020B0604020202020204" pitchFamily="34" charset="0"/>
                <a:ea typeface="Times New Roman" panose="02020603050405020304" pitchFamily="18" charset="0"/>
                <a:cs typeface="Arial" panose="020B0604020202020204" pitchFamily="34" charset="0"/>
              </a:rPr>
              <a:t>paper</a:t>
            </a:r>
            <a:r>
              <a:rPr lang="es-AR" dirty="0">
                <a:latin typeface="Arial" panose="020B0604020202020204" pitchFamily="34" charset="0"/>
                <a:ea typeface="Times New Roman" panose="02020603050405020304" pitchFamily="18" charset="0"/>
                <a:cs typeface="Arial" panose="020B0604020202020204" pitchFamily="34" charset="0"/>
              </a:rPr>
              <a:t> emitido por la </a:t>
            </a:r>
            <a:r>
              <a:rPr lang="es-AR" dirty="0" err="1">
                <a:latin typeface="Arial" panose="020B0604020202020204" pitchFamily="34" charset="0"/>
                <a:ea typeface="Times New Roman" panose="02020603050405020304" pitchFamily="18" charset="0"/>
                <a:cs typeface="Arial" panose="020B0604020202020204" pitchFamily="34" charset="0"/>
              </a:rPr>
              <a:t>European</a:t>
            </a:r>
            <a:r>
              <a:rPr lang="es-AR" dirty="0">
                <a:latin typeface="Arial" panose="020B0604020202020204" pitchFamily="34" charset="0"/>
                <a:ea typeface="Times New Roman" panose="02020603050405020304" pitchFamily="18" charset="0"/>
                <a:cs typeface="Arial" panose="020B0604020202020204" pitchFamily="34" charset="0"/>
              </a:rPr>
              <a:t> Medicines Agency (EMA) sobre los datos requeridos para productos </a:t>
            </a:r>
            <a:r>
              <a:rPr lang="es-AR" dirty="0" err="1">
                <a:latin typeface="Arial" panose="020B0604020202020204" pitchFamily="34" charset="0"/>
                <a:ea typeface="Times New Roman" panose="02020603050405020304" pitchFamily="18" charset="0"/>
                <a:cs typeface="Arial" panose="020B0604020202020204" pitchFamily="34" charset="0"/>
              </a:rPr>
              <a:t>liposomales</a:t>
            </a:r>
            <a:r>
              <a:rPr lang="es-AR" dirty="0">
                <a:latin typeface="Arial" panose="020B0604020202020204" pitchFamily="34" charset="0"/>
                <a:ea typeface="Times New Roman" panose="02020603050405020304" pitchFamily="18" charset="0"/>
                <a:cs typeface="Arial" panose="020B0604020202020204" pitchFamily="34" charset="0"/>
              </a:rPr>
              <a:t> versiones </a:t>
            </a:r>
            <a:r>
              <a:rPr lang="es-AR" i="1" dirty="0" err="1">
                <a:latin typeface="Arial" panose="020B0604020202020204" pitchFamily="34" charset="0"/>
                <a:ea typeface="Times New Roman" panose="02020603050405020304" pitchFamily="18" charset="0"/>
                <a:cs typeface="Arial" panose="020B0604020202020204" pitchFamily="34" charset="0"/>
              </a:rPr>
              <a:t>follow-on</a:t>
            </a:r>
            <a:r>
              <a:rPr lang="es-AR" dirty="0">
                <a:latin typeface="Arial" panose="020B0604020202020204" pitchFamily="34" charset="0"/>
                <a:ea typeface="Times New Roman" panose="02020603050405020304" pitchFamily="18" charset="0"/>
                <a:cs typeface="Arial" panose="020B0604020202020204" pitchFamily="34" charset="0"/>
              </a:rPr>
              <a:t>, donde se indica que los datos clínicos requeridos serán considerados sobre la base de un análisis caso por caso</a:t>
            </a:r>
            <a:r>
              <a:rPr lang="es-AR" dirty="0">
                <a:solidFill>
                  <a:srgbClr val="0033CC"/>
                </a:solidFill>
                <a:latin typeface="Arial" panose="020B0604020202020204" pitchFamily="34" charset="0"/>
                <a:ea typeface="Times New Roman" panose="02020603050405020304" pitchFamily="18" charset="0"/>
                <a:cs typeface="Arial" panose="020B0604020202020204" pitchFamily="34" charset="0"/>
              </a:rPr>
              <a:t> </a:t>
            </a:r>
            <a:r>
              <a:rPr lang="es-AR" dirty="0">
                <a:latin typeface="Arial" panose="020B0604020202020204" pitchFamily="34" charset="0"/>
                <a:ea typeface="Times New Roman" panose="02020603050405020304" pitchFamily="18" charset="0"/>
                <a:cs typeface="Arial" panose="020B0604020202020204" pitchFamily="34" charset="0"/>
              </a:rPr>
              <a:t>Hasta 2014, l</a:t>
            </a:r>
            <a:r>
              <a:rPr lang="es-AR" sz="1200" b="1" dirty="0">
                <a:solidFill>
                  <a:srgbClr val="0033CC"/>
                </a:solidFill>
                <a:latin typeface="Arial" panose="020B0604020202020204" pitchFamily="34" charset="0"/>
                <a:ea typeface="Times New Roman" panose="02020603050405020304" pitchFamily="18" charset="0"/>
                <a:cs typeface="Arial" panose="020B0604020202020204" pitchFamily="34" charset="0"/>
              </a:rPr>
              <a:t>(</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European</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Medicines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Agengy</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Reflection paper on the data requirements for intravenous liposomal products developed with reference to an innovator liposomal product. EMEA/CHMP/806058/2009/Rev. 02. 21 February 2013 [homepage on the Internet]. 2013 Mar [cited 2014 Feb24].</a:t>
            </a:r>
            <a:r>
              <a:rPr lang="en-US"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Availableefrom:http</a:t>
            </a:r>
            <a:r>
              <a:rPr lang="en-US"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://www.ema.europa.eu/docs/en_GB/document_library/Scientific_guideline/2013/03/WC500140351.pdf</a:t>
            </a:r>
            <a:r>
              <a:rPr lang="en-US" sz="1200" b="1" dirty="0">
                <a:solidFill>
                  <a:srgbClr val="0033CC"/>
                </a:solidFill>
                <a:latin typeface="Arial" panose="020B0604020202020204" pitchFamily="34" charset="0"/>
                <a:ea typeface="Times New Roman" panose="02020603050405020304" pitchFamily="18" charset="0"/>
                <a:cs typeface="Arial" panose="020B0604020202020204" pitchFamily="34" charset="0"/>
              </a:rPr>
              <a:t>). l</a:t>
            </a:r>
            <a:r>
              <a:rPr lang="es-AR" dirty="0">
                <a:latin typeface="Arial" panose="020B0604020202020204" pitchFamily="34" charset="0"/>
                <a:ea typeface="Times New Roman" panose="02020603050405020304" pitchFamily="18" charset="0"/>
                <a:cs typeface="Arial" panose="020B0604020202020204" pitchFamily="34" charset="0"/>
              </a:rPr>
              <a:t>a EMA no había aprobado ninguna versión </a:t>
            </a:r>
            <a:r>
              <a:rPr lang="es-AR" i="1" dirty="0" err="1">
                <a:latin typeface="Arial" panose="020B0604020202020204" pitchFamily="34" charset="0"/>
                <a:ea typeface="Times New Roman" panose="02020603050405020304" pitchFamily="18" charset="0"/>
                <a:cs typeface="Arial" panose="020B0604020202020204" pitchFamily="34" charset="0"/>
              </a:rPr>
              <a:t>follow</a:t>
            </a:r>
            <a:r>
              <a:rPr lang="es-AR" i="1" dirty="0">
                <a:latin typeface="Arial" panose="020B0604020202020204" pitchFamily="34" charset="0"/>
                <a:ea typeface="Times New Roman" panose="02020603050405020304" pitchFamily="18" charset="0"/>
                <a:cs typeface="Arial" panose="020B0604020202020204" pitchFamily="34" charset="0"/>
              </a:rPr>
              <a:t> </a:t>
            </a:r>
            <a:r>
              <a:rPr lang="es-AR" i="1" dirty="0" err="1">
                <a:latin typeface="Arial" panose="020B0604020202020204" pitchFamily="34" charset="0"/>
                <a:ea typeface="Times New Roman" panose="02020603050405020304" pitchFamily="18" charset="0"/>
                <a:cs typeface="Arial" panose="020B0604020202020204" pitchFamily="34" charset="0"/>
              </a:rPr>
              <a:t>on</a:t>
            </a:r>
            <a:r>
              <a:rPr lang="es-AR" i="1" dirty="0">
                <a:latin typeface="Arial" panose="020B0604020202020204" pitchFamily="34" charset="0"/>
                <a:ea typeface="Times New Roman" panose="02020603050405020304" pitchFamily="18" charset="0"/>
                <a:cs typeface="Arial" panose="020B0604020202020204" pitchFamily="34" charset="0"/>
              </a:rPr>
              <a:t> </a:t>
            </a:r>
            <a:r>
              <a:rPr lang="es-AR" dirty="0">
                <a:latin typeface="Arial" panose="020B0604020202020204" pitchFamily="34" charset="0"/>
                <a:ea typeface="Times New Roman" panose="02020603050405020304" pitchFamily="18" charset="0"/>
                <a:cs typeface="Arial" panose="020B0604020202020204" pitchFamily="34" charset="0"/>
              </a:rPr>
              <a:t>de drogas </a:t>
            </a:r>
            <a:r>
              <a:rPr lang="es-AR" dirty="0" err="1">
                <a:latin typeface="Arial" panose="020B0604020202020204" pitchFamily="34" charset="0"/>
                <a:ea typeface="Times New Roman" panose="02020603050405020304" pitchFamily="18" charset="0"/>
                <a:cs typeface="Arial" panose="020B0604020202020204" pitchFamily="34" charset="0"/>
              </a:rPr>
              <a:t>liposomales</a:t>
            </a:r>
            <a:r>
              <a:rPr lang="es-AR" dirty="0">
                <a:latin typeface="Arial" panose="020B0604020202020204" pitchFamily="34" charset="0"/>
                <a:ea typeface="Times New Roman" panose="02020603050405020304" pitchFamily="18" charset="0"/>
                <a:cs typeface="Arial" panose="020B0604020202020204" pitchFamily="34" charset="0"/>
              </a:rPr>
              <a:t>. </a:t>
            </a:r>
            <a:endParaRPr lang="es-AR" dirty="0">
              <a:latin typeface="Arial" panose="020B0604020202020204" pitchFamily="34" charset="0"/>
              <a:ea typeface="Calibri" panose="020F050202020403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E1C4933B-78D5-426D-9055-D3639C5861C4}"/>
              </a:ext>
            </a:extLst>
          </p:cNvPr>
          <p:cNvSpPr/>
          <p:nvPr/>
        </p:nvSpPr>
        <p:spPr>
          <a:xfrm>
            <a:off x="0" y="97591"/>
            <a:ext cx="9144000" cy="584775"/>
          </a:xfrm>
          <a:prstGeom prst="rect">
            <a:avLst/>
          </a:prstGeom>
          <a:solidFill>
            <a:srgbClr val="FF0000"/>
          </a:solidFill>
        </p:spPr>
        <p:txBody>
          <a:bodyPr wrap="square">
            <a:spAutoFit/>
          </a:bodyPr>
          <a:lstStyle/>
          <a:p>
            <a:pPr algn="ctr"/>
            <a:r>
              <a:rPr lang="es-AR"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11- Drogas Complejas no biológicas  (NBCD)</a:t>
            </a:r>
            <a:r>
              <a:rPr lang="es-AR"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AR" sz="3200" dirty="0">
              <a:solidFill>
                <a:schemeClr val="bg1"/>
              </a:solidFill>
            </a:endParaRPr>
          </a:p>
        </p:txBody>
      </p:sp>
    </p:spTree>
    <p:extLst>
      <p:ext uri="{BB962C8B-B14F-4D97-AF65-F5344CB8AC3E}">
        <p14:creationId xmlns:p14="http://schemas.microsoft.com/office/powerpoint/2010/main" val="61155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F7050C3-6033-4B23-9E7B-11CADFDB51AD}"/>
              </a:ext>
            </a:extLst>
          </p:cNvPr>
          <p:cNvSpPr/>
          <p:nvPr/>
        </p:nvSpPr>
        <p:spPr>
          <a:xfrm>
            <a:off x="331304" y="712693"/>
            <a:ext cx="8362122" cy="3970318"/>
          </a:xfrm>
          <a:prstGeom prst="rect">
            <a:avLst/>
          </a:prstGeom>
          <a:ln w="38100">
            <a:solidFill>
              <a:srgbClr val="FF0000"/>
            </a:solidFill>
          </a:ln>
        </p:spPr>
        <p:txBody>
          <a:bodyPr wrap="square">
            <a:spAutoFit/>
          </a:bodyPr>
          <a:lstStyle/>
          <a:p>
            <a:pPr indent="457200" algn="just">
              <a:spcAft>
                <a:spcPts val="0"/>
              </a:spcAft>
            </a:pPr>
            <a:r>
              <a:rPr lang="es-AR" dirty="0">
                <a:solidFill>
                  <a:srgbClr val="000000"/>
                </a:solidFill>
                <a:latin typeface="Arial" panose="020B0604020202020204" pitchFamily="34" charset="0"/>
                <a:ea typeface="Calibri" panose="020F0502020204030204" pitchFamily="34" charset="0"/>
                <a:cs typeface="Arial" panose="020B0604020202020204" pitchFamily="34" charset="0"/>
              </a:rPr>
              <a:t>La aprobación de genéricos de medicinas innovadoras basadas en moléculas de bajo PM de estructura bien descripta, se lleva a cabo mediante un set de protocolos desarrollados fundamentalmente por  WHO, FDA y EMA, actores principales en la provisión de marcos que incluyeron procedimientos estadísticos y niveles de aceptación. </a:t>
            </a:r>
            <a:r>
              <a:rPr lang="es-AR" b="1" dirty="0">
                <a:latin typeface="Arial" panose="020B0604020202020204" pitchFamily="34" charset="0"/>
                <a:ea typeface="Calibri" panose="020F0502020204030204" pitchFamily="34" charset="0"/>
                <a:cs typeface="Arial" panose="020B0604020202020204" pitchFamily="34" charset="0"/>
              </a:rPr>
              <a:t>Estas versiones genéricas convencionales reciben autorización de venta cuando se las considera farmacéuticamente equivalentes (PE) y </a:t>
            </a:r>
            <a:r>
              <a:rPr lang="es-AR" b="1" dirty="0" err="1">
                <a:latin typeface="Arial" panose="020B0604020202020204" pitchFamily="34" charset="0"/>
                <a:ea typeface="Calibri" panose="020F0502020204030204" pitchFamily="34" charset="0"/>
                <a:cs typeface="Arial" panose="020B0604020202020204" pitchFamily="34" charset="0"/>
              </a:rPr>
              <a:t>bioequivalentes</a:t>
            </a:r>
            <a:r>
              <a:rPr lang="es-AR" b="1" dirty="0">
                <a:latin typeface="Arial" panose="020B0604020202020204" pitchFamily="34" charset="0"/>
                <a:ea typeface="Calibri" panose="020F0502020204030204" pitchFamily="34" charset="0"/>
                <a:cs typeface="Arial" panose="020B0604020202020204" pitchFamily="34" charset="0"/>
              </a:rPr>
              <a:t> (BE) respecto del producto innovador de referencia. Para los NBCD, esto NO es así.</a:t>
            </a:r>
            <a:r>
              <a:rPr lang="es-AR" dirty="0">
                <a:solidFill>
                  <a:srgbClr val="000000"/>
                </a:solidFill>
                <a:latin typeface="Arial" panose="020B0604020202020204" pitchFamily="34" charset="0"/>
                <a:ea typeface="Calibri" panose="020F0502020204030204" pitchFamily="34" charset="0"/>
                <a:cs typeface="Arial" panose="020B0604020202020204" pitchFamily="34" charset="0"/>
              </a:rPr>
              <a:t>  Las NBCD </a:t>
            </a:r>
            <a:r>
              <a:rPr lang="es-AR" i="1" dirty="0" err="1">
                <a:solidFill>
                  <a:srgbClr val="000000"/>
                </a:solidFill>
                <a:latin typeface="Arial" panose="020B0604020202020204" pitchFamily="34" charset="0"/>
                <a:ea typeface="Calibri" panose="020F0502020204030204" pitchFamily="34" charset="0"/>
                <a:cs typeface="Arial" panose="020B0604020202020204" pitchFamily="34" charset="0"/>
              </a:rPr>
              <a:t>follow</a:t>
            </a:r>
            <a:r>
              <a:rPr lang="es-AR"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AR" i="1" dirty="0" err="1">
                <a:solidFill>
                  <a:srgbClr val="000000"/>
                </a:solidFill>
                <a:latin typeface="Arial" panose="020B0604020202020204" pitchFamily="34" charset="0"/>
                <a:ea typeface="Calibri" panose="020F0502020204030204" pitchFamily="34" charset="0"/>
                <a:cs typeface="Arial" panose="020B0604020202020204" pitchFamily="34" charset="0"/>
              </a:rPr>
              <a:t>on</a:t>
            </a:r>
            <a:r>
              <a:rPr lang="es-AR" dirty="0" err="1">
                <a:solidFill>
                  <a:srgbClr val="000000"/>
                </a:solidFill>
                <a:latin typeface="Arial" panose="020B0604020202020204" pitchFamily="34" charset="0"/>
                <a:ea typeface="Calibri" panose="020F0502020204030204" pitchFamily="34" charset="0"/>
                <a:cs typeface="Arial" panose="020B0604020202020204" pitchFamily="34" charset="0"/>
              </a:rPr>
              <a:t>requieren</a:t>
            </a:r>
            <a:r>
              <a:rPr lang="es-AR" dirty="0">
                <a:solidFill>
                  <a:srgbClr val="000000"/>
                </a:solidFill>
                <a:latin typeface="Arial" panose="020B0604020202020204" pitchFamily="34" charset="0"/>
                <a:ea typeface="Calibri" panose="020F0502020204030204" pitchFamily="34" charset="0"/>
                <a:cs typeface="Arial" panose="020B0604020202020204" pitchFamily="34" charset="0"/>
              </a:rPr>
              <a:t> de sustanciales estudios pre-aprobatorios tanto pre-</a:t>
            </a:r>
            <a:r>
              <a:rPr lang="es-AR" dirty="0" err="1">
                <a:solidFill>
                  <a:srgbClr val="000000"/>
                </a:solidFill>
                <a:latin typeface="Arial" panose="020B0604020202020204" pitchFamily="34" charset="0"/>
                <a:ea typeface="Calibri" panose="020F0502020204030204" pitchFamily="34" charset="0"/>
                <a:cs typeface="Arial" panose="020B0604020202020204" pitchFamily="34" charset="0"/>
              </a:rPr>
              <a:t>clinicos</a:t>
            </a:r>
            <a:r>
              <a:rPr lang="es-AR" dirty="0">
                <a:solidFill>
                  <a:srgbClr val="000000"/>
                </a:solidFill>
                <a:latin typeface="Arial" panose="020B0604020202020204" pitchFamily="34" charset="0"/>
                <a:ea typeface="Calibri" panose="020F0502020204030204" pitchFamily="34" charset="0"/>
                <a:cs typeface="Arial" panose="020B0604020202020204" pitchFamily="34" charset="0"/>
              </a:rPr>
              <a:t> como clínicos. </a:t>
            </a:r>
            <a:r>
              <a:rPr lang="es-AR" b="1" dirty="0">
                <a:solidFill>
                  <a:srgbClr val="FF0000"/>
                </a:solidFill>
                <a:latin typeface="Arial" panose="020B0604020202020204" pitchFamily="34" charset="0"/>
                <a:ea typeface="Calibri" panose="020F0502020204030204" pitchFamily="34" charset="0"/>
                <a:cs typeface="Arial" panose="020B0604020202020204" pitchFamily="34" charset="0"/>
              </a:rPr>
              <a:t>El paradigma de los genéricos convencionales NO es valido y los criterios de intercambiabilidad/sustitución de las versiones </a:t>
            </a:r>
            <a:r>
              <a:rPr lang="es-AR" b="1" dirty="0" err="1">
                <a:solidFill>
                  <a:srgbClr val="FF0000"/>
                </a:solidFill>
                <a:latin typeface="Arial" panose="020B0604020202020204" pitchFamily="34" charset="0"/>
                <a:ea typeface="Calibri" panose="020F0502020204030204" pitchFamily="34" charset="0"/>
                <a:cs typeface="Arial" panose="020B0604020202020204" pitchFamily="34" charset="0"/>
              </a:rPr>
              <a:t>follow-on</a:t>
            </a:r>
            <a:r>
              <a:rPr lang="es-AR" b="1" dirty="0">
                <a:solidFill>
                  <a:srgbClr val="FF0000"/>
                </a:solidFill>
                <a:latin typeface="Arial" panose="020B0604020202020204" pitchFamily="34" charset="0"/>
                <a:ea typeface="Calibri" panose="020F0502020204030204" pitchFamily="34" charset="0"/>
                <a:cs typeface="Arial" panose="020B0604020202020204" pitchFamily="34" charset="0"/>
              </a:rPr>
              <a:t> deben ser  analizadas caso por caso</a:t>
            </a:r>
            <a:r>
              <a:rPr lang="es-AR"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AR" sz="2400" dirty="0">
              <a:latin typeface="Arial" panose="020B0604020202020204" pitchFamily="34" charset="0"/>
              <a:ea typeface="Calibri" panose="020F0502020204030204" pitchFamily="34" charset="0"/>
              <a:cs typeface="Arial" panose="020B0604020202020204" pitchFamily="34" charset="0"/>
            </a:endParaRPr>
          </a:p>
          <a:p>
            <a:pPr indent="457200" algn="just">
              <a:spcAft>
                <a:spcPts val="0"/>
              </a:spcAft>
            </a:pPr>
            <a:r>
              <a:rPr lang="es-AR" b="1" dirty="0">
                <a:solidFill>
                  <a:srgbClr val="000000"/>
                </a:solidFill>
                <a:latin typeface="Arial" panose="020B0604020202020204" pitchFamily="34" charset="0"/>
                <a:ea typeface="Calibri" panose="020F0502020204030204" pitchFamily="34" charset="0"/>
                <a:cs typeface="Arial" panose="020B0604020202020204" pitchFamily="34" charset="0"/>
              </a:rPr>
              <a:t>El WG NBCD propone un   abordaje regulatorio paralelo al desarrollado para biosimilares. </a:t>
            </a:r>
            <a:endParaRPr lang="es-AR"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FB39F572-99AA-4A01-893A-073B63D81D99}"/>
              </a:ext>
            </a:extLst>
          </p:cNvPr>
          <p:cNvSpPr/>
          <p:nvPr/>
        </p:nvSpPr>
        <p:spPr>
          <a:xfrm>
            <a:off x="331304" y="4713338"/>
            <a:ext cx="8362121" cy="2031325"/>
          </a:xfrm>
          <a:prstGeom prst="rect">
            <a:avLst/>
          </a:prstGeom>
          <a:ln w="38100">
            <a:solidFill>
              <a:srgbClr val="FF0000"/>
            </a:solidFill>
          </a:ln>
        </p:spPr>
        <p:txBody>
          <a:bodyPr wrap="square">
            <a:spAutoFit/>
          </a:bodyPr>
          <a:lstStyle/>
          <a:p>
            <a:pPr algn="just">
              <a:spcAft>
                <a:spcPts val="0"/>
              </a:spcAft>
            </a:pP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Existen familias de drogas complejas que no encajan completamente en la definición de </a:t>
            </a:r>
            <a:r>
              <a:rPr lang="es-AR"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NBCDs</a:t>
            </a: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 pero que comparten muchas de sus características (complejidad y heterogeneidad, dificultad en caracterización importancia de control estricto de su material de origen, proceso de manufactura para obtener resultados reproducibles), </a:t>
            </a:r>
            <a:r>
              <a:rPr lang="es-AR" dirty="0">
                <a:solidFill>
                  <a:srgbClr val="0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como las heparinas de bajo peso molecular (Low Molecular </a:t>
            </a:r>
            <a:r>
              <a:rPr lang="es-AR" dirty="0" err="1">
                <a:solidFill>
                  <a:srgbClr val="0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Weight</a:t>
            </a:r>
            <a:r>
              <a:rPr lang="es-AR" dirty="0">
                <a:solidFill>
                  <a:srgbClr val="0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s-AR" dirty="0" err="1">
                <a:solidFill>
                  <a:srgbClr val="0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Heparins</a:t>
            </a:r>
            <a:r>
              <a:rPr lang="es-AR" dirty="0">
                <a:solidFill>
                  <a:srgbClr val="0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 (LMWH)) y </a:t>
            </a:r>
            <a:r>
              <a:rPr lang="es-AR" dirty="0" err="1">
                <a:solidFill>
                  <a:srgbClr val="0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nanomedicinas</a:t>
            </a:r>
            <a:r>
              <a:rPr lang="es-AR" dirty="0">
                <a:solidFill>
                  <a:srgbClr val="0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 basadas en albumina como </a:t>
            </a:r>
            <a:r>
              <a:rPr lang="es-AR" dirty="0" err="1">
                <a:solidFill>
                  <a:srgbClr val="0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Abraxane</a:t>
            </a:r>
            <a:r>
              <a:rPr lang="es-AR" dirty="0">
                <a:solidFill>
                  <a:srgbClr val="0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s-A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AD662462-406D-432E-9C89-745F9D92C4FD}"/>
              </a:ext>
            </a:extLst>
          </p:cNvPr>
          <p:cNvSpPr/>
          <p:nvPr/>
        </p:nvSpPr>
        <p:spPr>
          <a:xfrm>
            <a:off x="0" y="97591"/>
            <a:ext cx="9144000" cy="584775"/>
          </a:xfrm>
          <a:prstGeom prst="rect">
            <a:avLst/>
          </a:prstGeom>
          <a:solidFill>
            <a:srgbClr val="FF0000"/>
          </a:solidFill>
        </p:spPr>
        <p:txBody>
          <a:bodyPr wrap="square">
            <a:spAutoFit/>
          </a:bodyPr>
          <a:lstStyle/>
          <a:p>
            <a:pPr algn="ctr"/>
            <a:r>
              <a:rPr lang="es-AR"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12- Drogas Complejas no biológicas  (NBCD)</a:t>
            </a:r>
            <a:r>
              <a:rPr lang="es-AR"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AR" sz="3200" dirty="0">
              <a:solidFill>
                <a:schemeClr val="bg1"/>
              </a:solidFill>
            </a:endParaRPr>
          </a:p>
        </p:txBody>
      </p:sp>
    </p:spTree>
    <p:extLst>
      <p:ext uri="{BB962C8B-B14F-4D97-AF65-F5344CB8AC3E}">
        <p14:creationId xmlns:p14="http://schemas.microsoft.com/office/powerpoint/2010/main" val="126386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264445" y="951904"/>
            <a:ext cx="6679406" cy="4705946"/>
          </a:xfrm>
          <a:prstGeom prst="rect">
            <a:avLst/>
          </a:prstGeom>
          <a:noFill/>
          <a:ln w="9525">
            <a:noFill/>
            <a:miter lim="800000"/>
            <a:headEnd/>
            <a:tailEnd/>
          </a:ln>
          <a:effectLst/>
        </p:spPr>
      </p:pic>
    </p:spTree>
    <p:extLst>
      <p:ext uri="{BB962C8B-B14F-4D97-AF65-F5344CB8AC3E}">
        <p14:creationId xmlns:p14="http://schemas.microsoft.com/office/powerpoint/2010/main" val="383713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6FD6951-95ED-468E-ADC2-2226D529BC49}"/>
              </a:ext>
            </a:extLst>
          </p:cNvPr>
          <p:cNvPicPr>
            <a:picLocks noChangeAspect="1"/>
          </p:cNvPicPr>
          <p:nvPr/>
        </p:nvPicPr>
        <p:blipFill>
          <a:blip r:embed="rId2"/>
          <a:srcRect/>
          <a:stretch>
            <a:fillRect/>
          </a:stretch>
        </p:blipFill>
        <p:spPr bwMode="auto">
          <a:xfrm>
            <a:off x="-30677" y="388079"/>
            <a:ext cx="9174677" cy="6251391"/>
          </a:xfrm>
          <a:prstGeom prst="rect">
            <a:avLst/>
          </a:prstGeom>
          <a:noFill/>
          <a:ln w="9525">
            <a:noFill/>
            <a:miter lim="800000"/>
            <a:headEnd/>
            <a:tailEnd/>
          </a:ln>
        </p:spPr>
      </p:pic>
    </p:spTree>
    <p:extLst>
      <p:ext uri="{BB962C8B-B14F-4D97-AF65-F5344CB8AC3E}">
        <p14:creationId xmlns:p14="http://schemas.microsoft.com/office/powerpoint/2010/main" val="341721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264445" y="1003339"/>
            <a:ext cx="6679406" cy="4997411"/>
          </a:xfrm>
          <a:prstGeom prst="rect">
            <a:avLst/>
          </a:prstGeom>
          <a:noFill/>
          <a:ln w="9525">
            <a:noFill/>
            <a:miter lim="800000"/>
            <a:headEnd/>
            <a:tailEnd/>
          </a:ln>
          <a:effectLst/>
        </p:spPr>
      </p:pic>
    </p:spTree>
    <p:extLst>
      <p:ext uri="{BB962C8B-B14F-4D97-AF65-F5344CB8AC3E}">
        <p14:creationId xmlns:p14="http://schemas.microsoft.com/office/powerpoint/2010/main" val="41514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207295" y="914400"/>
            <a:ext cx="6679406" cy="4857750"/>
          </a:xfrm>
          <a:prstGeom prst="rect">
            <a:avLst/>
          </a:prstGeom>
          <a:noFill/>
          <a:ln w="9525">
            <a:noFill/>
            <a:miter lim="800000"/>
            <a:headEnd/>
            <a:tailEnd/>
          </a:ln>
          <a:effectLst/>
        </p:spPr>
      </p:pic>
    </p:spTree>
    <p:extLst>
      <p:ext uri="{BB962C8B-B14F-4D97-AF65-F5344CB8AC3E}">
        <p14:creationId xmlns:p14="http://schemas.microsoft.com/office/powerpoint/2010/main" val="2786794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207295" y="974050"/>
            <a:ext cx="6679406" cy="4912400"/>
          </a:xfrm>
          <a:prstGeom prst="rect">
            <a:avLst/>
          </a:prstGeom>
          <a:noFill/>
          <a:ln w="9525">
            <a:noFill/>
            <a:miter lim="800000"/>
            <a:headEnd/>
            <a:tailEnd/>
          </a:ln>
          <a:effectLst/>
        </p:spPr>
      </p:pic>
    </p:spTree>
    <p:extLst>
      <p:ext uri="{BB962C8B-B14F-4D97-AF65-F5344CB8AC3E}">
        <p14:creationId xmlns:p14="http://schemas.microsoft.com/office/powerpoint/2010/main" val="59189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D334EA-9BF3-40B0-B655-9E4C39C7C120}"/>
              </a:ext>
            </a:extLst>
          </p:cNvPr>
          <p:cNvSpPr/>
          <p:nvPr/>
        </p:nvSpPr>
        <p:spPr>
          <a:xfrm>
            <a:off x="337930" y="850672"/>
            <a:ext cx="8521148" cy="1754326"/>
          </a:xfrm>
          <a:prstGeom prst="rect">
            <a:avLst/>
          </a:prstGeom>
          <a:ln w="38100">
            <a:solidFill>
              <a:srgbClr val="3333FF"/>
            </a:solidFill>
          </a:ln>
        </p:spPr>
        <p:txBody>
          <a:bodyPr wrap="square">
            <a:spAutoFit/>
          </a:bodyPr>
          <a:lstStyle/>
          <a:p>
            <a:pPr algn="just"/>
            <a:r>
              <a:rPr lang="es-AR" dirty="0">
                <a:latin typeface="Arial" panose="020B0604020202020204" pitchFamily="34" charset="0"/>
                <a:ea typeface="Times New Roman" panose="02020603050405020304" pitchFamily="18" charset="0"/>
              </a:rPr>
              <a:t>La FDA considera que debido a su complejidad e inmunogenicidad, la evaluación pre-aprobatoria de </a:t>
            </a:r>
            <a:r>
              <a:rPr lang="es-AR" b="1" dirty="0">
                <a:latin typeface="Arial" panose="020B0604020202020204" pitchFamily="34" charset="0"/>
                <a:ea typeface="Times New Roman" panose="02020603050405020304" pitchFamily="18" charset="0"/>
              </a:rPr>
              <a:t>drogas biosimilares</a:t>
            </a:r>
            <a:r>
              <a:rPr lang="es-AR" dirty="0">
                <a:latin typeface="Arial" panose="020B0604020202020204" pitchFamily="34" charset="0"/>
                <a:ea typeface="Times New Roman" panose="02020603050405020304" pitchFamily="18" charset="0"/>
              </a:rPr>
              <a:t> debe llevarse a cabo de acuerdo a estándares mas elevados que los aplicados  a versiones genéricas de drogas de bajo PM </a:t>
            </a:r>
            <a:r>
              <a:rPr lang="es-AR" sz="1200" dirty="0">
                <a:latin typeface="Arial" panose="020B0604020202020204" pitchFamily="34" charset="0"/>
                <a:ea typeface="Times New Roman" panose="02020603050405020304" pitchFamily="18" charset="0"/>
              </a:rPr>
              <a:t>(</a:t>
            </a:r>
            <a:r>
              <a:rPr lang="es-AR" sz="1200" b="1" dirty="0" err="1">
                <a:solidFill>
                  <a:srgbClr val="333333"/>
                </a:solidFill>
                <a:latin typeface="Arial" panose="020B0604020202020204" pitchFamily="34" charset="0"/>
                <a:ea typeface="Times New Roman" panose="02020603050405020304" pitchFamily="18" charset="0"/>
              </a:rPr>
              <a:t>European</a:t>
            </a:r>
            <a:r>
              <a:rPr lang="es-AR" sz="1200" b="1" dirty="0">
                <a:solidFill>
                  <a:srgbClr val="333333"/>
                </a:solidFill>
                <a:latin typeface="Arial" panose="020B0604020202020204" pitchFamily="34" charset="0"/>
                <a:ea typeface="Times New Roman" panose="02020603050405020304" pitchFamily="18" charset="0"/>
              </a:rPr>
              <a:t> Medicines Agency. </a:t>
            </a:r>
            <a:r>
              <a:rPr lang="en-US" sz="1200" b="1" dirty="0">
                <a:solidFill>
                  <a:srgbClr val="333333"/>
                </a:solidFill>
                <a:latin typeface="Arial" panose="020B0604020202020204" pitchFamily="34" charset="0"/>
                <a:ea typeface="Times New Roman" panose="02020603050405020304" pitchFamily="18" charset="0"/>
              </a:rPr>
              <a:t>Guideline on immunogenicity assessment of biotechnology-derived therapeutic proteins. EMEA/CHMP/BMWP/14327/2006. 13 December 2007 [homepage on the Internet]. 2008 Jan [2014 Feb 24]. Available from: http://www.ema.europa.eu/docs/en_GB/document_library/Scientific_guideline/2009/09/WC500003946.pdf</a:t>
            </a:r>
            <a:endParaRPr lang="es-AR" sz="1200" dirty="0"/>
          </a:p>
        </p:txBody>
      </p:sp>
      <p:sp>
        <p:nvSpPr>
          <p:cNvPr id="5" name="Rectángulo 4">
            <a:extLst>
              <a:ext uri="{FF2B5EF4-FFF2-40B4-BE49-F238E27FC236}">
                <a16:creationId xmlns:a16="http://schemas.microsoft.com/office/drawing/2014/main" id="{F6B235B4-410F-494D-A980-249CF0111AFE}"/>
              </a:ext>
            </a:extLst>
          </p:cNvPr>
          <p:cNvSpPr/>
          <p:nvPr/>
        </p:nvSpPr>
        <p:spPr>
          <a:xfrm>
            <a:off x="0" y="97591"/>
            <a:ext cx="9144000" cy="584775"/>
          </a:xfrm>
          <a:prstGeom prst="rect">
            <a:avLst/>
          </a:prstGeom>
          <a:solidFill>
            <a:srgbClr val="FF0000"/>
          </a:solidFill>
        </p:spPr>
        <p:txBody>
          <a:bodyPr wrap="square">
            <a:spAutoFit/>
          </a:bodyPr>
          <a:lstStyle/>
          <a:p>
            <a:pPr algn="ctr"/>
            <a:r>
              <a:rPr lang="es-AR"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1-Drogas Complejas no biológicas  (NBCD)</a:t>
            </a:r>
            <a:r>
              <a:rPr lang="es-AR"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AR" sz="3200" dirty="0">
              <a:solidFill>
                <a:schemeClr val="bg1"/>
              </a:solidFill>
            </a:endParaRPr>
          </a:p>
        </p:txBody>
      </p:sp>
      <p:sp>
        <p:nvSpPr>
          <p:cNvPr id="6" name="Rectángulo 5">
            <a:extLst>
              <a:ext uri="{FF2B5EF4-FFF2-40B4-BE49-F238E27FC236}">
                <a16:creationId xmlns:a16="http://schemas.microsoft.com/office/drawing/2014/main" id="{7603EEB2-1E0A-4802-A8B2-27E2F920BADF}"/>
              </a:ext>
            </a:extLst>
          </p:cNvPr>
          <p:cNvSpPr/>
          <p:nvPr/>
        </p:nvSpPr>
        <p:spPr>
          <a:xfrm>
            <a:off x="337930" y="2892575"/>
            <a:ext cx="8521148" cy="3642536"/>
          </a:xfrm>
          <a:prstGeom prst="rect">
            <a:avLst/>
          </a:prstGeom>
          <a:ln w="38100">
            <a:solidFill>
              <a:srgbClr val="3333FF"/>
            </a:solidFill>
          </a:ln>
        </p:spPr>
        <p:txBody>
          <a:bodyPr wrap="square">
            <a:spAutoFit/>
          </a:bodyPr>
          <a:lstStyle/>
          <a:p>
            <a:pPr algn="just" fontAlgn="base">
              <a:lnSpc>
                <a:spcPct val="115000"/>
              </a:lnSpc>
              <a:spcAft>
                <a:spcPts val="0"/>
              </a:spcAft>
            </a:pPr>
            <a:r>
              <a:rPr lang="es-AR" b="1" dirty="0">
                <a:solidFill>
                  <a:srgbClr val="0033CC"/>
                </a:solidFill>
                <a:latin typeface="Arial" panose="020B0604020202020204" pitchFamily="34" charset="0"/>
                <a:ea typeface="Times New Roman" panose="02020603050405020304" pitchFamily="18" charset="0"/>
                <a:cs typeface="Arial" panose="020B0604020202020204" pitchFamily="34" charset="0"/>
              </a:rPr>
              <a:t>Contexto de la creación del </a:t>
            </a:r>
            <a:r>
              <a:rPr lang="es-AR" b="1" dirty="0">
                <a:latin typeface="Arial" panose="020B0604020202020204" pitchFamily="34" charset="0"/>
                <a:ea typeface="Times New Roman" panose="02020603050405020304" pitchFamily="18" charset="0"/>
              </a:rPr>
              <a:t>grupo de trabajo </a:t>
            </a:r>
            <a:r>
              <a:rPr lang="es-AR" b="1" dirty="0">
                <a:solidFill>
                  <a:srgbClr val="0033CC"/>
                </a:solidFill>
                <a:latin typeface="Arial" panose="020B0604020202020204" pitchFamily="34" charset="0"/>
                <a:ea typeface="Times New Roman" panose="02020603050405020304" pitchFamily="18" charset="0"/>
                <a:cs typeface="Arial" panose="020B0604020202020204" pitchFamily="34" charset="0"/>
              </a:rPr>
              <a:t>sobre NBCD</a:t>
            </a:r>
            <a:endParaRPr lang="es-AR" dirty="0">
              <a:latin typeface="Arial" panose="020B0604020202020204" pitchFamily="34" charset="0"/>
              <a:ea typeface="Calibri" panose="020F0502020204030204" pitchFamily="34" charset="0"/>
              <a:cs typeface="Arial" panose="020B0604020202020204" pitchFamily="34" charset="0"/>
            </a:endParaRPr>
          </a:p>
          <a:p>
            <a:pPr algn="just"/>
            <a:r>
              <a:rPr lang="es-AR" b="1" dirty="0">
                <a:latin typeface="Arial" panose="020B0604020202020204" pitchFamily="34" charset="0"/>
                <a:ea typeface="Times New Roman" panose="02020603050405020304" pitchFamily="18" charset="0"/>
                <a:cs typeface="Arial" panose="020B0604020202020204" pitchFamily="34" charset="0"/>
              </a:rPr>
              <a:t>El WG NBCD</a:t>
            </a:r>
            <a:r>
              <a:rPr lang="es-AR" dirty="0">
                <a:latin typeface="Arial" panose="020B0604020202020204" pitchFamily="34" charset="0"/>
                <a:ea typeface="Times New Roman" panose="02020603050405020304" pitchFamily="18" charset="0"/>
                <a:cs typeface="Arial" panose="020B0604020202020204" pitchFamily="34" charset="0"/>
              </a:rPr>
              <a:t> se creó para discutir y armonizar estándares pre-aprobatorios y post-aprobatorios </a:t>
            </a:r>
            <a:r>
              <a:rPr lang="es-AR" b="1" dirty="0">
                <a:latin typeface="Arial" panose="020B0604020202020204" pitchFamily="34" charset="0"/>
                <a:ea typeface="Times New Roman" panose="02020603050405020304" pitchFamily="18" charset="0"/>
                <a:cs typeface="Arial" panose="020B0604020202020204" pitchFamily="34" charset="0"/>
              </a:rPr>
              <a:t>en  base a criterios académicos-evidencia científica (“</a:t>
            </a:r>
            <a:r>
              <a:rPr lang="es-AR" b="1" i="1" dirty="0" err="1">
                <a:latin typeface="Arial" panose="020B0604020202020204" pitchFamily="34" charset="0"/>
                <a:ea typeface="Times New Roman" panose="02020603050405020304" pitchFamily="18" charset="0"/>
                <a:cs typeface="Arial" panose="020B0604020202020204" pitchFamily="34" charset="0"/>
              </a:rPr>
              <a:t>science-based</a:t>
            </a:r>
            <a:r>
              <a:rPr lang="es-AR" b="1" i="1" dirty="0">
                <a:latin typeface="Arial" panose="020B0604020202020204" pitchFamily="34" charset="0"/>
                <a:ea typeface="Times New Roman" panose="02020603050405020304" pitchFamily="18" charset="0"/>
                <a:cs typeface="Arial" panose="020B0604020202020204" pitchFamily="34" charset="0"/>
              </a:rPr>
              <a:t> </a:t>
            </a:r>
            <a:r>
              <a:rPr lang="es-AR" b="1" i="1" dirty="0" err="1">
                <a:latin typeface="Arial" panose="020B0604020202020204" pitchFamily="34" charset="0"/>
                <a:ea typeface="Times New Roman" panose="02020603050405020304" pitchFamily="18" charset="0"/>
                <a:cs typeface="Arial" panose="020B0604020202020204" pitchFamily="34" charset="0"/>
              </a:rPr>
              <a:t>approval</a:t>
            </a:r>
            <a:r>
              <a:rPr lang="es-AR" b="1" dirty="0">
                <a:latin typeface="Arial" panose="020B0604020202020204" pitchFamily="34" charset="0"/>
                <a:ea typeface="Times New Roman" panose="02020603050405020304" pitchFamily="18" charset="0"/>
                <a:cs typeface="Arial" panose="020B0604020202020204" pitchFamily="34" charset="0"/>
              </a:rPr>
              <a:t>”)</a:t>
            </a:r>
            <a:r>
              <a:rPr lang="es-AR" dirty="0">
                <a:latin typeface="Arial" panose="020B0604020202020204" pitchFamily="34" charset="0"/>
                <a:ea typeface="Times New Roman" panose="02020603050405020304" pitchFamily="18" charset="0"/>
                <a:cs typeface="Arial" panose="020B0604020202020204" pitchFamily="34" charset="0"/>
              </a:rPr>
              <a:t> que aseguren la seguridad y beneficios de los pacientes   en tratamientos mediados por  NBCD. El WG se ha comprometido en actividades orientadas a diseminar la correspondiente evidencia científica a las autoridades, expertos, agentes prestadores de servicios de salud y otros cuerpos relevantes responsables por el tratamiento con NBCD. </a:t>
            </a:r>
            <a:r>
              <a:rPr lang="es-AR" sz="1200" dirty="0">
                <a:latin typeface="Arial" panose="020B0604020202020204" pitchFamily="34" charset="0"/>
                <a:ea typeface="Times New Roman" panose="02020603050405020304" pitchFamily="18" charset="0"/>
                <a:cs typeface="Arial" panose="020B0604020202020204" pitchFamily="34" charset="0"/>
              </a:rPr>
              <a:t>El grupo esta involucrado en educación científica y training relativo a los tópicos arriba mencionados,  hacia los máximos responsables. </a:t>
            </a:r>
            <a:r>
              <a:rPr lang="es-AR" sz="1200" b="1" dirty="0">
                <a:latin typeface="Arial" panose="020B0604020202020204" pitchFamily="34" charset="0"/>
                <a:ea typeface="Times New Roman" panose="02020603050405020304" pitchFamily="18" charset="0"/>
                <a:cs typeface="Arial" panose="020B0604020202020204" pitchFamily="34" charset="0"/>
              </a:rPr>
              <a:t>El WG  en NBCD tiene  asiento en el </a:t>
            </a:r>
            <a:r>
              <a:rPr lang="es-AR" sz="1200" dirty="0">
                <a:solidFill>
                  <a:srgbClr val="000000"/>
                </a:solidFill>
                <a:latin typeface="Arial" panose="020B0604020202020204" pitchFamily="34" charset="0"/>
                <a:ea typeface="Calibri" panose="020F0502020204030204" pitchFamily="34" charset="0"/>
                <a:cs typeface="Arial" panose="020B0604020202020204" pitchFamily="34" charset="0"/>
              </a:rPr>
              <a:t>Dutch Top </a:t>
            </a:r>
            <a:r>
              <a:rPr lang="es-AR" sz="1200" dirty="0" err="1">
                <a:solidFill>
                  <a:srgbClr val="000000"/>
                </a:solidFill>
                <a:latin typeface="Arial" panose="020B0604020202020204" pitchFamily="34" charset="0"/>
                <a:ea typeface="Calibri" panose="020F0502020204030204" pitchFamily="34" charset="0"/>
                <a:cs typeface="Arial" panose="020B0604020202020204" pitchFamily="34" charset="0"/>
              </a:rPr>
              <a:t>Institute</a:t>
            </a:r>
            <a:r>
              <a:rPr lang="es-AR"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AR" sz="1200" dirty="0" err="1">
                <a:solidFill>
                  <a:srgbClr val="000000"/>
                </a:solidFill>
                <a:latin typeface="Arial" panose="020B0604020202020204" pitchFamily="34" charset="0"/>
                <a:ea typeface="Calibri" panose="020F0502020204030204" pitchFamily="34" charset="0"/>
                <a:cs typeface="Arial" panose="020B0604020202020204" pitchFamily="34" charset="0"/>
              </a:rPr>
              <a:t>Pharma</a:t>
            </a:r>
            <a:r>
              <a:rPr lang="es-AR" sz="1200" b="1" dirty="0">
                <a:latin typeface="Arial" panose="020B0604020202020204" pitchFamily="34" charset="0"/>
                <a:ea typeface="Times New Roman" panose="02020603050405020304" pitchFamily="18" charset="0"/>
                <a:cs typeface="Arial" panose="020B0604020202020204" pitchFamily="34" charset="0"/>
              </a:rPr>
              <a:t> (TI </a:t>
            </a:r>
            <a:r>
              <a:rPr lang="es-AR" sz="1200" b="1" dirty="0" err="1">
                <a:latin typeface="Arial" panose="020B0604020202020204" pitchFamily="34" charset="0"/>
                <a:ea typeface="Times New Roman" panose="02020603050405020304" pitchFamily="18" charset="0"/>
                <a:cs typeface="Arial" panose="020B0604020202020204" pitchFamily="34" charset="0"/>
              </a:rPr>
              <a:t>Pharma</a:t>
            </a:r>
            <a:r>
              <a:rPr lang="es-AR" sz="1200" b="1" dirty="0">
                <a:latin typeface="Arial" panose="020B0604020202020204" pitchFamily="34" charset="0"/>
                <a:ea typeface="Times New Roman" panose="02020603050405020304" pitchFamily="18" charset="0"/>
                <a:cs typeface="Arial" panose="020B0604020202020204" pitchFamily="34" charset="0"/>
              </a:rPr>
              <a:t>)</a:t>
            </a:r>
            <a:r>
              <a:rPr lang="es-AR" sz="1200" dirty="0">
                <a:solidFill>
                  <a:srgbClr val="000000"/>
                </a:solidFill>
                <a:latin typeface="Arial" panose="020B0604020202020204" pitchFamily="34" charset="0"/>
                <a:ea typeface="Calibri" panose="020F0502020204030204" pitchFamily="34" charset="0"/>
                <a:cs typeface="Arial" panose="020B0604020202020204" pitchFamily="34" charset="0"/>
              </a:rPr>
              <a:t> Leiden, </a:t>
            </a:r>
            <a:r>
              <a:rPr lang="es-AR" sz="1200" dirty="0" err="1">
                <a:solidFill>
                  <a:srgbClr val="000000"/>
                </a:solidFill>
                <a:latin typeface="Arial" panose="020B0604020202020204" pitchFamily="34" charset="0"/>
                <a:ea typeface="Calibri" panose="020F0502020204030204" pitchFamily="34" charset="0"/>
                <a:cs typeface="Arial" panose="020B0604020202020204" pitchFamily="34" charset="0"/>
              </a:rPr>
              <a:t>The</a:t>
            </a:r>
            <a:r>
              <a:rPr lang="es-AR"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AR" sz="1200" dirty="0" err="1">
                <a:solidFill>
                  <a:srgbClr val="000000"/>
                </a:solidFill>
                <a:latin typeface="Arial" panose="020B0604020202020204" pitchFamily="34" charset="0"/>
                <a:ea typeface="Calibri" panose="020F0502020204030204" pitchFamily="34" charset="0"/>
                <a:cs typeface="Arial" panose="020B0604020202020204" pitchFamily="34" charset="0"/>
              </a:rPr>
              <a:t>Netherlands</a:t>
            </a:r>
            <a:r>
              <a:rPr lang="es-AR"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AR" sz="12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www.tipharma.com/</a:t>
            </a:r>
            <a:r>
              <a:rPr lang="es-AR" sz="1200" dirty="0">
                <a:solidFill>
                  <a:srgbClr val="000000"/>
                </a:solidFill>
                <a:latin typeface="Arial" panose="020B0604020202020204" pitchFamily="34" charset="0"/>
                <a:ea typeface="Calibri" panose="020F0502020204030204" pitchFamily="34" charset="0"/>
                <a:cs typeface="Arial" panose="020B0604020202020204" pitchFamily="34" charset="0"/>
              </a:rPr>
              <a:t> NBCD)</a:t>
            </a:r>
            <a:r>
              <a:rPr lang="es-AR" sz="1200" b="1" dirty="0">
                <a:latin typeface="Arial" panose="020B0604020202020204" pitchFamily="34" charset="0"/>
                <a:ea typeface="Times New Roman" panose="02020603050405020304" pitchFamily="18" charset="0"/>
                <a:cs typeface="Arial" panose="020B0604020202020204" pitchFamily="34" charset="0"/>
              </a:rPr>
              <a:t>, y  está compuesto por un grupo internacional de expertos de la industria, academia e institutos varios. Actualmente el WG NBCD es costeado por </a:t>
            </a:r>
            <a:r>
              <a:rPr lang="es-AR" sz="1200" b="1" dirty="0" err="1">
                <a:latin typeface="Arial" panose="020B0604020202020204" pitchFamily="34" charset="0"/>
                <a:ea typeface="Times New Roman" panose="02020603050405020304" pitchFamily="18" charset="0"/>
                <a:cs typeface="Arial" panose="020B0604020202020204" pitchFamily="34" charset="0"/>
              </a:rPr>
              <a:t>Vifor</a:t>
            </a:r>
            <a:r>
              <a:rPr lang="es-AR" sz="1200" b="1" dirty="0">
                <a:latin typeface="Arial" panose="020B0604020202020204" pitchFamily="34" charset="0"/>
                <a:ea typeface="Times New Roman" panose="02020603050405020304" pitchFamily="18" charset="0"/>
                <a:cs typeface="Arial" panose="020B0604020202020204" pitchFamily="34" charset="0"/>
              </a:rPr>
              <a:t> </a:t>
            </a:r>
            <a:r>
              <a:rPr lang="es-AR" sz="1200" b="1" dirty="0" err="1">
                <a:latin typeface="Arial" panose="020B0604020202020204" pitchFamily="34" charset="0"/>
                <a:ea typeface="Times New Roman" panose="02020603050405020304" pitchFamily="18" charset="0"/>
                <a:cs typeface="Arial" panose="020B0604020202020204" pitchFamily="34" charset="0"/>
              </a:rPr>
              <a:t>Pharma</a:t>
            </a:r>
            <a:r>
              <a:rPr lang="es-AR" sz="1200" b="1" dirty="0">
                <a:latin typeface="Arial" panose="020B0604020202020204" pitchFamily="34" charset="0"/>
                <a:ea typeface="Times New Roman" panose="02020603050405020304" pitchFamily="18" charset="0"/>
                <a:cs typeface="Arial" panose="020B0604020202020204" pitchFamily="34" charset="0"/>
              </a:rPr>
              <a:t> International Inc., </a:t>
            </a:r>
            <a:r>
              <a:rPr lang="es-AR" sz="1200" b="1" dirty="0" err="1">
                <a:latin typeface="Arial" panose="020B0604020202020204" pitchFamily="34" charset="0"/>
                <a:ea typeface="Times New Roman" panose="02020603050405020304" pitchFamily="18" charset="0"/>
                <a:cs typeface="Arial" panose="020B0604020202020204" pitchFamily="34" charset="0"/>
              </a:rPr>
              <a:t>Teva</a:t>
            </a:r>
            <a:r>
              <a:rPr lang="es-AR" sz="1200" b="1" dirty="0">
                <a:latin typeface="Arial" panose="020B0604020202020204" pitchFamily="34" charset="0"/>
                <a:ea typeface="Times New Roman" panose="02020603050405020304" pitchFamily="18" charset="0"/>
                <a:cs typeface="Arial" panose="020B0604020202020204" pitchFamily="34" charset="0"/>
              </a:rPr>
              <a:t> </a:t>
            </a:r>
            <a:r>
              <a:rPr lang="es-AR" sz="1200" b="1" dirty="0" err="1">
                <a:latin typeface="Arial" panose="020B0604020202020204" pitchFamily="34" charset="0"/>
                <a:ea typeface="Times New Roman" panose="02020603050405020304" pitchFamily="18" charset="0"/>
                <a:cs typeface="Arial" panose="020B0604020202020204" pitchFamily="34" charset="0"/>
              </a:rPr>
              <a:t>Pharmaceutical</a:t>
            </a:r>
            <a:r>
              <a:rPr lang="es-AR" sz="1200" b="1" dirty="0">
                <a:latin typeface="Arial" panose="020B0604020202020204" pitchFamily="34" charset="0"/>
                <a:ea typeface="Times New Roman" panose="02020603050405020304" pitchFamily="18" charset="0"/>
                <a:cs typeface="Arial" panose="020B0604020202020204" pitchFamily="34" charset="0"/>
              </a:rPr>
              <a:t> Industries </a:t>
            </a:r>
            <a:r>
              <a:rPr lang="es-AR" sz="1200" b="1" dirty="0" err="1">
                <a:latin typeface="Arial" panose="020B0604020202020204" pitchFamily="34" charset="0"/>
                <a:ea typeface="Times New Roman" panose="02020603050405020304" pitchFamily="18" charset="0"/>
                <a:cs typeface="Arial" panose="020B0604020202020204" pitchFamily="34" charset="0"/>
              </a:rPr>
              <a:t>Ltd</a:t>
            </a:r>
            <a:r>
              <a:rPr lang="es-AR" sz="1200" b="1" dirty="0">
                <a:latin typeface="Arial" panose="020B0604020202020204" pitchFamily="34" charset="0"/>
                <a:ea typeface="Times New Roman" panose="02020603050405020304" pitchFamily="18" charset="0"/>
                <a:cs typeface="Arial" panose="020B0604020202020204" pitchFamily="34" charset="0"/>
              </a:rPr>
              <a:t> y el Sanofi-Aventis </a:t>
            </a:r>
            <a:r>
              <a:rPr lang="es-AR" sz="1200" b="1" dirty="0" err="1">
                <a:latin typeface="Arial" panose="020B0604020202020204" pitchFamily="34" charset="0"/>
                <a:ea typeface="Times New Roman" panose="02020603050405020304" pitchFamily="18" charset="0"/>
                <a:cs typeface="Arial" panose="020B0604020202020204" pitchFamily="34" charset="0"/>
              </a:rPr>
              <a:t>Groupe</a:t>
            </a:r>
            <a:r>
              <a:rPr lang="es-AR" sz="1200" b="1" dirty="0">
                <a:latin typeface="Arial" panose="020B0604020202020204" pitchFamily="34" charset="0"/>
                <a:ea typeface="Times New Roman" panose="02020603050405020304" pitchFamily="18" charset="0"/>
                <a:cs typeface="Arial" panose="020B0604020202020204" pitchFamily="34" charset="0"/>
              </a:rPr>
              <a:t>. </a:t>
            </a:r>
            <a:r>
              <a:rPr lang="es-AR" sz="1200" dirty="0">
                <a:solidFill>
                  <a:srgbClr val="000000"/>
                </a:solidFill>
                <a:latin typeface="Arial" panose="020B0604020202020204" pitchFamily="34" charset="0"/>
                <a:ea typeface="Calibri" panose="020F0502020204030204" pitchFamily="34" charset="0"/>
                <a:cs typeface="Arial" panose="020B0604020202020204" pitchFamily="34" charset="0"/>
              </a:rPr>
              <a:t>La literatura sobre los NBCD es muy limitada en la actualidad y esta generada fundamentalmente por los miembros del NBCD WG. </a:t>
            </a:r>
            <a:r>
              <a:rPr lang="es-AR" sz="1200" dirty="0">
                <a:latin typeface="Arial" panose="020B0604020202020204" pitchFamily="34" charset="0"/>
                <a:ea typeface="Calibri" panose="020F0502020204030204" pitchFamily="34" charset="0"/>
                <a:cs typeface="Arial" panose="020B0604020202020204" pitchFamily="34" charset="0"/>
              </a:rPr>
              <a:t> </a:t>
            </a:r>
            <a:r>
              <a:rPr lang="en-US" sz="12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http://www.tipharma.com/pharmaceutical-research-projects/completed-projects/nonbiologicalcomplexdrugsworkinggroupnbcd.html</a:t>
            </a:r>
            <a:endParaRPr lang="es-A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2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A3D15959-1589-40B8-B9EC-ADBB71130AA5}"/>
              </a:ext>
            </a:extLst>
          </p:cNvPr>
          <p:cNvPicPr>
            <a:picLocks noChangeAspect="1"/>
          </p:cNvPicPr>
          <p:nvPr/>
        </p:nvPicPr>
        <p:blipFill>
          <a:blip r:embed="rId2"/>
          <a:stretch>
            <a:fillRect/>
          </a:stretch>
        </p:blipFill>
        <p:spPr>
          <a:xfrm>
            <a:off x="985414" y="933450"/>
            <a:ext cx="7173172" cy="4205911"/>
          </a:xfrm>
          <a:prstGeom prst="rect">
            <a:avLst/>
          </a:prstGeom>
        </p:spPr>
      </p:pic>
      <p:sp>
        <p:nvSpPr>
          <p:cNvPr id="5" name="4 CuadroTexto">
            <a:extLst>
              <a:ext uri="{FF2B5EF4-FFF2-40B4-BE49-F238E27FC236}">
                <a16:creationId xmlns:a16="http://schemas.microsoft.com/office/drawing/2014/main" id="{D9C0C94D-B417-44B3-A35C-130B52B2EF45}"/>
              </a:ext>
            </a:extLst>
          </p:cNvPr>
          <p:cNvSpPr txBox="1"/>
          <p:nvPr/>
        </p:nvSpPr>
        <p:spPr>
          <a:xfrm>
            <a:off x="0" y="0"/>
            <a:ext cx="9144000" cy="461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400" b="1" dirty="0" err="1">
                <a:latin typeface="Arial" pitchFamily="34" charset="0"/>
                <a:cs typeface="Arial" pitchFamily="34" charset="0"/>
                <a:sym typeface="Symbol"/>
              </a:rPr>
              <a:t>The</a:t>
            </a:r>
            <a:r>
              <a:rPr lang="es-AR" sz="2400" b="1" dirty="0">
                <a:latin typeface="Arial" pitchFamily="34" charset="0"/>
                <a:cs typeface="Arial" pitchFamily="34" charset="0"/>
                <a:sym typeface="Symbol"/>
              </a:rPr>
              <a:t> </a:t>
            </a:r>
            <a:r>
              <a:rPr lang="es-AR" sz="2400" b="1" dirty="0" err="1">
                <a:latin typeface="Arial" pitchFamily="34" charset="0"/>
                <a:cs typeface="Arial" pitchFamily="34" charset="0"/>
                <a:sym typeface="Symbol"/>
              </a:rPr>
              <a:t>complex</a:t>
            </a:r>
            <a:r>
              <a:rPr lang="es-AR" sz="2400" b="1" dirty="0">
                <a:latin typeface="Arial" pitchFamily="34" charset="0"/>
                <a:cs typeface="Arial" pitchFamily="34" charset="0"/>
                <a:sym typeface="Symbol"/>
              </a:rPr>
              <a:t> </a:t>
            </a:r>
            <a:r>
              <a:rPr lang="es-AR" sz="2400" b="1" dirty="0" err="1">
                <a:latin typeface="Arial" pitchFamily="34" charset="0"/>
                <a:cs typeface="Arial" pitchFamily="34" charset="0"/>
                <a:sym typeface="Symbol"/>
              </a:rPr>
              <a:t>Doxil</a:t>
            </a:r>
            <a:r>
              <a:rPr lang="es-AR" sz="2400" b="1" dirty="0">
                <a:latin typeface="Arial" pitchFamily="34" charset="0"/>
                <a:cs typeface="Arial" pitchFamily="34" charset="0"/>
                <a:sym typeface="Symbol"/>
              </a:rPr>
              <a:t> </a:t>
            </a:r>
            <a:r>
              <a:rPr lang="es-AR" sz="2400" b="1" dirty="0" err="1">
                <a:latin typeface="Arial" pitchFamily="34" charset="0"/>
                <a:cs typeface="Arial" pitchFamily="34" charset="0"/>
                <a:sym typeface="Symbol"/>
              </a:rPr>
              <a:t>structure</a:t>
            </a:r>
            <a:endParaRPr lang="es-AR" b="1" dirty="0">
              <a:latin typeface="Arial" pitchFamily="34" charset="0"/>
              <a:cs typeface="Arial" pitchFamily="34" charset="0"/>
            </a:endParaRPr>
          </a:p>
        </p:txBody>
      </p:sp>
    </p:spTree>
    <p:extLst>
      <p:ext uri="{BB962C8B-B14F-4D97-AF65-F5344CB8AC3E}">
        <p14:creationId xmlns:p14="http://schemas.microsoft.com/office/powerpoint/2010/main" val="1006168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264445" y="893684"/>
            <a:ext cx="6679406" cy="4821317"/>
          </a:xfrm>
          <a:prstGeom prst="rect">
            <a:avLst/>
          </a:prstGeom>
          <a:noFill/>
          <a:ln w="9525">
            <a:noFill/>
            <a:miter lim="800000"/>
            <a:headEnd/>
            <a:tailEnd/>
          </a:ln>
          <a:effectLst/>
        </p:spPr>
      </p:pic>
    </p:spTree>
    <p:extLst>
      <p:ext uri="{BB962C8B-B14F-4D97-AF65-F5344CB8AC3E}">
        <p14:creationId xmlns:p14="http://schemas.microsoft.com/office/powerpoint/2010/main" val="1538464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207295" y="880467"/>
            <a:ext cx="6679406" cy="4948833"/>
          </a:xfrm>
          <a:prstGeom prst="rect">
            <a:avLst/>
          </a:prstGeom>
          <a:noFill/>
          <a:ln w="9525">
            <a:noFill/>
            <a:miter lim="800000"/>
            <a:headEnd/>
            <a:tailEnd/>
          </a:ln>
          <a:effectLst/>
        </p:spPr>
      </p:pic>
    </p:spTree>
    <p:extLst>
      <p:ext uri="{BB962C8B-B14F-4D97-AF65-F5344CB8AC3E}">
        <p14:creationId xmlns:p14="http://schemas.microsoft.com/office/powerpoint/2010/main" val="2141092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257301" y="1057989"/>
            <a:ext cx="6679406" cy="4942761"/>
          </a:xfrm>
          <a:prstGeom prst="rect">
            <a:avLst/>
          </a:prstGeom>
          <a:noFill/>
          <a:ln w="9525">
            <a:noFill/>
            <a:miter lim="800000"/>
            <a:headEnd/>
            <a:tailEnd/>
          </a:ln>
          <a:effectLst/>
        </p:spPr>
      </p:pic>
    </p:spTree>
    <p:extLst>
      <p:ext uri="{BB962C8B-B14F-4D97-AF65-F5344CB8AC3E}">
        <p14:creationId xmlns:p14="http://schemas.microsoft.com/office/powerpoint/2010/main" val="3025849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314451" y="1200150"/>
            <a:ext cx="6495812" cy="4805601"/>
          </a:xfrm>
          <a:prstGeom prst="rect">
            <a:avLst/>
          </a:prstGeom>
          <a:noFill/>
          <a:ln w="9525">
            <a:noFill/>
            <a:miter lim="800000"/>
            <a:headEnd/>
            <a:tailEnd/>
          </a:ln>
          <a:effectLst/>
        </p:spPr>
      </p:pic>
    </p:spTree>
    <p:extLst>
      <p:ext uri="{BB962C8B-B14F-4D97-AF65-F5344CB8AC3E}">
        <p14:creationId xmlns:p14="http://schemas.microsoft.com/office/powerpoint/2010/main" val="2538982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257301" y="857251"/>
            <a:ext cx="6679406" cy="4967050"/>
          </a:xfrm>
          <a:prstGeom prst="rect">
            <a:avLst/>
          </a:prstGeom>
          <a:noFill/>
          <a:ln w="9525">
            <a:noFill/>
            <a:miter lim="800000"/>
            <a:headEnd/>
            <a:tailEnd/>
          </a:ln>
          <a:effectLst/>
        </p:spPr>
      </p:pic>
    </p:spTree>
    <p:extLst>
      <p:ext uri="{BB962C8B-B14F-4D97-AF65-F5344CB8AC3E}">
        <p14:creationId xmlns:p14="http://schemas.microsoft.com/office/powerpoint/2010/main" val="3397715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207295" y="984410"/>
            <a:ext cx="6679406" cy="4444841"/>
          </a:xfrm>
          <a:prstGeom prst="rect">
            <a:avLst/>
          </a:prstGeom>
          <a:noFill/>
          <a:ln w="9525">
            <a:noFill/>
            <a:miter lim="800000"/>
            <a:headEnd/>
            <a:tailEnd/>
          </a:ln>
          <a:effectLst/>
        </p:spPr>
      </p:pic>
    </p:spTree>
    <p:extLst>
      <p:ext uri="{BB962C8B-B14F-4D97-AF65-F5344CB8AC3E}">
        <p14:creationId xmlns:p14="http://schemas.microsoft.com/office/powerpoint/2010/main" val="2267543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257301" y="1028700"/>
            <a:ext cx="6679406" cy="4912400"/>
          </a:xfrm>
          <a:prstGeom prst="rect">
            <a:avLst/>
          </a:prstGeom>
          <a:noFill/>
          <a:ln w="9525">
            <a:noFill/>
            <a:miter lim="800000"/>
            <a:headEnd/>
            <a:tailEnd/>
          </a:ln>
          <a:effectLst/>
        </p:spPr>
      </p:pic>
    </p:spTree>
    <p:extLst>
      <p:ext uri="{BB962C8B-B14F-4D97-AF65-F5344CB8AC3E}">
        <p14:creationId xmlns:p14="http://schemas.microsoft.com/office/powerpoint/2010/main" val="77559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200151" y="949404"/>
            <a:ext cx="6679406" cy="4651296"/>
          </a:xfrm>
          <a:prstGeom prst="rect">
            <a:avLst/>
          </a:prstGeom>
          <a:noFill/>
          <a:ln w="9525">
            <a:noFill/>
            <a:miter lim="800000"/>
            <a:headEnd/>
            <a:tailEnd/>
          </a:ln>
          <a:effectLst/>
        </p:spPr>
      </p:pic>
    </p:spTree>
    <p:extLst>
      <p:ext uri="{BB962C8B-B14F-4D97-AF65-F5344CB8AC3E}">
        <p14:creationId xmlns:p14="http://schemas.microsoft.com/office/powerpoint/2010/main" val="296091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74DD82-586C-4DD7-A270-5D356AA13682}"/>
              </a:ext>
            </a:extLst>
          </p:cNvPr>
          <p:cNvSpPr/>
          <p:nvPr/>
        </p:nvSpPr>
        <p:spPr>
          <a:xfrm>
            <a:off x="404191" y="867896"/>
            <a:ext cx="8335618" cy="5847755"/>
          </a:xfrm>
          <a:prstGeom prst="rect">
            <a:avLst/>
          </a:prstGeom>
          <a:ln w="38100">
            <a:solidFill>
              <a:srgbClr val="3333FF"/>
            </a:solidFill>
          </a:ln>
        </p:spPr>
        <p:txBody>
          <a:bodyPr wrap="square">
            <a:spAutoFit/>
          </a:bodyPr>
          <a:lstStyle/>
          <a:p>
            <a:pPr marL="342900" indent="-342900" algn="just" fontAlgn="base">
              <a:buFont typeface="+mj-lt"/>
              <a:buAutoNum type="arabicParenR"/>
            </a:pP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De acuerdo al </a:t>
            </a:r>
            <a:r>
              <a:rPr lang="es-AR" b="1" dirty="0">
                <a:solidFill>
                  <a:srgbClr val="3333FF"/>
                </a:solidFill>
                <a:latin typeface="Arial" panose="020B0604020202020204" pitchFamily="34" charset="0"/>
                <a:ea typeface="Calibri" panose="020F0502020204030204" pitchFamily="34" charset="0"/>
                <a:cs typeface="Times New Roman" panose="02020603050405020304" pitchFamily="18" charset="0"/>
              </a:rPr>
              <a:t>WG NBCD</a:t>
            </a:r>
            <a:r>
              <a:rPr lang="es-AR"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 las NBCD son productos medicinales, no son PRODUCTOS BIOLOGICOS. </a:t>
            </a:r>
          </a:p>
          <a:p>
            <a:pPr marL="342900" lvl="0" indent="-342900" algn="just" fontAlgn="base">
              <a:spcAft>
                <a:spcPts val="0"/>
              </a:spcAft>
              <a:buFont typeface="+mj-lt"/>
              <a:buAutoNum type="arabicParenR"/>
            </a:pP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En las NBCD  la sustancia activa </a:t>
            </a:r>
            <a:r>
              <a:rPr lang="es-AR" b="1" dirty="0">
                <a:solidFill>
                  <a:srgbClr val="000000"/>
                </a:solidFill>
                <a:latin typeface="Arial" panose="020B0604020202020204" pitchFamily="34" charset="0"/>
                <a:ea typeface="Calibri" panose="020F0502020204030204" pitchFamily="34" charset="0"/>
                <a:cs typeface="Times New Roman" panose="02020603050405020304" pitchFamily="18" charset="0"/>
              </a:rPr>
              <a:t>no es una estructura </a:t>
            </a:r>
            <a:r>
              <a:rPr lang="es-AR"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homomolecular</a:t>
            </a: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 sino que consiste en diferentes estructuras (relacionadas </a:t>
            </a:r>
            <a:r>
              <a:rPr lang="es-AR">
                <a:solidFill>
                  <a:srgbClr val="000000"/>
                </a:solidFill>
                <a:latin typeface="Arial" panose="020B0604020202020204" pitchFamily="34" charset="0"/>
                <a:ea typeface="Calibri" panose="020F0502020204030204" pitchFamily="34" charset="0"/>
                <a:cs typeface="Times New Roman" panose="02020603050405020304" pitchFamily="18" charset="0"/>
              </a:rPr>
              <a:t>entre si, </a:t>
            </a: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frecuentemente </a:t>
            </a:r>
            <a:r>
              <a:rPr lang="es-AR"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nanoparticuladas</a:t>
            </a: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AR" dirty="0">
                <a:solidFill>
                  <a:srgbClr val="FF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que no pueden ser aisladas y cuantificadas, caracterizadas/descriptas por completo por medios fisicoquímicos</a:t>
            </a:r>
            <a:r>
              <a:rPr lang="es-AR" dirty="0">
                <a:solidFill>
                  <a:srgbClr val="00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 </a:t>
            </a:r>
          </a:p>
          <a:p>
            <a:pPr marL="342900" lvl="0" indent="-342900" algn="just" fontAlgn="base">
              <a:spcAft>
                <a:spcPts val="0"/>
              </a:spcAft>
              <a:buFont typeface="+mj-lt"/>
              <a:buAutoNum type="arabicParenR"/>
            </a:pP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La composición, calidad y performance </a:t>
            </a:r>
            <a:r>
              <a:rPr lang="es-AR" i="1" dirty="0">
                <a:solidFill>
                  <a:srgbClr val="000000"/>
                </a:solidFill>
                <a:latin typeface="Arial" panose="020B0604020202020204" pitchFamily="34" charset="0"/>
                <a:ea typeface="Calibri" panose="020F0502020204030204" pitchFamily="34" charset="0"/>
                <a:cs typeface="Times New Roman" panose="02020603050405020304" pitchFamily="18" charset="0"/>
              </a:rPr>
              <a:t>in vivo </a:t>
            </a: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de las NBCD son estrictamente dependientes del proceso de manufactura de la </a:t>
            </a:r>
            <a:r>
              <a:rPr lang="es-AR"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formulacion</a:t>
            </a: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AR"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AR" sz="1200" b="1" dirty="0" err="1">
                <a:latin typeface="Arial" panose="020B0604020202020204" pitchFamily="34" charset="0"/>
                <a:ea typeface="Calibri" panose="020F0502020204030204" pitchFamily="34" charset="0"/>
                <a:cs typeface="Times New Roman" panose="02020603050405020304" pitchFamily="18" charset="0"/>
              </a:rPr>
              <a:t>Crommelin</a:t>
            </a:r>
            <a:r>
              <a:rPr lang="es-AR" sz="1200" b="1" dirty="0">
                <a:latin typeface="Arial" panose="020B0604020202020204" pitchFamily="34" charset="0"/>
                <a:ea typeface="Calibri" panose="020F0502020204030204" pitchFamily="34" charset="0"/>
                <a:cs typeface="Times New Roman" panose="02020603050405020304" pitchFamily="18" charset="0"/>
              </a:rPr>
              <a:t> DJA et al (2014) </a:t>
            </a:r>
            <a:r>
              <a:rPr lang="es-AR" sz="1200" b="1" dirty="0" err="1">
                <a:latin typeface="Arial" panose="020B0604020202020204" pitchFamily="34" charset="0"/>
                <a:ea typeface="Calibri" panose="020F0502020204030204" pitchFamily="34" charset="0"/>
                <a:cs typeface="Times New Roman" panose="02020603050405020304" pitchFamily="18" charset="0"/>
              </a:rPr>
              <a:t>Different</a:t>
            </a:r>
            <a:r>
              <a:rPr lang="es-AR" sz="1200" b="1" dirty="0">
                <a:latin typeface="Arial" panose="020B0604020202020204" pitchFamily="34" charset="0"/>
                <a:ea typeface="Calibri" panose="020F0502020204030204" pitchFamily="34" charset="0"/>
                <a:cs typeface="Times New Roman" panose="02020603050405020304" pitchFamily="18" charset="0"/>
              </a:rPr>
              <a:t> </a:t>
            </a:r>
            <a:r>
              <a:rPr lang="es-AR" sz="1200" b="1" dirty="0" err="1">
                <a:latin typeface="Arial" panose="020B0604020202020204" pitchFamily="34" charset="0"/>
                <a:ea typeface="Calibri" panose="020F0502020204030204" pitchFamily="34" charset="0"/>
                <a:cs typeface="Times New Roman" panose="02020603050405020304" pitchFamily="18" charset="0"/>
              </a:rPr>
              <a:t>pharmaceutical</a:t>
            </a:r>
            <a:r>
              <a:rPr lang="es-AR" sz="1200" b="1" dirty="0">
                <a:latin typeface="Arial" panose="020B0604020202020204" pitchFamily="34" charset="0"/>
                <a:ea typeface="Calibri" panose="020F0502020204030204" pitchFamily="34" charset="0"/>
                <a:cs typeface="Times New Roman" panose="02020603050405020304" pitchFamily="18" charset="0"/>
              </a:rPr>
              <a:t> </a:t>
            </a:r>
            <a:r>
              <a:rPr lang="es-AR" sz="1200" b="1" dirty="0" err="1">
                <a:latin typeface="Arial" panose="020B0604020202020204" pitchFamily="34" charset="0"/>
                <a:ea typeface="Calibri" panose="020F0502020204030204" pitchFamily="34" charset="0"/>
                <a:cs typeface="Times New Roman" panose="02020603050405020304" pitchFamily="18" charset="0"/>
              </a:rPr>
              <a:t>products</a:t>
            </a:r>
            <a:r>
              <a:rPr lang="es-AR" sz="1200" b="1" dirty="0">
                <a:latin typeface="Arial" panose="020B0604020202020204" pitchFamily="34" charset="0"/>
                <a:ea typeface="Calibri" panose="020F0502020204030204" pitchFamily="34" charset="0"/>
                <a:cs typeface="Times New Roman" panose="02020603050405020304" pitchFamily="18" charset="0"/>
              </a:rPr>
              <a:t> </a:t>
            </a:r>
            <a:r>
              <a:rPr lang="es-AR" sz="1200" b="1" dirty="0" err="1">
                <a:latin typeface="Arial" panose="020B0604020202020204" pitchFamily="34" charset="0"/>
                <a:ea typeface="Calibri" panose="020F0502020204030204" pitchFamily="34" charset="0"/>
                <a:cs typeface="Times New Roman" panose="02020603050405020304" pitchFamily="18" charset="0"/>
              </a:rPr>
              <a:t>need</a:t>
            </a:r>
            <a:r>
              <a:rPr lang="es-AR" sz="1200" b="1" dirty="0">
                <a:latin typeface="Arial" panose="020B0604020202020204" pitchFamily="34" charset="0"/>
                <a:ea typeface="Calibri" panose="020F0502020204030204" pitchFamily="34" charset="0"/>
                <a:cs typeface="Times New Roman" panose="02020603050405020304" pitchFamily="18" charset="0"/>
              </a:rPr>
              <a:t> similar </a:t>
            </a:r>
            <a:r>
              <a:rPr lang="es-AR" sz="1200" b="1" dirty="0" err="1">
                <a:latin typeface="Arial" panose="020B0604020202020204" pitchFamily="34" charset="0"/>
                <a:ea typeface="Calibri" panose="020F0502020204030204" pitchFamily="34" charset="0"/>
                <a:cs typeface="Times New Roman" panose="02020603050405020304" pitchFamily="18" charset="0"/>
              </a:rPr>
              <a:t>terminology</a:t>
            </a:r>
            <a:r>
              <a:rPr lang="es-AR" sz="1200" b="1" dirty="0">
                <a:latin typeface="Arial" panose="020B0604020202020204" pitchFamily="34" charset="0"/>
                <a:ea typeface="Calibri" panose="020F0502020204030204" pitchFamily="34" charset="0"/>
                <a:cs typeface="Times New Roman" panose="02020603050405020304" pitchFamily="18" charset="0"/>
              </a:rPr>
              <a:t>. AAPSJ 16:11–14</a:t>
            </a:r>
            <a:r>
              <a:rPr lang="es-AR"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AR"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a:p>
            <a:pPr marL="342900" lvl="0" indent="-342900" algn="just" fontAlgn="base">
              <a:spcAft>
                <a:spcPts val="0"/>
              </a:spcAft>
              <a:buFont typeface="+mj-lt"/>
              <a:buAutoNum type="arabicParenR"/>
            </a:pP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Ejemplos de NBCD: complejos hierro-carbohidratos, </a:t>
            </a:r>
            <a:r>
              <a:rPr lang="es-AR"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glatiramoides</a:t>
            </a: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 liposomas, micelas </a:t>
            </a:r>
            <a:r>
              <a:rPr lang="es-AR"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polimericas</a:t>
            </a: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 polímeros </a:t>
            </a:r>
            <a:r>
              <a:rPr lang="es-AR"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hidrofilicos</a:t>
            </a: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AR"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swelling</a:t>
            </a: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 y otras </a:t>
            </a:r>
            <a:r>
              <a:rPr lang="es-AR"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nanomedicinas</a:t>
            </a:r>
            <a:r>
              <a:rPr lang="es-AR"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AR" dirty="0">
                <a:latin typeface="Arial" panose="020B0604020202020204" pitchFamily="34" charset="0"/>
                <a:ea typeface="Times New Roman" panose="02020603050405020304" pitchFamily="18" charset="0"/>
                <a:cs typeface="Times New Roman" panose="02020603050405020304" pitchFamily="18" charset="0"/>
              </a:rPr>
              <a:t>A diferencia de productos basados en drogas de bajo PM; </a:t>
            </a:r>
            <a:r>
              <a:rPr lang="es-AR"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la caracterización farmacéutica completa del ingrediente farmacéuticamente activo (API) y el establecimiento de estándares de equivalencia terapéutica no es posible para las NBCD</a:t>
            </a:r>
            <a:r>
              <a:rPr lang="es-AR" dirty="0">
                <a:latin typeface="Arial" panose="020B0604020202020204" pitchFamily="34" charset="0"/>
                <a:ea typeface="Times New Roman" panose="02020603050405020304" pitchFamily="18" charset="0"/>
                <a:cs typeface="Times New Roman" panose="02020603050405020304" pitchFamily="18" charset="0"/>
              </a:rPr>
              <a:t>. Por lo tanto el proceso de aprobación de genéricos de drogas de bajo peso molecular no siempre puede ser adecuado para las NBCD. En tanto en distintos países se han introducido nuevas rutas de registro para biosimilares  que difieren de los seguidos para drogas de bajo peso molecular, </a:t>
            </a:r>
            <a:r>
              <a:rPr lang="es-AR" b="1" dirty="0">
                <a:latin typeface="Arial" panose="020B0604020202020204" pitchFamily="34" charset="0"/>
                <a:ea typeface="Times New Roman" panose="02020603050405020304" pitchFamily="18" charset="0"/>
                <a:cs typeface="Times New Roman" panose="02020603050405020304" pitchFamily="18" charset="0"/>
              </a:rPr>
              <a:t>para las NBCD todavía no hay guías de registro.</a:t>
            </a:r>
            <a:r>
              <a:rPr lang="es-AR" sz="2000" b="1" dirty="0">
                <a:solidFill>
                  <a:srgbClr val="464646"/>
                </a:solidFill>
                <a:latin typeface="Arial" panose="020B0604020202020204" pitchFamily="34" charset="0"/>
                <a:ea typeface="Times New Roman" panose="02020603050405020304" pitchFamily="18" charset="0"/>
                <a:cs typeface="Times New Roman" panose="02020603050405020304" pitchFamily="18" charset="0"/>
              </a:rPr>
              <a:t>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DB8E958A-8D81-42A5-9761-EB6E2CD8A376}"/>
              </a:ext>
            </a:extLst>
          </p:cNvPr>
          <p:cNvSpPr/>
          <p:nvPr/>
        </p:nvSpPr>
        <p:spPr>
          <a:xfrm>
            <a:off x="0" y="97591"/>
            <a:ext cx="9144000" cy="584775"/>
          </a:xfrm>
          <a:prstGeom prst="rect">
            <a:avLst/>
          </a:prstGeom>
          <a:solidFill>
            <a:srgbClr val="FF0000"/>
          </a:solidFill>
        </p:spPr>
        <p:txBody>
          <a:bodyPr wrap="square">
            <a:spAutoFit/>
          </a:bodyPr>
          <a:lstStyle/>
          <a:p>
            <a:pPr algn="ctr"/>
            <a:r>
              <a:rPr lang="es-AR"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2-Drogas Complejas no biológicas  (NBCD)</a:t>
            </a:r>
            <a:r>
              <a:rPr lang="es-AR"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AR" sz="3200" dirty="0">
              <a:solidFill>
                <a:schemeClr val="bg1"/>
              </a:solidFill>
            </a:endParaRPr>
          </a:p>
        </p:txBody>
      </p:sp>
    </p:spTree>
    <p:extLst>
      <p:ext uri="{BB962C8B-B14F-4D97-AF65-F5344CB8AC3E}">
        <p14:creationId xmlns:p14="http://schemas.microsoft.com/office/powerpoint/2010/main" val="142299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0B510B3-0DB5-4A5E-90F5-98CB27353BCE}"/>
              </a:ext>
            </a:extLst>
          </p:cNvPr>
          <p:cNvSpPr/>
          <p:nvPr/>
        </p:nvSpPr>
        <p:spPr>
          <a:xfrm>
            <a:off x="417444" y="1928178"/>
            <a:ext cx="8309112" cy="3416320"/>
          </a:xfrm>
          <a:prstGeom prst="rect">
            <a:avLst/>
          </a:prstGeom>
          <a:ln w="38100">
            <a:solidFill>
              <a:srgbClr val="3333FF"/>
            </a:solidFill>
          </a:ln>
        </p:spPr>
        <p:txBody>
          <a:bodyPr wrap="square">
            <a:spAutoFit/>
          </a:bodyPr>
          <a:lstStyle/>
          <a:p>
            <a:pPr indent="457200" algn="just" fontAlgn="base">
              <a:spcAft>
                <a:spcPts val="0"/>
              </a:spcAft>
            </a:pPr>
            <a:r>
              <a:rPr lang="es-AR" b="1">
                <a:latin typeface="Arial" panose="020B0604020202020204" pitchFamily="34" charset="0"/>
                <a:ea typeface="Times New Roman" panose="02020603050405020304" pitchFamily="18" charset="0"/>
                <a:cs typeface="Times New Roman" panose="02020603050405020304" pitchFamily="18" charset="0"/>
              </a:rPr>
              <a:t>Las NBCD poseen complejidad molecular similar a la de los biológicos, y son inmunogenicas.</a:t>
            </a:r>
          </a:p>
          <a:p>
            <a:pPr indent="457200" algn="just" fontAlgn="base">
              <a:spcAft>
                <a:spcPts val="0"/>
              </a:spcAft>
            </a:pPr>
            <a:r>
              <a:rPr lang="es-AR">
                <a:highlight>
                  <a:srgbClr val="FFFF00"/>
                </a:highlight>
                <a:latin typeface="Arial" panose="020B0604020202020204" pitchFamily="34" charset="0"/>
                <a:ea typeface="Times New Roman" panose="02020603050405020304" pitchFamily="18" charset="0"/>
                <a:cs typeface="Times New Roman" panose="02020603050405020304" pitchFamily="18" charset="0"/>
              </a:rPr>
              <a:t>Los NBCDs </a:t>
            </a:r>
            <a:r>
              <a:rPr lang="es-AR" i="1">
                <a:highlight>
                  <a:srgbClr val="FFFF00"/>
                </a:highlight>
                <a:latin typeface="Arial" panose="020B0604020202020204" pitchFamily="34" charset="0"/>
                <a:ea typeface="Times New Roman" panose="02020603050405020304" pitchFamily="18" charset="0"/>
                <a:cs typeface="Times New Roman" panose="02020603050405020304" pitchFamily="18" charset="0"/>
              </a:rPr>
              <a:t>follow-on</a:t>
            </a:r>
            <a:r>
              <a:rPr lang="es-AR">
                <a:highlight>
                  <a:srgbClr val="FFFF00"/>
                </a:highlight>
                <a:latin typeface="Arial" panose="020B0604020202020204" pitchFamily="34" charset="0"/>
                <a:ea typeface="Times New Roman" panose="02020603050405020304" pitchFamily="18" charset="0"/>
                <a:cs typeface="Times New Roman" panose="02020603050405020304" pitchFamily="18" charset="0"/>
              </a:rPr>
              <a:t> imponen retos de caracterización  equivalentes a los planteados para biosimilares</a:t>
            </a:r>
            <a:r>
              <a:rPr lang="es-AR">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p>
          <a:p>
            <a:pPr indent="457200" algn="just" fontAlgn="base">
              <a:spcAft>
                <a:spcPts val="0"/>
              </a:spcAft>
            </a:pPr>
            <a:r>
              <a:rPr lang="es-AR" b="1">
                <a:solidFill>
                  <a:srgbClr val="FF0000"/>
                </a:solidFill>
                <a:latin typeface="Arial" panose="020B0604020202020204" pitchFamily="34" charset="0"/>
                <a:ea typeface="Times New Roman" panose="02020603050405020304" pitchFamily="18" charset="0"/>
                <a:cs typeface="Times New Roman" panose="02020603050405020304" pitchFamily="18" charset="0"/>
              </a:rPr>
              <a:t>Las NBCDs contienen mezclas heterogéneas de componentes macromoleculares parecidos entre si, y/o material nanoparticulado que no se puede aislar, cuantificar ni caracterizar fisicoquímicamente por completo empleando la tecnología analítica actualmente disponible</a:t>
            </a:r>
            <a:r>
              <a:rPr lang="es-AR">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p>
          <a:p>
            <a:pPr indent="457200" algn="just" fontAlgn="base">
              <a:spcAft>
                <a:spcPts val="0"/>
              </a:spcAft>
            </a:pPr>
            <a:r>
              <a:rPr lang="es-AR">
                <a:latin typeface="Arial" panose="020B0604020202020204" pitchFamily="34" charset="0"/>
                <a:ea typeface="Times New Roman" panose="02020603050405020304" pitchFamily="18" charset="0"/>
                <a:cs typeface="Times New Roman" panose="02020603050405020304" pitchFamily="18" charset="0"/>
              </a:rPr>
              <a:t>De la misma manera que para drogas biológicas, la actividad y calidad de las NBCD depende de su proceso de manufactura</a:t>
            </a:r>
            <a:r>
              <a:rPr lang="es-AR" sz="120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s-AR">
                <a:latin typeface="Arial" panose="020B0604020202020204" pitchFamily="34" charset="0"/>
                <a:ea typeface="Times New Roman" panose="02020603050405020304" pitchFamily="18" charset="0"/>
                <a:cs typeface="Times New Roman" panose="02020603050405020304" pitchFamily="18" charset="0"/>
              </a:rPr>
              <a:t>tal que </a:t>
            </a:r>
            <a:r>
              <a:rPr lang="es-AR" b="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pequeñas diferencias en la manufactura de NBCD </a:t>
            </a:r>
            <a:r>
              <a:rPr lang="es-AR" b="1" i="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follow-on</a:t>
            </a:r>
            <a:r>
              <a:rPr lang="es-AR" b="1">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respecto del original puede incrementar su toxicidad o disminuir su eficacia terapéutica.</a:t>
            </a:r>
            <a:endParaRPr lang="es-AR" sz="1200" b="1">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4620E127-472A-4169-A742-24FFD2F0D22F}"/>
              </a:ext>
            </a:extLst>
          </p:cNvPr>
          <p:cNvSpPr/>
          <p:nvPr/>
        </p:nvSpPr>
        <p:spPr>
          <a:xfrm>
            <a:off x="0" y="97591"/>
            <a:ext cx="9144000" cy="584775"/>
          </a:xfrm>
          <a:prstGeom prst="rect">
            <a:avLst/>
          </a:prstGeom>
          <a:solidFill>
            <a:srgbClr val="FF0000"/>
          </a:solidFill>
        </p:spPr>
        <p:txBody>
          <a:bodyPr wrap="square">
            <a:spAutoFit/>
          </a:bodyPr>
          <a:lstStyle/>
          <a:p>
            <a:pPr algn="ctr"/>
            <a:r>
              <a:rPr lang="es-AR"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3-Drogas Complejas no biológicas  (NBCD)</a:t>
            </a:r>
            <a:r>
              <a:rPr lang="es-AR"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AR" sz="3200" dirty="0">
              <a:solidFill>
                <a:schemeClr val="bg1"/>
              </a:solidFill>
            </a:endParaRPr>
          </a:p>
        </p:txBody>
      </p:sp>
    </p:spTree>
    <p:extLst>
      <p:ext uri="{BB962C8B-B14F-4D97-AF65-F5344CB8AC3E}">
        <p14:creationId xmlns:p14="http://schemas.microsoft.com/office/powerpoint/2010/main" val="25799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A40DE1C-CE3C-4E20-9160-CF39528DE3D9}"/>
              </a:ext>
            </a:extLst>
          </p:cNvPr>
          <p:cNvSpPr/>
          <p:nvPr/>
        </p:nvSpPr>
        <p:spPr>
          <a:xfrm>
            <a:off x="424069" y="1868456"/>
            <a:ext cx="8295861" cy="3416320"/>
          </a:xfrm>
          <a:prstGeom prst="rect">
            <a:avLst/>
          </a:prstGeom>
          <a:ln w="38100">
            <a:solidFill>
              <a:srgbClr val="3333FF"/>
            </a:solidFill>
          </a:ln>
        </p:spPr>
        <p:txBody>
          <a:bodyPr wrap="square">
            <a:spAutoFit/>
          </a:bodyPr>
          <a:lstStyle/>
          <a:p>
            <a:pPr indent="457200" algn="just" fontAlgn="base">
              <a:spcAft>
                <a:spcPts val="0"/>
              </a:spcAft>
            </a:pPr>
            <a:r>
              <a:rPr lang="es-AR" dirty="0">
                <a:latin typeface="Arial" panose="020B0604020202020204" pitchFamily="34" charset="0"/>
                <a:ea typeface="Times New Roman" panose="02020603050405020304" pitchFamily="18" charset="0"/>
                <a:cs typeface="Times New Roman" panose="02020603050405020304" pitchFamily="18" charset="0"/>
              </a:rPr>
              <a:t>Actualmente en EEUU, los </a:t>
            </a:r>
            <a:r>
              <a:rPr lang="es-AR" dirty="0" err="1">
                <a:latin typeface="Arial" panose="020B0604020202020204" pitchFamily="34" charset="0"/>
                <a:ea typeface="Times New Roman" panose="02020603050405020304" pitchFamily="18" charset="0"/>
                <a:cs typeface="Times New Roman" panose="02020603050405020304" pitchFamily="18" charset="0"/>
              </a:rPr>
              <a:t>NBCDs</a:t>
            </a:r>
            <a:r>
              <a:rPr lang="es-AR" dirty="0">
                <a:latin typeface="Arial" panose="020B0604020202020204" pitchFamily="34" charset="0"/>
                <a:ea typeface="Times New Roman" panose="02020603050405020304" pitchFamily="18" charset="0"/>
                <a:cs typeface="Times New Roman" panose="02020603050405020304" pitchFamily="18" charset="0"/>
              </a:rPr>
              <a:t> </a:t>
            </a:r>
            <a:r>
              <a:rPr lang="es-AR" i="1" dirty="0" err="1">
                <a:latin typeface="Arial" panose="020B0604020202020204" pitchFamily="34" charset="0"/>
                <a:ea typeface="Times New Roman" panose="02020603050405020304" pitchFamily="18" charset="0"/>
                <a:cs typeface="Times New Roman" panose="02020603050405020304" pitchFamily="18" charset="0"/>
              </a:rPr>
              <a:t>follow-on</a:t>
            </a:r>
            <a:r>
              <a:rPr lang="es-AR" i="1" dirty="0">
                <a:latin typeface="Arial" panose="020B0604020202020204" pitchFamily="34" charset="0"/>
                <a:ea typeface="Times New Roman" panose="02020603050405020304" pitchFamily="18" charset="0"/>
                <a:cs typeface="Times New Roman" panose="02020603050405020304" pitchFamily="18" charset="0"/>
              </a:rPr>
              <a:t> </a:t>
            </a:r>
            <a:r>
              <a:rPr lang="es-AR" dirty="0">
                <a:latin typeface="Arial" panose="020B0604020202020204" pitchFamily="34" charset="0"/>
                <a:ea typeface="Times New Roman" panose="02020603050405020304" pitchFamily="18" charset="0"/>
                <a:cs typeface="Times New Roman" panose="02020603050405020304" pitchFamily="18" charset="0"/>
              </a:rPr>
              <a:t>pueden aprobarse siguiendo la guía para genéricos que se emplea para las drogas tradicionales de bajo peso molecular, por la vía de “nueva aplicación de drogas abreviada” ANDA [505(j) </a:t>
            </a:r>
            <a:r>
              <a:rPr lang="es-AR" dirty="0" err="1">
                <a:latin typeface="Arial" panose="020B0604020202020204" pitchFamily="34" charset="0"/>
                <a:ea typeface="Times New Roman" panose="02020603050405020304" pitchFamily="18" charset="0"/>
                <a:cs typeface="Times New Roman" panose="02020603050405020304" pitchFamily="18" charset="0"/>
              </a:rPr>
              <a:t>application</a:t>
            </a:r>
            <a:r>
              <a:rPr lang="es-AR" dirty="0">
                <a:latin typeface="Arial" panose="020B0604020202020204" pitchFamily="34" charset="0"/>
                <a:ea typeface="Times New Roman" panose="02020603050405020304" pitchFamily="18" charset="0"/>
                <a:cs typeface="Times New Roman" panose="02020603050405020304" pitchFamily="18" charset="0"/>
              </a:rPr>
              <a:t>]), o bajo la sección “505(b)(2) </a:t>
            </a:r>
            <a:r>
              <a:rPr lang="es-AR" dirty="0" err="1">
                <a:latin typeface="Arial" panose="020B0604020202020204" pitchFamily="34" charset="0"/>
                <a:ea typeface="Times New Roman" panose="02020603050405020304" pitchFamily="18" charset="0"/>
                <a:cs typeface="Times New Roman" panose="02020603050405020304" pitchFamily="18" charset="0"/>
              </a:rPr>
              <a:t>of</a:t>
            </a:r>
            <a:r>
              <a:rPr lang="es-AR" dirty="0">
                <a:latin typeface="Arial" panose="020B0604020202020204" pitchFamily="34" charset="0"/>
                <a:ea typeface="Times New Roman" panose="02020603050405020304" pitchFamily="18" charset="0"/>
                <a:cs typeface="Times New Roman" panose="02020603050405020304" pitchFamily="18" charset="0"/>
              </a:rPr>
              <a:t> </a:t>
            </a:r>
            <a:r>
              <a:rPr lang="es-AR" dirty="0" err="1">
                <a:latin typeface="Arial" panose="020B0604020202020204" pitchFamily="34" charset="0"/>
                <a:ea typeface="Times New Roman" panose="02020603050405020304" pitchFamily="18" charset="0"/>
                <a:cs typeface="Times New Roman" panose="02020603050405020304" pitchFamily="18" charset="0"/>
              </a:rPr>
              <a:t>the</a:t>
            </a:r>
            <a:r>
              <a:rPr lang="es-AR" dirty="0">
                <a:latin typeface="Arial" panose="020B0604020202020204" pitchFamily="34" charset="0"/>
                <a:ea typeface="Times New Roman" panose="02020603050405020304" pitchFamily="18" charset="0"/>
                <a:cs typeface="Times New Roman" panose="02020603050405020304" pitchFamily="18" charset="0"/>
              </a:rPr>
              <a:t> Federal </a:t>
            </a:r>
            <a:r>
              <a:rPr lang="es-AR" dirty="0" err="1">
                <a:latin typeface="Arial" panose="020B0604020202020204" pitchFamily="34" charset="0"/>
                <a:ea typeface="Times New Roman" panose="02020603050405020304" pitchFamily="18" charset="0"/>
                <a:cs typeface="Times New Roman" panose="02020603050405020304" pitchFamily="18" charset="0"/>
              </a:rPr>
              <a:t>Food</a:t>
            </a:r>
            <a:r>
              <a:rPr lang="es-AR" dirty="0">
                <a:latin typeface="Arial" panose="020B0604020202020204" pitchFamily="34" charset="0"/>
                <a:ea typeface="Times New Roman" panose="02020603050405020304" pitchFamily="18" charset="0"/>
                <a:cs typeface="Times New Roman" panose="02020603050405020304" pitchFamily="18" charset="0"/>
              </a:rPr>
              <a:t>, </a:t>
            </a:r>
            <a:r>
              <a:rPr lang="es-AR" dirty="0" err="1">
                <a:latin typeface="Arial" panose="020B0604020202020204" pitchFamily="34" charset="0"/>
                <a:ea typeface="Times New Roman" panose="02020603050405020304" pitchFamily="18" charset="0"/>
                <a:cs typeface="Times New Roman" panose="02020603050405020304" pitchFamily="18" charset="0"/>
              </a:rPr>
              <a:t>Drug</a:t>
            </a:r>
            <a:r>
              <a:rPr lang="es-AR" dirty="0">
                <a:latin typeface="Arial" panose="020B0604020202020204" pitchFamily="34" charset="0"/>
                <a:ea typeface="Times New Roman" panose="02020603050405020304" pitchFamily="18" charset="0"/>
                <a:cs typeface="Times New Roman" panose="02020603050405020304" pitchFamily="18" charset="0"/>
              </a:rPr>
              <a:t>, and </a:t>
            </a:r>
            <a:r>
              <a:rPr lang="es-AR" dirty="0" err="1">
                <a:latin typeface="Arial" panose="020B0604020202020204" pitchFamily="34" charset="0"/>
                <a:ea typeface="Times New Roman" panose="02020603050405020304" pitchFamily="18" charset="0"/>
                <a:cs typeface="Times New Roman" panose="02020603050405020304" pitchFamily="18" charset="0"/>
              </a:rPr>
              <a:t>Cosmetic</a:t>
            </a:r>
            <a:r>
              <a:rPr lang="es-AR" dirty="0">
                <a:latin typeface="Arial" panose="020B0604020202020204" pitchFamily="34" charset="0"/>
                <a:ea typeface="Times New Roman" panose="02020603050405020304" pitchFamily="18" charset="0"/>
                <a:cs typeface="Times New Roman" panose="02020603050405020304" pitchFamily="18" charset="0"/>
              </a:rPr>
              <a:t> </a:t>
            </a:r>
            <a:r>
              <a:rPr lang="es-AR" dirty="0" err="1">
                <a:latin typeface="Arial" panose="020B0604020202020204" pitchFamily="34" charset="0"/>
                <a:ea typeface="Times New Roman" panose="02020603050405020304" pitchFamily="18" charset="0"/>
                <a:cs typeface="Times New Roman" panose="02020603050405020304" pitchFamily="18" charset="0"/>
              </a:rPr>
              <a:t>Act</a:t>
            </a:r>
            <a:r>
              <a:rPr lang="es-AR" dirty="0">
                <a:latin typeface="Arial" panose="020B0604020202020204" pitchFamily="34" charset="0"/>
                <a:ea typeface="Times New Roman" panose="02020603050405020304" pitchFamily="18" charset="0"/>
                <a:cs typeface="Times New Roman" panose="02020603050405020304" pitchFamily="18" charset="0"/>
              </a:rPr>
              <a:t> (FFDCA) </a:t>
            </a:r>
          </a:p>
          <a:p>
            <a:pPr indent="457200" algn="just" fontAlgn="base">
              <a:spcAft>
                <a:spcPts val="0"/>
              </a:spcAft>
            </a:pPr>
            <a:r>
              <a:rPr lang="es-AR"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Sin embargo, la FDA reconoce que esta ruta puede no tener en cuenta los desafíos (</a:t>
            </a:r>
            <a:r>
              <a:rPr lang="es-AR"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científicos</a:t>
            </a:r>
            <a:r>
              <a:rPr lang="es-AR"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de caracterización o asegurar la seguridad y eficacia de </a:t>
            </a:r>
            <a:r>
              <a:rPr lang="es-AR"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NBCDs</a:t>
            </a:r>
            <a:r>
              <a:rPr lang="es-A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s-AR" b="1" i="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follow-on</a:t>
            </a:r>
            <a:r>
              <a:rPr lang="es-AR"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endParaRPr lang="es-AR"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indent="457200" algn="just" fontAlgn="base">
              <a:spcAft>
                <a:spcPts val="0"/>
              </a:spcAft>
            </a:pP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Dado el gap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en</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equivalencia</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de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drogas</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complejas</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en</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2014 la FDA ha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publicado</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el </a:t>
            </a:r>
            <a:r>
              <a:rPr lang="en-US"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documento</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US" sz="1200" b="1" dirty="0">
                <a:solidFill>
                  <a:srgbClr val="FF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“Generic Drug User Fee Amendment (GDUFA) Regulatory Science Priority Initiative for fiscal year 2014</a:t>
            </a:r>
            <a:r>
              <a:rPr lang="en-US" sz="1200" dirty="0">
                <a:solidFill>
                  <a:srgbClr val="333333"/>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r>
              <a:rPr lang="en-US" sz="1200" b="1" dirty="0">
                <a:solidFill>
                  <a:srgbClr val="333333"/>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(U.S. Food and Drug Administration. FY 14 GDUFA regulatory research priorities [homepage on the Internet]. [cited 2014 Feb 24]. Available from: http://www.fda.gov/Drugs/NewsEvents/ucm367997.htm</a:t>
            </a:r>
            <a:r>
              <a:rPr lang="en-US" sz="1200" dirty="0">
                <a:solidFill>
                  <a:srgbClr val="333333"/>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s-A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921D2D27-2A17-4742-8C5C-05AD8355B518}"/>
              </a:ext>
            </a:extLst>
          </p:cNvPr>
          <p:cNvSpPr/>
          <p:nvPr/>
        </p:nvSpPr>
        <p:spPr>
          <a:xfrm>
            <a:off x="0" y="97591"/>
            <a:ext cx="9144000" cy="584775"/>
          </a:xfrm>
          <a:prstGeom prst="rect">
            <a:avLst/>
          </a:prstGeom>
          <a:solidFill>
            <a:srgbClr val="FF0000"/>
          </a:solidFill>
        </p:spPr>
        <p:txBody>
          <a:bodyPr wrap="square">
            <a:spAutoFit/>
          </a:bodyPr>
          <a:lstStyle/>
          <a:p>
            <a:pPr algn="ctr"/>
            <a:r>
              <a:rPr lang="es-AR"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4-Drogas Complejas no biológicas  (NBCD)</a:t>
            </a:r>
            <a:r>
              <a:rPr lang="es-AR"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AR" sz="3200" dirty="0">
              <a:solidFill>
                <a:schemeClr val="bg1"/>
              </a:solidFill>
            </a:endParaRPr>
          </a:p>
        </p:txBody>
      </p:sp>
    </p:spTree>
    <p:extLst>
      <p:ext uri="{BB962C8B-B14F-4D97-AF65-F5344CB8AC3E}">
        <p14:creationId xmlns:p14="http://schemas.microsoft.com/office/powerpoint/2010/main" val="143118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3D5D94F-21D9-4F7C-A18C-D7AA30E333A5}"/>
              </a:ext>
            </a:extLst>
          </p:cNvPr>
          <p:cNvSpPr/>
          <p:nvPr/>
        </p:nvSpPr>
        <p:spPr>
          <a:xfrm>
            <a:off x="424070" y="1000418"/>
            <a:ext cx="8295859" cy="4708981"/>
          </a:xfrm>
          <a:prstGeom prst="rect">
            <a:avLst/>
          </a:prstGeom>
          <a:ln w="38100">
            <a:solidFill>
              <a:srgbClr val="FF0000"/>
            </a:solidFill>
          </a:ln>
        </p:spPr>
        <p:txBody>
          <a:bodyPr wrap="square">
            <a:spAutoFit/>
          </a:bodyPr>
          <a:lstStyle/>
          <a:p>
            <a:pPr algn="just" fontAlgn="base"/>
            <a:r>
              <a:rPr lang="es-AR" dirty="0">
                <a:solidFill>
                  <a:srgbClr val="333333"/>
                </a:solidFill>
                <a:latin typeface="Arial" panose="020B0604020202020204" pitchFamily="34" charset="0"/>
                <a:ea typeface="Times New Roman" panose="02020603050405020304" pitchFamily="18" charset="0"/>
                <a:cs typeface="Arial" panose="020B0604020202020204" pitchFamily="34" charset="0"/>
              </a:rPr>
              <a:t>IMPORTANTE (</a:t>
            </a:r>
            <a:r>
              <a:rPr lang="es-AR" b="1" dirty="0">
                <a:solidFill>
                  <a:srgbClr val="3333FF"/>
                </a:solidFill>
                <a:latin typeface="Arial" panose="020B0604020202020204" pitchFamily="34" charset="0"/>
                <a:ea typeface="Times New Roman" panose="02020603050405020304" pitchFamily="18" charset="0"/>
                <a:cs typeface="Arial" panose="020B0604020202020204" pitchFamily="34" charset="0"/>
              </a:rPr>
              <a:t>FDA</a:t>
            </a:r>
            <a:r>
              <a:rPr lang="es-AR" dirty="0">
                <a:solidFill>
                  <a:srgbClr val="333333"/>
                </a:solidFill>
                <a:latin typeface="Arial" panose="020B0604020202020204" pitchFamily="34" charset="0"/>
                <a:ea typeface="Times New Roman" panose="02020603050405020304" pitchFamily="18" charset="0"/>
                <a:cs typeface="Arial" panose="020B0604020202020204" pitchFamily="34" charset="0"/>
              </a:rPr>
              <a:t>-no necesariamente ANMAT-): </a:t>
            </a:r>
            <a:r>
              <a:rPr lang="es-AR" b="1" dirty="0">
                <a:solidFill>
                  <a:srgbClr val="333333"/>
                </a:solidFill>
                <a:latin typeface="Arial" panose="020B0604020202020204" pitchFamily="34" charset="0"/>
                <a:ea typeface="Times New Roman" panose="02020603050405020304" pitchFamily="18" charset="0"/>
                <a:cs typeface="Arial" panose="020B0604020202020204" pitchFamily="34" charset="0"/>
              </a:rPr>
              <a:t>De acuerdo al BCPI</a:t>
            </a:r>
            <a:r>
              <a:rPr lang="es-AR" dirty="0">
                <a:solidFill>
                  <a:srgbClr val="0033CC"/>
                </a:solidFill>
                <a:latin typeface="Arial" panose="020B0604020202020204" pitchFamily="34" charset="0"/>
                <a:ea typeface="Times New Roman" panose="02020603050405020304" pitchFamily="18" charset="0"/>
                <a:cs typeface="Arial" panose="020B0604020202020204" pitchFamily="34" charset="0"/>
              </a:rPr>
              <a:t> </a:t>
            </a:r>
            <a:r>
              <a:rPr lang="es-AR" i="1" dirty="0">
                <a:latin typeface="Arial" panose="020B0604020202020204" pitchFamily="34" charset="0"/>
                <a:ea typeface="Times New Roman" panose="02020603050405020304" pitchFamily="18" charset="0"/>
                <a:cs typeface="Arial" panose="020B0604020202020204" pitchFamily="34" charset="0"/>
              </a:rPr>
              <a:t>(</a:t>
            </a:r>
            <a:r>
              <a:rPr lang="es-AR" b="1" i="1" dirty="0" err="1">
                <a:latin typeface="Arial" panose="020B0604020202020204" pitchFamily="34" charset="0"/>
                <a:ea typeface="Times New Roman" panose="02020603050405020304" pitchFamily="18" charset="0"/>
                <a:cs typeface="Arial" panose="020B0604020202020204" pitchFamily="34" charset="0"/>
              </a:rPr>
              <a:t>Biologics</a:t>
            </a:r>
            <a:r>
              <a:rPr lang="es-AR" b="1" i="1" dirty="0">
                <a:latin typeface="Arial" panose="020B0604020202020204" pitchFamily="34" charset="0"/>
                <a:ea typeface="Times New Roman" panose="02020603050405020304" pitchFamily="18" charset="0"/>
                <a:cs typeface="Arial" panose="020B0604020202020204" pitchFamily="34" charset="0"/>
              </a:rPr>
              <a:t> Price </a:t>
            </a:r>
            <a:r>
              <a:rPr lang="es-AR" b="1" i="1" dirty="0" err="1">
                <a:latin typeface="Arial" panose="020B0604020202020204" pitchFamily="34" charset="0"/>
                <a:ea typeface="Times New Roman" panose="02020603050405020304" pitchFamily="18" charset="0"/>
                <a:cs typeface="Arial" panose="020B0604020202020204" pitchFamily="34" charset="0"/>
              </a:rPr>
              <a:t>Competition</a:t>
            </a:r>
            <a:r>
              <a:rPr lang="es-AR" b="1" i="1" dirty="0">
                <a:latin typeface="Arial" panose="020B0604020202020204" pitchFamily="34" charset="0"/>
                <a:ea typeface="Times New Roman" panose="02020603050405020304" pitchFamily="18" charset="0"/>
                <a:cs typeface="Arial" panose="020B0604020202020204" pitchFamily="34" charset="0"/>
              </a:rPr>
              <a:t> and </a:t>
            </a:r>
            <a:r>
              <a:rPr lang="es-AR" b="1" i="1" dirty="0" err="1">
                <a:latin typeface="Arial" panose="020B0604020202020204" pitchFamily="34" charset="0"/>
                <a:ea typeface="Times New Roman" panose="02020603050405020304" pitchFamily="18" charset="0"/>
                <a:cs typeface="Arial" panose="020B0604020202020204" pitchFamily="34" charset="0"/>
              </a:rPr>
              <a:t>Innovation</a:t>
            </a:r>
            <a:r>
              <a:rPr lang="es-AR" b="1" i="1" dirty="0">
                <a:latin typeface="Arial" panose="020B0604020202020204" pitchFamily="34" charset="0"/>
                <a:ea typeface="Times New Roman" panose="02020603050405020304" pitchFamily="18" charset="0"/>
                <a:cs typeface="Arial" panose="020B0604020202020204" pitchFamily="34" charset="0"/>
              </a:rPr>
              <a:t>)</a:t>
            </a:r>
            <a:r>
              <a:rPr lang="es-AR" b="1" dirty="0">
                <a:latin typeface="Arial" panose="020B0604020202020204" pitchFamily="34" charset="0"/>
                <a:ea typeface="Times New Roman" panose="02020603050405020304" pitchFamily="18" charset="0"/>
                <a:cs typeface="Arial" panose="020B0604020202020204" pitchFamily="34" charset="0"/>
              </a:rPr>
              <a:t> </a:t>
            </a:r>
            <a:r>
              <a:rPr lang="es-AR" dirty="0">
                <a:latin typeface="Arial" panose="020B0604020202020204" pitchFamily="34" charset="0"/>
                <a:ea typeface="Times New Roman" panose="02020603050405020304" pitchFamily="18" charset="0"/>
                <a:cs typeface="Arial" panose="020B0604020202020204" pitchFamily="34" charset="0"/>
              </a:rPr>
              <a:t>(Acta Ley Publica instituida en </a:t>
            </a:r>
            <a:r>
              <a:rPr lang="es-AR" b="1" dirty="0">
                <a:latin typeface="Arial" panose="020B0604020202020204" pitchFamily="34" charset="0"/>
                <a:ea typeface="Times New Roman" panose="02020603050405020304" pitchFamily="18" charset="0"/>
                <a:cs typeface="Arial" panose="020B0604020202020204" pitchFamily="34" charset="0"/>
              </a:rPr>
              <a:t> 2009</a:t>
            </a:r>
            <a:r>
              <a:rPr lang="es-AR" dirty="0">
                <a:latin typeface="Arial" panose="020B0604020202020204" pitchFamily="34" charset="0"/>
                <a:ea typeface="Times New Roman" panose="02020603050405020304" pitchFamily="18" charset="0"/>
                <a:cs typeface="Arial" panose="020B0604020202020204" pitchFamily="34" charset="0"/>
              </a:rPr>
              <a:t> para crear un camino abreviado para la aprobación de drogas biosimilares)</a:t>
            </a:r>
            <a:r>
              <a:rPr lang="es-AR" dirty="0">
                <a:solidFill>
                  <a:srgbClr val="0033CC"/>
                </a:solidFill>
                <a:latin typeface="Arial" panose="020B0604020202020204" pitchFamily="34" charset="0"/>
                <a:ea typeface="Times New Roman" panose="02020603050405020304" pitchFamily="18" charset="0"/>
                <a:cs typeface="Arial" panose="020B0604020202020204" pitchFamily="34" charset="0"/>
              </a:rPr>
              <a:t> </a:t>
            </a:r>
            <a:r>
              <a:rPr lang="es-AR" b="1" dirty="0">
                <a:solidFill>
                  <a:srgbClr val="333333"/>
                </a:solidFill>
                <a:latin typeface="Arial" panose="020B0604020202020204" pitchFamily="34" charset="0"/>
                <a:ea typeface="Times New Roman" panose="02020603050405020304" pitchFamily="18" charset="0"/>
                <a:cs typeface="Arial" panose="020B0604020202020204" pitchFamily="34" charset="0"/>
              </a:rPr>
              <a:t>la </a:t>
            </a:r>
            <a:r>
              <a:rPr lang="es-AR"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biosimilaridad</a:t>
            </a:r>
            <a:r>
              <a:rPr lang="es-AR" b="1" dirty="0">
                <a:solidFill>
                  <a:srgbClr val="333333"/>
                </a:solidFill>
                <a:latin typeface="Arial" panose="020B0604020202020204" pitchFamily="34" charset="0"/>
                <a:ea typeface="Times New Roman" panose="02020603050405020304" pitchFamily="18" charset="0"/>
                <a:cs typeface="Arial" panose="020B0604020202020204" pitchFamily="34" charset="0"/>
              </a:rPr>
              <a:t> no implica intercambiabilidad ni sustitución de drogas </a:t>
            </a:r>
            <a:r>
              <a:rPr lang="es-AR" sz="1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Biologics</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Price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Competition</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and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Innovation</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Act</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of</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2009,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Public</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Law</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111-148, Sec. 7001-7003, 124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Stat</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119. Mar. 23, 2010</a:t>
            </a:r>
            <a:r>
              <a:rPr lang="es-AR" sz="1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dirty="0">
                <a:latin typeface="Arial" panose="020B0604020202020204" pitchFamily="34" charset="0"/>
                <a:ea typeface="Times New Roman" panose="02020603050405020304" pitchFamily="18" charset="0"/>
                <a:cs typeface="Arial" panose="020B0604020202020204" pitchFamily="34" charset="0"/>
              </a:rPr>
              <a:t>A diferencia de las copias genéricas de drogas de bajo peso molecular, biosimilares y </a:t>
            </a:r>
            <a:r>
              <a:rPr lang="es-AR" dirty="0" err="1">
                <a:latin typeface="Arial" panose="020B0604020202020204" pitchFamily="34" charset="0"/>
                <a:ea typeface="Times New Roman" panose="02020603050405020304" pitchFamily="18" charset="0"/>
                <a:cs typeface="Arial" panose="020B0604020202020204" pitchFamily="34" charset="0"/>
              </a:rPr>
              <a:t>NBCDs</a:t>
            </a:r>
            <a:r>
              <a:rPr lang="es-AR" dirty="0">
                <a:latin typeface="Arial" panose="020B0604020202020204" pitchFamily="34" charset="0"/>
                <a:ea typeface="Times New Roman" panose="02020603050405020304" pitchFamily="18" charset="0"/>
                <a:cs typeface="Arial" panose="020B0604020202020204" pitchFamily="34" charset="0"/>
              </a:rPr>
              <a:t> </a:t>
            </a:r>
            <a:r>
              <a:rPr lang="es-AR" i="1" dirty="0" err="1">
                <a:latin typeface="Arial" panose="020B0604020202020204" pitchFamily="34" charset="0"/>
                <a:ea typeface="Times New Roman" panose="02020603050405020304" pitchFamily="18" charset="0"/>
                <a:cs typeface="Arial" panose="020B0604020202020204" pitchFamily="34" charset="0"/>
              </a:rPr>
              <a:t>follow-on</a:t>
            </a:r>
            <a:r>
              <a:rPr lang="es-AR" dirty="0">
                <a:latin typeface="Arial" panose="020B0604020202020204" pitchFamily="34" charset="0"/>
                <a:ea typeface="Times New Roman" panose="02020603050405020304" pitchFamily="18" charset="0"/>
                <a:cs typeface="Arial" panose="020B0604020202020204" pitchFamily="34" charset="0"/>
              </a:rPr>
              <a:t> NO serán idénticos al producto innovador.  A causa de su complejidad y de acuerdo al método de manufactura empleado, que frecuentemente es </a:t>
            </a:r>
            <a:r>
              <a:rPr lang="es-AR" i="1" dirty="0" err="1">
                <a:highlight>
                  <a:srgbClr val="FFFF00"/>
                </a:highlight>
                <a:latin typeface="Arial" panose="020B0604020202020204" pitchFamily="34" charset="0"/>
                <a:ea typeface="Times New Roman" panose="02020603050405020304" pitchFamily="18" charset="0"/>
                <a:cs typeface="Arial" panose="020B0604020202020204" pitchFamily="34" charset="0"/>
              </a:rPr>
              <a:t>proprietary</a:t>
            </a:r>
            <a:r>
              <a:rPr lang="es-AR" dirty="0">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s-AR" dirty="0">
                <a:latin typeface="Arial" panose="020B0604020202020204" pitchFamily="34" charset="0"/>
                <a:ea typeface="Times New Roman" panose="02020603050405020304" pitchFamily="18" charset="0"/>
                <a:cs typeface="Arial" panose="020B0604020202020204" pitchFamily="34" charset="0"/>
              </a:rPr>
              <a:t> son inevitable las variaciones entre productos de diferentes orígenes. Esto conduce a diferencias clínicas significativas entre el original y la </a:t>
            </a:r>
            <a:r>
              <a:rPr lang="es-AR" dirty="0" err="1">
                <a:latin typeface="Arial" panose="020B0604020202020204" pitchFamily="34" charset="0"/>
                <a:ea typeface="Times New Roman" panose="02020603050405020304" pitchFamily="18" charset="0"/>
                <a:cs typeface="Arial" panose="020B0604020202020204" pitchFamily="34" charset="0"/>
              </a:rPr>
              <a:t>NBCDs</a:t>
            </a:r>
            <a:r>
              <a:rPr lang="es-AR" dirty="0">
                <a:latin typeface="Arial" panose="020B0604020202020204" pitchFamily="34" charset="0"/>
                <a:ea typeface="Times New Roman" panose="02020603050405020304" pitchFamily="18" charset="0"/>
                <a:cs typeface="Arial" panose="020B0604020202020204" pitchFamily="34" charset="0"/>
              </a:rPr>
              <a:t> </a:t>
            </a:r>
            <a:r>
              <a:rPr lang="es-AR" i="1" dirty="0" err="1">
                <a:latin typeface="Arial" panose="020B0604020202020204" pitchFamily="34" charset="0"/>
                <a:ea typeface="Times New Roman" panose="02020603050405020304" pitchFamily="18" charset="0"/>
                <a:cs typeface="Arial" panose="020B0604020202020204" pitchFamily="34" charset="0"/>
              </a:rPr>
              <a:t>follow-on</a:t>
            </a:r>
            <a:r>
              <a:rPr lang="es-AR" i="1" dirty="0">
                <a:latin typeface="Arial" panose="020B0604020202020204" pitchFamily="34" charset="0"/>
                <a:ea typeface="Times New Roman" panose="02020603050405020304" pitchFamily="18" charset="0"/>
                <a:cs typeface="Arial" panose="020B0604020202020204" pitchFamily="34" charset="0"/>
              </a:rPr>
              <a:t> </a:t>
            </a:r>
            <a:r>
              <a:rPr lang="es-AR" dirty="0">
                <a:latin typeface="Arial" panose="020B0604020202020204" pitchFamily="34" charset="0"/>
                <a:ea typeface="Times New Roman" panose="02020603050405020304" pitchFamily="18" charset="0"/>
                <a:cs typeface="Arial" panose="020B0604020202020204" pitchFamily="34" charset="0"/>
              </a:rPr>
              <a:t>que hacen la intercambiabilidad impracticable. Por ley (</a:t>
            </a:r>
            <a:r>
              <a:rPr lang="es-AR" b="1" u="sng" dirty="0">
                <a:latin typeface="Arial" panose="020B0604020202020204" pitchFamily="34" charset="0"/>
                <a:ea typeface="Times New Roman" panose="02020603050405020304" pitchFamily="18" charset="0"/>
                <a:cs typeface="Arial" panose="020B0604020202020204" pitchFamily="34" charset="0"/>
              </a:rPr>
              <a:t>en EEUU</a:t>
            </a:r>
            <a:r>
              <a:rPr lang="es-AR" dirty="0">
                <a:latin typeface="Arial" panose="020B0604020202020204" pitchFamily="34" charset="0"/>
                <a:ea typeface="Times New Roman" panose="02020603050405020304" pitchFamily="18" charset="0"/>
                <a:cs typeface="Arial" panose="020B0604020202020204" pitchFamily="34" charset="0"/>
              </a:rPr>
              <a:t>)</a:t>
            </a:r>
            <a:r>
              <a:rPr lang="es-AR" b="1" dirty="0">
                <a:solidFill>
                  <a:srgbClr val="FF0000"/>
                </a:solidFill>
                <a:latin typeface="Arial" panose="020B0604020202020204" pitchFamily="34" charset="0"/>
                <a:ea typeface="Times New Roman" panose="02020603050405020304" pitchFamily="18" charset="0"/>
                <a:cs typeface="Arial" panose="020B0604020202020204" pitchFamily="34" charset="0"/>
              </a:rPr>
              <a:t>, la aprobación de intercambiabilidad para drogas biológicas debe ocurrir si los riesgos inherentes a la seguridad o disminución de eficacia al alternar o cambiar entre el genérico y su referencia no es mayor que los corridos al continuar usando el producto de referencia </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Biologics</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Price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Competition</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and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Innovation</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Act</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of</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2009,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Public</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Law</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111-148, Sec. 7001-7003, 124 </a:t>
            </a:r>
            <a:r>
              <a:rPr lang="es-AR" sz="1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Stat</a:t>
            </a:r>
            <a:r>
              <a:rPr lang="es-AR" sz="1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119. Mar. 23, 2010</a:t>
            </a:r>
            <a:r>
              <a:rPr lang="es-AR" sz="1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s-A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s-AR" sz="1200" dirty="0">
              <a:latin typeface="Arial" panose="020B0604020202020204" pitchFamily="34" charset="0"/>
              <a:ea typeface="Calibri" panose="020F050202020403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E07F2B1-0F39-460D-82C2-026CC5933906}"/>
              </a:ext>
            </a:extLst>
          </p:cNvPr>
          <p:cNvSpPr/>
          <p:nvPr/>
        </p:nvSpPr>
        <p:spPr>
          <a:xfrm>
            <a:off x="0" y="97591"/>
            <a:ext cx="9144000" cy="584775"/>
          </a:xfrm>
          <a:prstGeom prst="rect">
            <a:avLst/>
          </a:prstGeom>
          <a:solidFill>
            <a:srgbClr val="FF0000"/>
          </a:solidFill>
        </p:spPr>
        <p:txBody>
          <a:bodyPr wrap="square">
            <a:spAutoFit/>
          </a:bodyPr>
          <a:lstStyle/>
          <a:p>
            <a:pPr algn="ctr"/>
            <a:r>
              <a:rPr lang="es-AR"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5-Drogas Complejas no biológicas  (NBCD)</a:t>
            </a:r>
            <a:r>
              <a:rPr lang="es-AR"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AR" sz="3200" dirty="0">
              <a:solidFill>
                <a:schemeClr val="bg1"/>
              </a:solidFill>
            </a:endParaRPr>
          </a:p>
        </p:txBody>
      </p:sp>
    </p:spTree>
    <p:extLst>
      <p:ext uri="{BB962C8B-B14F-4D97-AF65-F5344CB8AC3E}">
        <p14:creationId xmlns:p14="http://schemas.microsoft.com/office/powerpoint/2010/main" val="210679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E13DB30-A3C4-40C0-A9CC-ED32FCDE8DC3}"/>
              </a:ext>
            </a:extLst>
          </p:cNvPr>
          <p:cNvSpPr/>
          <p:nvPr/>
        </p:nvSpPr>
        <p:spPr>
          <a:xfrm>
            <a:off x="0" y="97591"/>
            <a:ext cx="9144000" cy="584775"/>
          </a:xfrm>
          <a:prstGeom prst="rect">
            <a:avLst/>
          </a:prstGeom>
          <a:solidFill>
            <a:srgbClr val="FF0000"/>
          </a:solidFill>
        </p:spPr>
        <p:txBody>
          <a:bodyPr wrap="square">
            <a:spAutoFit/>
          </a:bodyPr>
          <a:lstStyle/>
          <a:p>
            <a:pPr algn="ctr"/>
            <a:r>
              <a:rPr lang="es-AR"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6- Drogas Complejas no biológicas  (NBCD)</a:t>
            </a:r>
            <a:r>
              <a:rPr lang="es-AR"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AR" sz="3200" dirty="0">
              <a:solidFill>
                <a:schemeClr val="bg1"/>
              </a:solidFill>
            </a:endParaRPr>
          </a:p>
        </p:txBody>
      </p:sp>
      <p:sp>
        <p:nvSpPr>
          <p:cNvPr id="5" name="Rectángulo 4">
            <a:extLst>
              <a:ext uri="{FF2B5EF4-FFF2-40B4-BE49-F238E27FC236}">
                <a16:creationId xmlns:a16="http://schemas.microsoft.com/office/drawing/2014/main" id="{103B07B6-A2C7-4AA2-9F43-212EDF51CBDF}"/>
              </a:ext>
            </a:extLst>
          </p:cNvPr>
          <p:cNvSpPr/>
          <p:nvPr/>
        </p:nvSpPr>
        <p:spPr>
          <a:xfrm>
            <a:off x="424069" y="1793154"/>
            <a:ext cx="8295861" cy="3600986"/>
          </a:xfrm>
          <a:prstGeom prst="rect">
            <a:avLst/>
          </a:prstGeom>
          <a:ln w="38100">
            <a:solidFill>
              <a:srgbClr val="FF0000"/>
            </a:solidFill>
          </a:ln>
        </p:spPr>
        <p:txBody>
          <a:bodyPr wrap="square">
            <a:spAutoFit/>
          </a:bodyPr>
          <a:lstStyle/>
          <a:p>
            <a:pPr algn="just"/>
            <a:r>
              <a:rPr lang="es-AR" dirty="0">
                <a:latin typeface="Arial" panose="020B0604020202020204" pitchFamily="34" charset="0"/>
                <a:ea typeface="Times New Roman" panose="02020603050405020304" pitchFamily="18" charset="0"/>
                <a:cs typeface="Arial" panose="020B0604020202020204" pitchFamily="34" charset="0"/>
              </a:rPr>
              <a:t>	El camino para genéricos ANDA (FDA) de drogas de bajo peso molecular requiere probar la equivalencia terapéutica del genérico respecto del innovador: </a:t>
            </a:r>
            <a:r>
              <a:rPr lang="es-AR" b="1" dirty="0">
                <a:latin typeface="Arial" panose="020B0604020202020204" pitchFamily="34" charset="0"/>
                <a:ea typeface="Times New Roman" panose="02020603050405020304" pitchFamily="18" charset="0"/>
                <a:cs typeface="Arial" panose="020B0604020202020204" pitchFamily="34" charset="0"/>
              </a:rPr>
              <a:t>equivalencia farmacéutica</a:t>
            </a:r>
            <a:r>
              <a:rPr lang="es-AR" dirty="0">
                <a:latin typeface="Arial" panose="020B0604020202020204" pitchFamily="34" charset="0"/>
                <a:ea typeface="Times New Roman" panose="02020603050405020304" pitchFamily="18" charset="0"/>
                <a:cs typeface="Arial" panose="020B0604020202020204" pitchFamily="34" charset="0"/>
              </a:rPr>
              <a:t> (idéntica sustancia activa, forma de dosificación, </a:t>
            </a:r>
            <a:r>
              <a:rPr lang="es-AR" i="1" dirty="0" err="1">
                <a:latin typeface="Arial" panose="020B0604020202020204" pitchFamily="34" charset="0"/>
                <a:ea typeface="Times New Roman" panose="02020603050405020304" pitchFamily="18" charset="0"/>
                <a:cs typeface="Arial" panose="020B0604020202020204" pitchFamily="34" charset="0"/>
              </a:rPr>
              <a:t>strength</a:t>
            </a:r>
            <a:r>
              <a:rPr lang="es-AR" i="1" dirty="0">
                <a:latin typeface="Arial" panose="020B0604020202020204" pitchFamily="34" charset="0"/>
                <a:ea typeface="Times New Roman" panose="02020603050405020304" pitchFamily="18" charset="0"/>
                <a:cs typeface="Arial" panose="020B0604020202020204" pitchFamily="34" charset="0"/>
              </a:rPr>
              <a:t>,</a:t>
            </a:r>
            <a:r>
              <a:rPr lang="es-AR" dirty="0">
                <a:latin typeface="Arial" panose="020B0604020202020204" pitchFamily="34" charset="0"/>
                <a:ea typeface="Times New Roman" panose="02020603050405020304" pitchFamily="18" charset="0"/>
                <a:cs typeface="Arial" panose="020B0604020202020204" pitchFamily="34" charset="0"/>
              </a:rPr>
              <a:t> ruta de administración, etiquetado, calidad, </a:t>
            </a:r>
            <a:r>
              <a:rPr lang="es-AR" i="1" dirty="0">
                <a:latin typeface="Arial" panose="020B0604020202020204" pitchFamily="34" charset="0"/>
                <a:ea typeface="Times New Roman" panose="02020603050405020304" pitchFamily="18" charset="0"/>
                <a:cs typeface="Arial" panose="020B0604020202020204" pitchFamily="34" charset="0"/>
              </a:rPr>
              <a:t>performance</a:t>
            </a:r>
            <a:r>
              <a:rPr lang="es-AR" dirty="0">
                <a:latin typeface="Arial" panose="020B0604020202020204" pitchFamily="34" charset="0"/>
                <a:ea typeface="Times New Roman" panose="02020603050405020304" pitchFamily="18" charset="0"/>
                <a:cs typeface="Arial" panose="020B0604020202020204" pitchFamily="34" charset="0"/>
              </a:rPr>
              <a:t> característica e </a:t>
            </a:r>
            <a:r>
              <a:rPr lang="es-AR" i="1" dirty="0" err="1">
                <a:latin typeface="Arial" panose="020B0604020202020204" pitchFamily="34" charset="0"/>
                <a:ea typeface="Times New Roman" panose="02020603050405020304" pitchFamily="18" charset="0"/>
                <a:cs typeface="Arial" panose="020B0604020202020204" pitchFamily="34" charset="0"/>
              </a:rPr>
              <a:t>intended</a:t>
            </a:r>
            <a:r>
              <a:rPr lang="es-AR" i="1" dirty="0">
                <a:latin typeface="Arial" panose="020B0604020202020204" pitchFamily="34" charset="0"/>
                <a:ea typeface="Times New Roman" panose="02020603050405020304" pitchFamily="18" charset="0"/>
                <a:cs typeface="Arial" panose="020B0604020202020204" pitchFamily="34" charset="0"/>
              </a:rPr>
              <a:t> uso</a:t>
            </a:r>
            <a:r>
              <a:rPr lang="es-AR" dirty="0">
                <a:latin typeface="Arial" panose="020B0604020202020204" pitchFamily="34" charset="0"/>
                <a:ea typeface="Times New Roman" panose="02020603050405020304" pitchFamily="18" charset="0"/>
                <a:cs typeface="Arial" panose="020B0604020202020204" pitchFamily="34" charset="0"/>
              </a:rPr>
              <a:t>) y </a:t>
            </a:r>
            <a:r>
              <a:rPr lang="es-AR" b="1" dirty="0">
                <a:latin typeface="Arial" panose="020B0604020202020204" pitchFamily="34" charset="0"/>
                <a:ea typeface="Times New Roman" panose="02020603050405020304" pitchFamily="18" charset="0"/>
                <a:cs typeface="Arial" panose="020B0604020202020204" pitchFamily="34" charset="0"/>
              </a:rPr>
              <a:t>bioequivalencia</a:t>
            </a:r>
            <a:r>
              <a:rPr lang="es-AR" dirty="0">
                <a:latin typeface="Arial" panose="020B0604020202020204" pitchFamily="34" charset="0"/>
                <a:ea typeface="Times New Roman" panose="02020603050405020304" pitchFamily="18" charset="0"/>
                <a:cs typeface="Arial" panose="020B0604020202020204" pitchFamily="34" charset="0"/>
              </a:rPr>
              <a:t>  (farmacocinética comparable en humanos sanos)  </a:t>
            </a:r>
            <a:r>
              <a:rPr lang="es-AR" sz="1200" dirty="0">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s-AR" sz="1200" dirty="0">
                <a:solidFill>
                  <a:srgbClr val="333333"/>
                </a:solidFill>
                <a:highlight>
                  <a:srgbClr val="FFFF00"/>
                </a:highlight>
                <a:latin typeface="Arial" panose="020B0604020202020204" pitchFamily="34" charset="0"/>
                <a:ea typeface="Times New Roman" panose="02020603050405020304" pitchFamily="18" charset="0"/>
                <a:cs typeface="Arial" panose="020B0604020202020204" pitchFamily="34" charset="0"/>
              </a:rPr>
              <a:t> U.S. </a:t>
            </a:r>
            <a:r>
              <a:rPr lang="es-AR" sz="1200" dirty="0" err="1">
                <a:solidFill>
                  <a:srgbClr val="333333"/>
                </a:solidFill>
                <a:highlight>
                  <a:srgbClr val="FFFF00"/>
                </a:highlight>
                <a:latin typeface="Arial" panose="020B0604020202020204" pitchFamily="34" charset="0"/>
                <a:ea typeface="Times New Roman" panose="02020603050405020304" pitchFamily="18" charset="0"/>
                <a:cs typeface="Arial" panose="020B0604020202020204" pitchFamily="34" charset="0"/>
              </a:rPr>
              <a:t>Food</a:t>
            </a:r>
            <a:r>
              <a:rPr lang="es-AR" sz="1200" dirty="0">
                <a:solidFill>
                  <a:srgbClr val="333333"/>
                </a:solidFill>
                <a:highlight>
                  <a:srgbClr val="FFFF00"/>
                </a:highlight>
                <a:latin typeface="Arial" panose="020B0604020202020204" pitchFamily="34" charset="0"/>
                <a:ea typeface="Times New Roman" panose="02020603050405020304" pitchFamily="18" charset="0"/>
                <a:cs typeface="Arial" panose="020B0604020202020204" pitchFamily="34" charset="0"/>
              </a:rPr>
              <a:t> and </a:t>
            </a:r>
            <a:r>
              <a:rPr lang="es-AR" sz="1200" dirty="0" err="1">
                <a:solidFill>
                  <a:srgbClr val="333333"/>
                </a:solidFill>
                <a:highlight>
                  <a:srgbClr val="FFFF00"/>
                </a:highlight>
                <a:latin typeface="Arial" panose="020B0604020202020204" pitchFamily="34" charset="0"/>
                <a:ea typeface="Times New Roman" panose="02020603050405020304" pitchFamily="18" charset="0"/>
                <a:cs typeface="Arial" panose="020B0604020202020204" pitchFamily="34" charset="0"/>
              </a:rPr>
              <a:t>Drug</a:t>
            </a:r>
            <a:r>
              <a:rPr lang="es-AR" sz="1200" dirty="0">
                <a:solidFill>
                  <a:srgbClr val="333333"/>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s-AR" sz="1200" dirty="0" err="1">
                <a:solidFill>
                  <a:srgbClr val="333333"/>
                </a:solidFill>
                <a:highlight>
                  <a:srgbClr val="FFFF00"/>
                </a:highlight>
                <a:latin typeface="Arial" panose="020B0604020202020204" pitchFamily="34" charset="0"/>
                <a:ea typeface="Times New Roman" panose="02020603050405020304" pitchFamily="18" charset="0"/>
                <a:cs typeface="Arial" panose="020B0604020202020204" pitchFamily="34" charset="0"/>
              </a:rPr>
              <a:t>Administration</a:t>
            </a:r>
            <a:r>
              <a:rPr lang="es-AR" sz="1200" dirty="0">
                <a:solidFill>
                  <a:srgbClr val="333333"/>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US" sz="1200" dirty="0">
                <a:solidFill>
                  <a:srgbClr val="333333"/>
                </a:solidFill>
                <a:highlight>
                  <a:srgbClr val="FFFF00"/>
                </a:highlight>
                <a:latin typeface="Arial" panose="020B0604020202020204" pitchFamily="34" charset="0"/>
                <a:ea typeface="Times New Roman" panose="02020603050405020304" pitchFamily="18" charset="0"/>
                <a:cs typeface="Arial" panose="020B0604020202020204" pitchFamily="34" charset="0"/>
              </a:rPr>
              <a:t>Federal Food, Drug, and Cosmetic Act (FD&amp;C Act). Section 505 of the FDCA (21 USC § 355) [homepage on the Internet]. [cited 2014 Feb 24]. Available from: http://www.fda.gov/regulatoryinformation/legislation/federalfooddrugandcosmeticactFDCAct/default.htm)</a:t>
            </a:r>
            <a:r>
              <a:rPr lang="en-US" sz="1200" dirty="0">
                <a:highlight>
                  <a:srgbClr val="FFFF00"/>
                </a:highlight>
                <a:latin typeface="Arial" panose="020B0604020202020204" pitchFamily="34" charset="0"/>
                <a:ea typeface="Times New Roman" panose="02020603050405020304" pitchFamily="18" charset="0"/>
                <a:cs typeface="Arial" panose="020B0604020202020204" pitchFamily="34" charset="0"/>
              </a:rPr>
              <a:t>. </a:t>
            </a:r>
          </a:p>
          <a:p>
            <a:pPr algn="just"/>
            <a:r>
              <a:rPr lang="en-US" dirty="0">
                <a:latin typeface="Arial" panose="020B0604020202020204" pitchFamily="34" charset="0"/>
                <a:ea typeface="Times New Roman" panose="02020603050405020304" pitchFamily="18" charset="0"/>
                <a:cs typeface="Arial" panose="020B0604020202020204" pitchFamily="34" charset="0"/>
              </a:rPr>
              <a:t>	</a:t>
            </a:r>
            <a:r>
              <a:rPr lang="es-AR" dirty="0">
                <a:latin typeface="Arial" panose="020B0604020202020204" pitchFamily="34" charset="0"/>
                <a:ea typeface="Times New Roman" panose="02020603050405020304" pitchFamily="18" charset="0"/>
                <a:cs typeface="Arial" panose="020B0604020202020204" pitchFamily="34" charset="0"/>
              </a:rPr>
              <a:t>Para ciertos </a:t>
            </a:r>
            <a:r>
              <a:rPr lang="es-AR" dirty="0" err="1">
                <a:latin typeface="Arial" panose="020B0604020202020204" pitchFamily="34" charset="0"/>
                <a:ea typeface="Times New Roman" panose="02020603050405020304" pitchFamily="18" charset="0"/>
                <a:cs typeface="Arial" panose="020B0604020202020204" pitchFamily="34" charset="0"/>
              </a:rPr>
              <a:t>NBCDs</a:t>
            </a:r>
            <a:r>
              <a:rPr lang="es-AR" dirty="0">
                <a:latin typeface="Arial" panose="020B0604020202020204" pitchFamily="34" charset="0"/>
                <a:ea typeface="Times New Roman" panose="02020603050405020304" pitchFamily="18" charset="0"/>
                <a:cs typeface="Arial" panose="020B0604020202020204" pitchFamily="34" charset="0"/>
              </a:rPr>
              <a:t>, es imposible determinar equivalencia farmacéutica: si no se puede comprobar que dos drogas tengan idénticos activos, si el activo no ha sido identificado y si el mecanismo de acción de la droga de </a:t>
            </a:r>
            <a:r>
              <a:rPr lang="es-AR" dirty="0">
                <a:latin typeface="Arial" panose="020B0604020202020204" pitchFamily="34" charset="0"/>
                <a:cs typeface="Arial" panose="020B0604020202020204" pitchFamily="34" charset="0"/>
              </a:rPr>
              <a:t>referencia es desconocido.</a:t>
            </a:r>
          </a:p>
          <a:p>
            <a:pPr algn="just"/>
            <a:r>
              <a:rPr lang="es-AR" b="1" dirty="0">
                <a:solidFill>
                  <a:srgbClr val="FF0000"/>
                </a:solidFill>
                <a:latin typeface="Arial" panose="020B0604020202020204" pitchFamily="34" charset="0"/>
                <a:cs typeface="Arial" panose="020B0604020202020204" pitchFamily="34" charset="0"/>
              </a:rPr>
              <a:t>	</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73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428FB9E-AE37-479E-AC61-CF2F9ABD7290}"/>
              </a:ext>
            </a:extLst>
          </p:cNvPr>
          <p:cNvSpPr/>
          <p:nvPr/>
        </p:nvSpPr>
        <p:spPr>
          <a:xfrm>
            <a:off x="424070" y="1154097"/>
            <a:ext cx="8150087" cy="4431983"/>
          </a:xfrm>
          <a:prstGeom prst="rect">
            <a:avLst/>
          </a:prstGeom>
          <a:ln w="38100">
            <a:solidFill>
              <a:srgbClr val="FF0000"/>
            </a:solidFill>
          </a:ln>
        </p:spPr>
        <p:txBody>
          <a:bodyPr wrap="square">
            <a:spAutoFit/>
          </a:bodyPr>
          <a:lstStyle/>
          <a:p>
            <a:pPr algn="just"/>
            <a:r>
              <a:rPr lang="es-AR" b="1" dirty="0">
                <a:solidFill>
                  <a:srgbClr val="FF0000"/>
                </a:solidFill>
                <a:latin typeface="Arial" panose="020B0604020202020204" pitchFamily="34" charset="0"/>
                <a:cs typeface="Arial" panose="020B0604020202020204" pitchFamily="34" charset="0"/>
              </a:rPr>
              <a:t>	ADEMAS, </a:t>
            </a:r>
            <a:r>
              <a:rPr lang="es-AR" b="1" dirty="0">
                <a:solidFill>
                  <a:srgbClr val="FF0000"/>
                </a:solidFill>
                <a:highlight>
                  <a:srgbClr val="FFFF00"/>
                </a:highlight>
                <a:latin typeface="Arial" panose="020B0604020202020204" pitchFamily="34" charset="0"/>
                <a:cs typeface="Arial" panose="020B0604020202020204" pitchFamily="34" charset="0"/>
              </a:rPr>
              <a:t>la caracterización estructural grosera (relaciones molares o distribución de peso moleculares de los constituyentes) no garantiza </a:t>
            </a:r>
            <a:r>
              <a:rPr lang="es-AR" b="1" dirty="0" err="1">
                <a:solidFill>
                  <a:srgbClr val="FF0000"/>
                </a:solidFill>
                <a:highlight>
                  <a:srgbClr val="FFFF00"/>
                </a:highlight>
                <a:latin typeface="Arial" panose="020B0604020202020204" pitchFamily="34" charset="0"/>
                <a:cs typeface="Arial" panose="020B0604020202020204" pitchFamily="34" charset="0"/>
              </a:rPr>
              <a:t>similaridad</a:t>
            </a:r>
            <a:r>
              <a:rPr lang="es-AR" b="1" dirty="0">
                <a:solidFill>
                  <a:srgbClr val="FF0000"/>
                </a:solidFill>
                <a:highlight>
                  <a:srgbClr val="FFFF00"/>
                </a:highlight>
                <a:latin typeface="Arial" panose="020B0604020202020204" pitchFamily="34" charset="0"/>
                <a:cs typeface="Arial" panose="020B0604020202020204" pitchFamily="34" charset="0"/>
              </a:rPr>
              <a:t> de otras características </a:t>
            </a:r>
            <a:r>
              <a:rPr lang="es-AR" sz="1200" dirty="0">
                <a:solidFill>
                  <a:srgbClr val="FF0000"/>
                </a:solidFill>
                <a:latin typeface="Arial" panose="020B0604020202020204" pitchFamily="34" charset="0"/>
                <a:cs typeface="Arial" panose="020B0604020202020204" pitchFamily="34" charset="0"/>
              </a:rPr>
              <a:t>(</a:t>
            </a:r>
            <a:r>
              <a:rPr lang="es-AR" sz="1200" b="1" dirty="0" err="1">
                <a:solidFill>
                  <a:srgbClr val="FF0000"/>
                </a:solidFill>
                <a:latin typeface="Arial" panose="020B0604020202020204" pitchFamily="34" charset="0"/>
                <a:cs typeface="Arial" panose="020B0604020202020204" pitchFamily="34" charset="0"/>
              </a:rPr>
              <a:t>Toblli</a:t>
            </a:r>
            <a:r>
              <a:rPr lang="es-AR" sz="1200" b="1" dirty="0">
                <a:solidFill>
                  <a:srgbClr val="FF0000"/>
                </a:solidFill>
                <a:latin typeface="Arial" panose="020B0604020202020204" pitchFamily="34" charset="0"/>
                <a:cs typeface="Arial" panose="020B0604020202020204" pitchFamily="34" charset="0"/>
              </a:rPr>
              <a:t> JE, Cao G, </a:t>
            </a:r>
            <a:r>
              <a:rPr lang="es-AR" sz="1200" b="1" dirty="0" err="1">
                <a:solidFill>
                  <a:srgbClr val="FF0000"/>
                </a:solidFill>
                <a:latin typeface="Arial" panose="020B0604020202020204" pitchFamily="34" charset="0"/>
                <a:cs typeface="Arial" panose="020B0604020202020204" pitchFamily="34" charset="0"/>
              </a:rPr>
              <a:t>Oliveri</a:t>
            </a:r>
            <a:r>
              <a:rPr lang="es-AR" sz="1200" b="1" dirty="0">
                <a:solidFill>
                  <a:srgbClr val="FF0000"/>
                </a:solidFill>
                <a:latin typeface="Arial" panose="020B0604020202020204" pitchFamily="34" charset="0"/>
                <a:cs typeface="Arial" panose="020B0604020202020204" pitchFamily="34" charset="0"/>
              </a:rPr>
              <a:t> L, </a:t>
            </a:r>
            <a:r>
              <a:rPr lang="es-AR" sz="1200" b="1" dirty="0" err="1">
                <a:solidFill>
                  <a:srgbClr val="FF0000"/>
                </a:solidFill>
                <a:latin typeface="Arial" panose="020B0604020202020204" pitchFamily="34" charset="0"/>
                <a:cs typeface="Arial" panose="020B0604020202020204" pitchFamily="34" charset="0"/>
              </a:rPr>
              <a:t>Angerosa</a:t>
            </a:r>
            <a:r>
              <a:rPr lang="es-AR" sz="1200" b="1" dirty="0">
                <a:solidFill>
                  <a:srgbClr val="FF0000"/>
                </a:solidFill>
                <a:latin typeface="Arial" panose="020B0604020202020204" pitchFamily="34" charset="0"/>
                <a:cs typeface="Arial" panose="020B0604020202020204" pitchFamily="34" charset="0"/>
              </a:rPr>
              <a:t> M. </a:t>
            </a:r>
            <a:r>
              <a:rPr lang="es-AR" sz="1200" b="1" dirty="0" err="1">
                <a:solidFill>
                  <a:srgbClr val="FF0000"/>
                </a:solidFill>
                <a:latin typeface="Arial" panose="020B0604020202020204" pitchFamily="34" charset="0"/>
                <a:cs typeface="Arial" panose="020B0604020202020204" pitchFamily="34" charset="0"/>
              </a:rPr>
              <a:t>Differences</a:t>
            </a:r>
            <a:r>
              <a:rPr lang="es-AR" sz="1200" b="1" dirty="0">
                <a:solidFill>
                  <a:srgbClr val="FF0000"/>
                </a:solidFill>
                <a:latin typeface="Arial" panose="020B0604020202020204" pitchFamily="34" charset="0"/>
                <a:cs typeface="Arial" panose="020B0604020202020204" pitchFamily="34" charset="0"/>
              </a:rPr>
              <a:t> </a:t>
            </a:r>
            <a:r>
              <a:rPr lang="es-AR" sz="1200" b="1" dirty="0" err="1">
                <a:solidFill>
                  <a:srgbClr val="FF0000"/>
                </a:solidFill>
                <a:latin typeface="Arial" panose="020B0604020202020204" pitchFamily="34" charset="0"/>
                <a:cs typeface="Arial" panose="020B0604020202020204" pitchFamily="34" charset="0"/>
              </a:rPr>
              <a:t>between</a:t>
            </a:r>
            <a:r>
              <a:rPr lang="es-AR" sz="1200" b="1" dirty="0">
                <a:solidFill>
                  <a:srgbClr val="FF0000"/>
                </a:solidFill>
                <a:latin typeface="Arial" panose="020B0604020202020204" pitchFamily="34" charset="0"/>
                <a:cs typeface="Arial" panose="020B0604020202020204" pitchFamily="34" charset="0"/>
              </a:rPr>
              <a:t> original </a:t>
            </a:r>
            <a:r>
              <a:rPr lang="es-AR" sz="1200" b="1" dirty="0" err="1">
                <a:solidFill>
                  <a:srgbClr val="FF0000"/>
                </a:solidFill>
                <a:latin typeface="Arial" panose="020B0604020202020204" pitchFamily="34" charset="0"/>
                <a:cs typeface="Arial" panose="020B0604020202020204" pitchFamily="34" charset="0"/>
              </a:rPr>
              <a:t>intravenous</a:t>
            </a:r>
            <a:r>
              <a:rPr lang="es-AR" sz="1200" b="1" dirty="0">
                <a:solidFill>
                  <a:srgbClr val="FF0000"/>
                </a:solidFill>
                <a:latin typeface="Arial" panose="020B0604020202020204" pitchFamily="34" charset="0"/>
                <a:cs typeface="Arial" panose="020B0604020202020204" pitchFamily="34" charset="0"/>
              </a:rPr>
              <a:t> </a:t>
            </a:r>
            <a:r>
              <a:rPr lang="es-AR" sz="1200" b="1" dirty="0" err="1">
                <a:solidFill>
                  <a:srgbClr val="FF0000"/>
                </a:solidFill>
                <a:latin typeface="Arial" panose="020B0604020202020204" pitchFamily="34" charset="0"/>
                <a:cs typeface="Arial" panose="020B0604020202020204" pitchFamily="34" charset="0"/>
              </a:rPr>
              <a:t>iron</a:t>
            </a:r>
            <a:r>
              <a:rPr lang="es-AR" sz="1200" b="1" dirty="0">
                <a:solidFill>
                  <a:srgbClr val="FF0000"/>
                </a:solidFill>
                <a:latin typeface="Arial" panose="020B0604020202020204" pitchFamily="34" charset="0"/>
                <a:cs typeface="Arial" panose="020B0604020202020204" pitchFamily="34" charset="0"/>
              </a:rPr>
              <a:t> </a:t>
            </a:r>
            <a:r>
              <a:rPr lang="es-AR" sz="1200" b="1" dirty="0" err="1">
                <a:solidFill>
                  <a:srgbClr val="FF0000"/>
                </a:solidFill>
                <a:latin typeface="Arial" panose="020B0604020202020204" pitchFamily="34" charset="0"/>
                <a:cs typeface="Arial" panose="020B0604020202020204" pitchFamily="34" charset="0"/>
              </a:rPr>
              <a:t>sucrose</a:t>
            </a:r>
            <a:r>
              <a:rPr lang="es-AR" sz="1200" b="1" dirty="0">
                <a:solidFill>
                  <a:srgbClr val="FF0000"/>
                </a:solidFill>
                <a:latin typeface="Arial" panose="020B0604020202020204" pitchFamily="34" charset="0"/>
                <a:cs typeface="Arial" panose="020B0604020202020204" pitchFamily="34" charset="0"/>
              </a:rPr>
              <a:t> and </a:t>
            </a:r>
            <a:r>
              <a:rPr lang="es-AR" sz="1200" b="1" dirty="0" err="1">
                <a:solidFill>
                  <a:srgbClr val="FF0000"/>
                </a:solidFill>
                <a:latin typeface="Arial" panose="020B0604020202020204" pitchFamily="34" charset="0"/>
                <a:cs typeface="Arial" panose="020B0604020202020204" pitchFamily="34" charset="0"/>
              </a:rPr>
              <a:t>iron</a:t>
            </a:r>
            <a:r>
              <a:rPr lang="es-AR" sz="1200" b="1" dirty="0">
                <a:solidFill>
                  <a:srgbClr val="FF0000"/>
                </a:solidFill>
                <a:latin typeface="Arial" panose="020B0604020202020204" pitchFamily="34" charset="0"/>
                <a:cs typeface="Arial" panose="020B0604020202020204" pitchFamily="34" charset="0"/>
              </a:rPr>
              <a:t> </a:t>
            </a:r>
            <a:r>
              <a:rPr lang="es-AR" sz="1200" b="1" dirty="0" err="1">
                <a:solidFill>
                  <a:srgbClr val="FF0000"/>
                </a:solidFill>
                <a:latin typeface="Arial" panose="020B0604020202020204" pitchFamily="34" charset="0"/>
                <a:cs typeface="Arial" panose="020B0604020202020204" pitchFamily="34" charset="0"/>
              </a:rPr>
              <a:t>sucrose</a:t>
            </a:r>
            <a:r>
              <a:rPr lang="es-AR" sz="1200" b="1" dirty="0">
                <a:solidFill>
                  <a:srgbClr val="FF0000"/>
                </a:solidFill>
                <a:latin typeface="Arial" panose="020B0604020202020204" pitchFamily="34" charset="0"/>
                <a:cs typeface="Arial" panose="020B0604020202020204" pitchFamily="34" charset="0"/>
              </a:rPr>
              <a:t> similar </a:t>
            </a:r>
            <a:r>
              <a:rPr lang="es-AR" sz="1200" b="1" dirty="0" err="1">
                <a:solidFill>
                  <a:srgbClr val="FF0000"/>
                </a:solidFill>
                <a:latin typeface="Arial" panose="020B0604020202020204" pitchFamily="34" charset="0"/>
                <a:cs typeface="Arial" panose="020B0604020202020204" pitchFamily="34" charset="0"/>
              </a:rPr>
              <a:t>preparations</a:t>
            </a:r>
            <a:r>
              <a:rPr lang="es-AR" sz="1200" b="1" dirty="0">
                <a:solidFill>
                  <a:srgbClr val="FF0000"/>
                </a:solidFill>
                <a:latin typeface="Arial" panose="020B0604020202020204" pitchFamily="34" charset="0"/>
                <a:cs typeface="Arial" panose="020B0604020202020204" pitchFamily="34" charset="0"/>
              </a:rPr>
              <a:t>. </a:t>
            </a:r>
            <a:r>
              <a:rPr lang="en-US" sz="1200" b="1" dirty="0" err="1">
                <a:solidFill>
                  <a:srgbClr val="FF0000"/>
                </a:solidFill>
                <a:latin typeface="Arial" panose="020B0604020202020204" pitchFamily="34" charset="0"/>
                <a:cs typeface="Arial" panose="020B0604020202020204" pitchFamily="34" charset="0"/>
              </a:rPr>
              <a:t>Arzneimittelforschung</a:t>
            </a:r>
            <a:r>
              <a:rPr lang="en-US" sz="1200" b="1" dirty="0">
                <a:solidFill>
                  <a:srgbClr val="FF0000"/>
                </a:solidFill>
                <a:latin typeface="Arial" panose="020B0604020202020204" pitchFamily="34" charset="0"/>
                <a:cs typeface="Arial" panose="020B0604020202020204" pitchFamily="34" charset="0"/>
              </a:rPr>
              <a:t>. 2009;59(4):176-90,) (Regulations.gov. Teva Pharmaceutical Industries Ltd. (Teva Neuroscience, Inc.) – Citizen Petition. Document ID: FDA-2009-P-0555–0001. Docket ID: FDA-2009-P-0555–0001. 13 November 2009. 2009 Nov [cited 2014 Feb 24]. Available from: http://www.regulations.gov/#!</a:t>
            </a:r>
            <a:r>
              <a:rPr lang="en-US" sz="1200" b="1" dirty="0" err="1">
                <a:solidFill>
                  <a:srgbClr val="FF0000"/>
                </a:solidFill>
                <a:latin typeface="Arial" panose="020B0604020202020204" pitchFamily="34" charset="0"/>
                <a:cs typeface="Arial" panose="020B0604020202020204" pitchFamily="34" charset="0"/>
              </a:rPr>
              <a:t>documentDetail;D</a:t>
            </a:r>
            <a:r>
              <a:rPr lang="en-US" sz="1200" b="1" dirty="0">
                <a:solidFill>
                  <a:srgbClr val="FF0000"/>
                </a:solidFill>
                <a:latin typeface="Arial" panose="020B0604020202020204" pitchFamily="34" charset="0"/>
                <a:cs typeface="Arial" panose="020B0604020202020204" pitchFamily="34" charset="0"/>
              </a:rPr>
              <a:t>=FDA-2009-P-0555–0001</a:t>
            </a:r>
            <a:r>
              <a:rPr lang="en-US" sz="1200" dirty="0">
                <a:solidFill>
                  <a:srgbClr val="FF0000"/>
                </a:solidFill>
                <a:latin typeface="Arial" panose="020B0604020202020204" pitchFamily="34" charset="0"/>
                <a:cs typeface="Arial" panose="020B0604020202020204" pitchFamily="34" charset="0"/>
              </a:rPr>
              <a:t>). </a:t>
            </a:r>
          </a:p>
          <a:p>
            <a:pPr algn="ctr"/>
            <a:r>
              <a:rPr lang="es-AR" dirty="0">
                <a:solidFill>
                  <a:srgbClr val="FF0000"/>
                </a:solidFill>
                <a:latin typeface="Arial" panose="020B0604020202020204" pitchFamily="34" charset="0"/>
                <a:cs typeface="Arial" panose="020B0604020202020204" pitchFamily="34" charset="0"/>
              </a:rPr>
              <a:t>	Del mismo modo, no es posible establecer bioequivalencia para muchos </a:t>
            </a:r>
            <a:r>
              <a:rPr lang="es-AR" dirty="0" err="1">
                <a:solidFill>
                  <a:srgbClr val="FF0000"/>
                </a:solidFill>
                <a:latin typeface="Arial" panose="020B0604020202020204" pitchFamily="34" charset="0"/>
                <a:cs typeface="Arial" panose="020B0604020202020204" pitchFamily="34" charset="0"/>
              </a:rPr>
              <a:t>NBCDs</a:t>
            </a:r>
            <a:r>
              <a:rPr lang="es-AR" dirty="0">
                <a:solidFill>
                  <a:srgbClr val="FF0000"/>
                </a:solidFill>
                <a:latin typeface="Arial" panose="020B0604020202020204" pitchFamily="34" charset="0"/>
                <a:cs typeface="Arial" panose="020B0604020202020204" pitchFamily="34" charset="0"/>
              </a:rPr>
              <a:t> porque su actividad biológica no se correlaciona con su farmacocinética sérica </a:t>
            </a:r>
            <a:r>
              <a:rPr lang="es-AR" sz="1200" dirty="0">
                <a:latin typeface="Arial" panose="020B0604020202020204" pitchFamily="34" charset="0"/>
                <a:cs typeface="Arial" panose="020B0604020202020204" pitchFamily="34" charset="0"/>
              </a:rPr>
              <a:t>(</a:t>
            </a:r>
            <a:r>
              <a:rPr lang="es-AR" sz="1200" dirty="0" err="1">
                <a:latin typeface="Arial" panose="020B0604020202020204" pitchFamily="34" charset="0"/>
                <a:cs typeface="Arial" panose="020B0604020202020204" pitchFamily="34" charset="0"/>
              </a:rPr>
              <a:t>Varkony</a:t>
            </a:r>
            <a:r>
              <a:rPr lang="es-AR" sz="1200" dirty="0">
                <a:latin typeface="Arial" panose="020B0604020202020204" pitchFamily="34" charset="0"/>
                <a:cs typeface="Arial" panose="020B0604020202020204" pitchFamily="34" charset="0"/>
              </a:rPr>
              <a:t> H, Weinstein V, Klinger E, et al. </a:t>
            </a:r>
            <a:r>
              <a:rPr lang="en-US" sz="1200" dirty="0">
                <a:latin typeface="Arial" panose="020B0604020202020204" pitchFamily="34" charset="0"/>
                <a:cs typeface="Arial" panose="020B0604020202020204" pitchFamily="34" charset="0"/>
              </a:rPr>
              <a:t>The glatiramoid class of immunomodulator drugs. Expert </a:t>
            </a:r>
            <a:r>
              <a:rPr lang="en-US" sz="1200" dirty="0" err="1">
                <a:latin typeface="Arial" panose="020B0604020202020204" pitchFamily="34" charset="0"/>
                <a:cs typeface="Arial" panose="020B0604020202020204" pitchFamily="34" charset="0"/>
              </a:rPr>
              <a:t>Opin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Pharmacother</a:t>
            </a:r>
            <a:r>
              <a:rPr lang="en-US" sz="1200" dirty="0">
                <a:latin typeface="Arial" panose="020B0604020202020204" pitchFamily="34" charset="0"/>
                <a:cs typeface="Arial" panose="020B0604020202020204" pitchFamily="34" charset="0"/>
              </a:rPr>
              <a:t>. 2009;10(4):657-68.)(European Medicines Agency. Reflection paper on non-clinical studies for generic nanoparticle iron medicinal product applications. EMA/CHMP/SWP/100094/2011. 17 March 2011 [homepage on the Internet]. 2011 Apr [cited 2014 Feb 24]. Available from: http://www.ema.europa.eu/docs/en_GB/document_library/Scientific_guideline/2011/04/WC500105048.pdf) (Watson DS, </a:t>
            </a:r>
            <a:r>
              <a:rPr lang="en-US" sz="1200" dirty="0" err="1">
                <a:latin typeface="Arial" panose="020B0604020202020204" pitchFamily="34" charset="0"/>
                <a:cs typeface="Arial" panose="020B0604020202020204" pitchFamily="34" charset="0"/>
              </a:rPr>
              <a:t>Endsley</a:t>
            </a:r>
            <a:r>
              <a:rPr lang="en-US" sz="1200" dirty="0">
                <a:latin typeface="Arial" panose="020B0604020202020204" pitchFamily="34" charset="0"/>
                <a:cs typeface="Arial" panose="020B0604020202020204" pitchFamily="34" charset="0"/>
              </a:rPr>
              <a:t> AN, Huang L. Design considerations for liposomal vaccines: influence of formulation parameters on antibody and cell-mediated immune responses to liposome associated antigens. </a:t>
            </a:r>
            <a:r>
              <a:rPr lang="es-AR" sz="1200" dirty="0" err="1">
                <a:latin typeface="Arial" panose="020B0604020202020204" pitchFamily="34" charset="0"/>
                <a:cs typeface="Arial" panose="020B0604020202020204" pitchFamily="34" charset="0"/>
              </a:rPr>
              <a:t>Vaccine</a:t>
            </a:r>
            <a:r>
              <a:rPr lang="es-AR" sz="1200" dirty="0">
                <a:latin typeface="Arial" panose="020B0604020202020204" pitchFamily="34" charset="0"/>
                <a:cs typeface="Arial" panose="020B0604020202020204" pitchFamily="34" charset="0"/>
              </a:rPr>
              <a:t>. 2012;30(13):2256-72).</a:t>
            </a:r>
            <a:r>
              <a:rPr lang="es-AR" dirty="0"/>
              <a:t> 	</a:t>
            </a:r>
            <a:r>
              <a:rPr lang="es-AR" b="1" dirty="0">
                <a:solidFill>
                  <a:srgbClr val="FF0000"/>
                </a:solidFill>
                <a:highlight>
                  <a:srgbClr val="FFFF00"/>
                </a:highlight>
                <a:latin typeface="Arial" panose="020B0604020202020204" pitchFamily="34" charset="0"/>
                <a:cs typeface="Arial" panose="020B0604020202020204" pitchFamily="34" charset="0"/>
              </a:rPr>
              <a:t>Este es el  caso de drogas de naturaleza </a:t>
            </a:r>
            <a:r>
              <a:rPr lang="es-AR" b="1" dirty="0" err="1">
                <a:solidFill>
                  <a:srgbClr val="FF0000"/>
                </a:solidFill>
                <a:highlight>
                  <a:srgbClr val="FFFF00"/>
                </a:highlight>
                <a:latin typeface="Arial" panose="020B0604020202020204" pitchFamily="34" charset="0"/>
                <a:cs typeface="Arial" panose="020B0604020202020204" pitchFamily="34" charset="0"/>
              </a:rPr>
              <a:t>nanoparticulada</a:t>
            </a:r>
            <a:r>
              <a:rPr lang="es-AR" b="1" dirty="0">
                <a:solidFill>
                  <a:srgbClr val="FF0000"/>
                </a:solidFill>
                <a:highlight>
                  <a:srgbClr val="FFFF00"/>
                </a:highlight>
                <a:latin typeface="Arial" panose="020B0604020202020204" pitchFamily="34" charset="0"/>
                <a:cs typeface="Arial" panose="020B0604020202020204" pitchFamily="34" charset="0"/>
              </a:rPr>
              <a:t> que liberan (o no) un activo,  sobre un tejido blanco.  </a:t>
            </a:r>
          </a:p>
        </p:txBody>
      </p:sp>
      <p:sp>
        <p:nvSpPr>
          <p:cNvPr id="5" name="Rectángulo 4">
            <a:extLst>
              <a:ext uri="{FF2B5EF4-FFF2-40B4-BE49-F238E27FC236}">
                <a16:creationId xmlns:a16="http://schemas.microsoft.com/office/drawing/2014/main" id="{E5FC7C1C-D19F-461F-8F6B-3E80BE3620D1}"/>
              </a:ext>
            </a:extLst>
          </p:cNvPr>
          <p:cNvSpPr/>
          <p:nvPr/>
        </p:nvSpPr>
        <p:spPr>
          <a:xfrm>
            <a:off x="0" y="97591"/>
            <a:ext cx="9144000" cy="584775"/>
          </a:xfrm>
          <a:prstGeom prst="rect">
            <a:avLst/>
          </a:prstGeom>
          <a:solidFill>
            <a:srgbClr val="FF0000"/>
          </a:solidFill>
        </p:spPr>
        <p:txBody>
          <a:bodyPr wrap="square">
            <a:spAutoFit/>
          </a:bodyPr>
          <a:lstStyle/>
          <a:p>
            <a:pPr algn="ctr"/>
            <a:r>
              <a:rPr lang="es-AR"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7- Drogas Complejas no biológicas  (NBCD)</a:t>
            </a:r>
            <a:r>
              <a:rPr lang="es-AR"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AR" sz="3200" dirty="0">
              <a:solidFill>
                <a:schemeClr val="bg1"/>
              </a:solidFill>
            </a:endParaRPr>
          </a:p>
        </p:txBody>
      </p:sp>
    </p:spTree>
    <p:extLst>
      <p:ext uri="{BB962C8B-B14F-4D97-AF65-F5344CB8AC3E}">
        <p14:creationId xmlns:p14="http://schemas.microsoft.com/office/powerpoint/2010/main" val="322260721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TotalTime>
  <Words>2108</Words>
  <Application>Microsoft Office PowerPoint</Application>
  <PresentationFormat>Presentación en pantalla (4:3)</PresentationFormat>
  <Paragraphs>47</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Eder Lilia</dc:creator>
  <cp:lastModifiedBy>Eder Lilia</cp:lastModifiedBy>
  <cp:revision>39</cp:revision>
  <dcterms:created xsi:type="dcterms:W3CDTF">2017-09-07T14:06:36Z</dcterms:created>
  <dcterms:modified xsi:type="dcterms:W3CDTF">2017-09-08T13:25:32Z</dcterms:modified>
</cp:coreProperties>
</file>