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323" r:id="rId3"/>
    <p:sldId id="324" r:id="rId4"/>
    <p:sldId id="325" r:id="rId5"/>
    <p:sldId id="326" r:id="rId6"/>
    <p:sldId id="327" r:id="rId7"/>
    <p:sldId id="328" r:id="rId8"/>
    <p:sldId id="329" r:id="rId9"/>
    <p:sldId id="330" r:id="rId10"/>
    <p:sldId id="331" r:id="rId11"/>
    <p:sldId id="332" r:id="rId12"/>
    <p:sldId id="333" r:id="rId13"/>
    <p:sldId id="334" r:id="rId14"/>
    <p:sldId id="335" r:id="rId15"/>
    <p:sldId id="336" r:id="rId16"/>
    <p:sldId id="365" r:id="rId17"/>
    <p:sldId id="366" r:id="rId18"/>
    <p:sldId id="381" r:id="rId19"/>
    <p:sldId id="337" r:id="rId20"/>
    <p:sldId id="270" r:id="rId21"/>
    <p:sldId id="266" r:id="rId22"/>
    <p:sldId id="267" r:id="rId23"/>
    <p:sldId id="287" r:id="rId24"/>
    <p:sldId id="288" r:id="rId25"/>
    <p:sldId id="290" r:id="rId26"/>
    <p:sldId id="276" r:id="rId27"/>
    <p:sldId id="279" r:id="rId28"/>
    <p:sldId id="278" r:id="rId29"/>
    <p:sldId id="280" r:id="rId30"/>
    <p:sldId id="282" r:id="rId31"/>
    <p:sldId id="283" r:id="rId32"/>
    <p:sldId id="306" r:id="rId33"/>
    <p:sldId id="319" r:id="rId34"/>
    <p:sldId id="307" r:id="rId35"/>
    <p:sldId id="314" r:id="rId36"/>
    <p:sldId id="305" r:id="rId37"/>
    <p:sldId id="338" r:id="rId38"/>
    <p:sldId id="308" r:id="rId39"/>
    <p:sldId id="309" r:id="rId40"/>
    <p:sldId id="310" r:id="rId41"/>
    <p:sldId id="311" r:id="rId42"/>
    <p:sldId id="312" r:id="rId43"/>
    <p:sldId id="257" r:id="rId44"/>
    <p:sldId id="256" r:id="rId45"/>
    <p:sldId id="259" r:id="rId46"/>
    <p:sldId id="291" r:id="rId47"/>
    <p:sldId id="317" r:id="rId48"/>
    <p:sldId id="293" r:id="rId49"/>
    <p:sldId id="320" r:id="rId50"/>
    <p:sldId id="303" r:id="rId51"/>
    <p:sldId id="304" r:id="rId52"/>
    <p:sldId id="322" r:id="rId53"/>
    <p:sldId id="321" r:id="rId54"/>
    <p:sldId id="292" r:id="rId55"/>
    <p:sldId id="265" r:id="rId56"/>
    <p:sldId id="264" r:id="rId57"/>
    <p:sldId id="377" r:id="rId58"/>
    <p:sldId id="378" r:id="rId59"/>
    <p:sldId id="379" r:id="rId60"/>
    <p:sldId id="380" r:id="rId61"/>
    <p:sldId id="367" r:id="rId62"/>
    <p:sldId id="368" r:id="rId63"/>
    <p:sldId id="369" r:id="rId64"/>
    <p:sldId id="370" r:id="rId65"/>
    <p:sldId id="371" r:id="rId66"/>
    <p:sldId id="372" r:id="rId67"/>
    <p:sldId id="339" r:id="rId68"/>
    <p:sldId id="340" r:id="rId69"/>
    <p:sldId id="341" r:id="rId70"/>
    <p:sldId id="342" r:id="rId71"/>
    <p:sldId id="343" r:id="rId72"/>
    <p:sldId id="281" r:id="rId73"/>
    <p:sldId id="297" r:id="rId74"/>
    <p:sldId id="296" r:id="rId75"/>
    <p:sldId id="295" r:id="rId76"/>
    <p:sldId id="344" r:id="rId77"/>
    <p:sldId id="345" r:id="rId78"/>
    <p:sldId id="346" r:id="rId79"/>
    <p:sldId id="347" r:id="rId80"/>
    <p:sldId id="262" r:id="rId81"/>
    <p:sldId id="263" r:id="rId82"/>
    <p:sldId id="348" r:id="rId83"/>
    <p:sldId id="273" r:id="rId84"/>
    <p:sldId id="349" r:id="rId85"/>
    <p:sldId id="350" r:id="rId86"/>
    <p:sldId id="351" r:id="rId87"/>
    <p:sldId id="352" r:id="rId88"/>
    <p:sldId id="299" r:id="rId89"/>
    <p:sldId id="298" r:id="rId90"/>
    <p:sldId id="353" r:id="rId91"/>
    <p:sldId id="354" r:id="rId92"/>
    <p:sldId id="355" r:id="rId93"/>
    <p:sldId id="300" r:id="rId94"/>
    <p:sldId id="356" r:id="rId95"/>
    <p:sldId id="357" r:id="rId96"/>
    <p:sldId id="294" r:id="rId97"/>
    <p:sldId id="358" r:id="rId98"/>
    <p:sldId id="271" r:id="rId99"/>
    <p:sldId id="359" r:id="rId100"/>
    <p:sldId id="360" r:id="rId101"/>
    <p:sldId id="301" r:id="rId102"/>
    <p:sldId id="361" r:id="rId103"/>
    <p:sldId id="362" r:id="rId104"/>
    <p:sldId id="363" r:id="rId105"/>
    <p:sldId id="302" r:id="rId106"/>
    <p:sldId id="364" r:id="rId10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19E250FE-22EC-440E-B1A4-1154A846781A}">
          <p14:sldIdLst>
            <p14:sldId id="323"/>
            <p14:sldId id="324"/>
            <p14:sldId id="325"/>
            <p14:sldId id="326"/>
            <p14:sldId id="327"/>
            <p14:sldId id="328"/>
            <p14:sldId id="329"/>
            <p14:sldId id="330"/>
            <p14:sldId id="331"/>
            <p14:sldId id="332"/>
            <p14:sldId id="333"/>
            <p14:sldId id="334"/>
            <p14:sldId id="335"/>
            <p14:sldId id="336"/>
            <p14:sldId id="365"/>
            <p14:sldId id="366"/>
            <p14:sldId id="381"/>
            <p14:sldId id="337"/>
            <p14:sldId id="270"/>
            <p14:sldId id="266"/>
            <p14:sldId id="267"/>
            <p14:sldId id="287"/>
            <p14:sldId id="288"/>
            <p14:sldId id="290"/>
            <p14:sldId id="276"/>
            <p14:sldId id="279"/>
            <p14:sldId id="278"/>
            <p14:sldId id="280"/>
            <p14:sldId id="282"/>
            <p14:sldId id="283"/>
            <p14:sldId id="306"/>
            <p14:sldId id="319"/>
            <p14:sldId id="307"/>
            <p14:sldId id="314"/>
            <p14:sldId id="305"/>
            <p14:sldId id="338"/>
            <p14:sldId id="308"/>
            <p14:sldId id="309"/>
            <p14:sldId id="310"/>
            <p14:sldId id="311"/>
            <p14:sldId id="312"/>
            <p14:sldId id="257"/>
            <p14:sldId id="256"/>
            <p14:sldId id="259"/>
            <p14:sldId id="291"/>
            <p14:sldId id="317"/>
            <p14:sldId id="293"/>
            <p14:sldId id="320"/>
            <p14:sldId id="303"/>
            <p14:sldId id="304"/>
            <p14:sldId id="322"/>
            <p14:sldId id="321"/>
            <p14:sldId id="292"/>
            <p14:sldId id="265"/>
            <p14:sldId id="264"/>
            <p14:sldId id="377"/>
            <p14:sldId id="378"/>
            <p14:sldId id="379"/>
            <p14:sldId id="380"/>
            <p14:sldId id="367"/>
            <p14:sldId id="368"/>
            <p14:sldId id="369"/>
            <p14:sldId id="370"/>
            <p14:sldId id="371"/>
            <p14:sldId id="372"/>
          </p14:sldIdLst>
        </p14:section>
        <p14:section name="Sección predeterminada" id="{EF897CF9-CFCA-4969-A55F-62D8DA7230CA}">
          <p14:sldIdLst>
            <p14:sldId id="339"/>
            <p14:sldId id="340"/>
            <p14:sldId id="341"/>
            <p14:sldId id="342"/>
            <p14:sldId id="343"/>
            <p14:sldId id="281"/>
            <p14:sldId id="297"/>
            <p14:sldId id="296"/>
            <p14:sldId id="295"/>
            <p14:sldId id="344"/>
            <p14:sldId id="345"/>
            <p14:sldId id="346"/>
            <p14:sldId id="347"/>
            <p14:sldId id="262"/>
            <p14:sldId id="263"/>
            <p14:sldId id="348"/>
            <p14:sldId id="273"/>
            <p14:sldId id="349"/>
            <p14:sldId id="350"/>
            <p14:sldId id="351"/>
            <p14:sldId id="352"/>
            <p14:sldId id="299"/>
            <p14:sldId id="298"/>
            <p14:sldId id="353"/>
            <p14:sldId id="354"/>
            <p14:sldId id="355"/>
            <p14:sldId id="300"/>
            <p14:sldId id="356"/>
            <p14:sldId id="357"/>
            <p14:sldId id="294"/>
            <p14:sldId id="358"/>
            <p14:sldId id="271"/>
            <p14:sldId id="359"/>
            <p14:sldId id="360"/>
            <p14:sldId id="301"/>
            <p14:sldId id="361"/>
            <p14:sldId id="362"/>
            <p14:sldId id="363"/>
            <p14:sldId id="302"/>
            <p14:sldId id="364"/>
          </p14:sldIdLst>
        </p14:section>
        <p14:section name="Sección sin título" id="{2150F18F-2A6B-4FFC-8B96-5B51216A4A7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00"/>
    <a:srgbClr val="FF0066"/>
    <a:srgbClr val="0000FF"/>
    <a:srgbClr val="FFCC00"/>
    <a:srgbClr val="CC0099"/>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29" autoAdjust="0"/>
    <p:restoredTop sz="94660"/>
  </p:normalViewPr>
  <p:slideViewPr>
    <p:cSldViewPr snapToGrid="0">
      <p:cViewPr>
        <p:scale>
          <a:sx n="80" d="100"/>
          <a:sy n="80" d="100"/>
        </p:scale>
        <p:origin x="1428" y="-240"/>
      </p:cViewPr>
      <p:guideLst/>
    </p:cSldViewPr>
  </p:slideViewPr>
  <p:notesTextViewPr>
    <p:cViewPr>
      <p:scale>
        <a:sx n="1" d="1"/>
        <a:sy n="1" d="1"/>
      </p:scale>
      <p:origin x="0" y="0"/>
    </p:cViewPr>
  </p:notesTextViewPr>
  <p:sorterViewPr>
    <p:cViewPr varScale="1">
      <p:scale>
        <a:sx n="100" d="100"/>
        <a:sy n="100" d="100"/>
      </p:scale>
      <p:origin x="0" y="-2357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B717A9F6-03CF-4874-BEFB-1F6B9AD6DD76}" type="datetimeFigureOut">
              <a:rPr lang="es-AR" smtClean="0"/>
              <a:t>01/06/2018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32D2DD08-DD44-450E-AF62-626E7741E521}" type="slidenum">
              <a:rPr lang="es-AR" smtClean="0"/>
              <a:t>‹Nº›</a:t>
            </a:fld>
            <a:endParaRPr lang="es-AR"/>
          </a:p>
        </p:txBody>
      </p:sp>
    </p:spTree>
    <p:extLst>
      <p:ext uri="{BB962C8B-B14F-4D97-AF65-F5344CB8AC3E}">
        <p14:creationId xmlns:p14="http://schemas.microsoft.com/office/powerpoint/2010/main" val="246718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717A9F6-03CF-4874-BEFB-1F6B9AD6DD76}" type="datetimeFigureOut">
              <a:rPr lang="es-AR" smtClean="0"/>
              <a:t>01/06/2018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32D2DD08-DD44-450E-AF62-626E7741E521}" type="slidenum">
              <a:rPr lang="es-AR" smtClean="0"/>
              <a:t>‹Nº›</a:t>
            </a:fld>
            <a:endParaRPr lang="es-AR"/>
          </a:p>
        </p:txBody>
      </p:sp>
    </p:spTree>
    <p:extLst>
      <p:ext uri="{BB962C8B-B14F-4D97-AF65-F5344CB8AC3E}">
        <p14:creationId xmlns:p14="http://schemas.microsoft.com/office/powerpoint/2010/main" val="44783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717A9F6-03CF-4874-BEFB-1F6B9AD6DD76}" type="datetimeFigureOut">
              <a:rPr lang="es-AR" smtClean="0"/>
              <a:t>01/06/2018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32D2DD08-DD44-450E-AF62-626E7741E521}" type="slidenum">
              <a:rPr lang="es-AR" smtClean="0"/>
              <a:t>‹Nº›</a:t>
            </a:fld>
            <a:endParaRPr lang="es-AR"/>
          </a:p>
        </p:txBody>
      </p:sp>
    </p:spTree>
    <p:extLst>
      <p:ext uri="{BB962C8B-B14F-4D97-AF65-F5344CB8AC3E}">
        <p14:creationId xmlns:p14="http://schemas.microsoft.com/office/powerpoint/2010/main" val="379393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endParaRPr lang="es-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AR" altLang="es-AR"/>
          </a:p>
        </p:txBody>
      </p:sp>
      <p:sp>
        <p:nvSpPr>
          <p:cNvPr id="5" name="Rectangle 5"/>
          <p:cNvSpPr>
            <a:spLocks noGrp="1" noChangeArrowheads="1"/>
          </p:cNvSpPr>
          <p:nvPr>
            <p:ph type="ftr" sz="quarter" idx="11"/>
          </p:nvPr>
        </p:nvSpPr>
        <p:spPr>
          <a:ln/>
        </p:spPr>
        <p:txBody>
          <a:bodyPr/>
          <a:lstStyle>
            <a:lvl1pPr>
              <a:defRPr/>
            </a:lvl1pPr>
          </a:lstStyle>
          <a:p>
            <a:pPr>
              <a:defRPr/>
            </a:pPr>
            <a:endParaRPr lang="es-AR" altLang="es-AR"/>
          </a:p>
        </p:txBody>
      </p:sp>
      <p:sp>
        <p:nvSpPr>
          <p:cNvPr id="6" name="Rectangle 6"/>
          <p:cNvSpPr>
            <a:spLocks noGrp="1" noChangeArrowheads="1"/>
          </p:cNvSpPr>
          <p:nvPr>
            <p:ph type="sldNum" sz="quarter" idx="12"/>
          </p:nvPr>
        </p:nvSpPr>
        <p:spPr>
          <a:ln/>
        </p:spPr>
        <p:txBody>
          <a:bodyPr/>
          <a:lstStyle>
            <a:lvl1pPr>
              <a:defRPr/>
            </a:lvl1pPr>
          </a:lstStyle>
          <a:p>
            <a:pPr>
              <a:defRPr/>
            </a:pPr>
            <a:fld id="{D51C5472-8ED8-4EFC-B541-87F07DCA988F}" type="slidenum">
              <a:rPr lang="es-AR" altLang="es-AR"/>
              <a:pPr>
                <a:defRPr/>
              </a:pPr>
              <a:t>‹Nº›</a:t>
            </a:fld>
            <a:endParaRPr lang="es-AR" altLang="es-AR"/>
          </a:p>
        </p:txBody>
      </p:sp>
    </p:spTree>
    <p:extLst>
      <p:ext uri="{BB962C8B-B14F-4D97-AF65-F5344CB8AC3E}">
        <p14:creationId xmlns:p14="http://schemas.microsoft.com/office/powerpoint/2010/main" val="135510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AR" altLang="es-AR"/>
          </a:p>
        </p:txBody>
      </p:sp>
      <p:sp>
        <p:nvSpPr>
          <p:cNvPr id="5" name="Rectangle 5"/>
          <p:cNvSpPr>
            <a:spLocks noGrp="1" noChangeArrowheads="1"/>
          </p:cNvSpPr>
          <p:nvPr>
            <p:ph type="ftr" sz="quarter" idx="11"/>
          </p:nvPr>
        </p:nvSpPr>
        <p:spPr>
          <a:ln/>
        </p:spPr>
        <p:txBody>
          <a:bodyPr/>
          <a:lstStyle>
            <a:lvl1pPr>
              <a:defRPr/>
            </a:lvl1pPr>
          </a:lstStyle>
          <a:p>
            <a:pPr>
              <a:defRPr/>
            </a:pPr>
            <a:endParaRPr lang="es-AR" altLang="es-AR"/>
          </a:p>
        </p:txBody>
      </p:sp>
      <p:sp>
        <p:nvSpPr>
          <p:cNvPr id="6" name="Rectangle 6"/>
          <p:cNvSpPr>
            <a:spLocks noGrp="1" noChangeArrowheads="1"/>
          </p:cNvSpPr>
          <p:nvPr>
            <p:ph type="sldNum" sz="quarter" idx="12"/>
          </p:nvPr>
        </p:nvSpPr>
        <p:spPr>
          <a:ln/>
        </p:spPr>
        <p:txBody>
          <a:bodyPr/>
          <a:lstStyle>
            <a:lvl1pPr>
              <a:defRPr/>
            </a:lvl1pPr>
          </a:lstStyle>
          <a:p>
            <a:pPr>
              <a:defRPr/>
            </a:pPr>
            <a:fld id="{DC88640B-D8AE-47E6-9038-6A52F50F5A67}" type="slidenum">
              <a:rPr lang="es-AR" altLang="es-AR"/>
              <a:pPr>
                <a:defRPr/>
              </a:pPr>
              <a:t>‹Nº›</a:t>
            </a:fld>
            <a:endParaRPr lang="es-AR" altLang="es-AR"/>
          </a:p>
        </p:txBody>
      </p:sp>
    </p:spTree>
    <p:extLst>
      <p:ext uri="{BB962C8B-B14F-4D97-AF65-F5344CB8AC3E}">
        <p14:creationId xmlns:p14="http://schemas.microsoft.com/office/powerpoint/2010/main" val="102941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a:t>Haga clic para modificar el estilo de título del patrón</a:t>
            </a:r>
            <a:endParaRPr lang="es-AR"/>
          </a:p>
        </p:txBody>
      </p:sp>
      <p:sp>
        <p:nvSpPr>
          <p:cNvPr id="3" name="Marcador de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Editar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AR" altLang="es-AR"/>
          </a:p>
        </p:txBody>
      </p:sp>
      <p:sp>
        <p:nvSpPr>
          <p:cNvPr id="5" name="Rectangle 5"/>
          <p:cNvSpPr>
            <a:spLocks noGrp="1" noChangeArrowheads="1"/>
          </p:cNvSpPr>
          <p:nvPr>
            <p:ph type="ftr" sz="quarter" idx="11"/>
          </p:nvPr>
        </p:nvSpPr>
        <p:spPr>
          <a:ln/>
        </p:spPr>
        <p:txBody>
          <a:bodyPr/>
          <a:lstStyle>
            <a:lvl1pPr>
              <a:defRPr/>
            </a:lvl1pPr>
          </a:lstStyle>
          <a:p>
            <a:pPr>
              <a:defRPr/>
            </a:pPr>
            <a:endParaRPr lang="es-AR" altLang="es-AR"/>
          </a:p>
        </p:txBody>
      </p:sp>
      <p:sp>
        <p:nvSpPr>
          <p:cNvPr id="6" name="Rectangle 6"/>
          <p:cNvSpPr>
            <a:spLocks noGrp="1" noChangeArrowheads="1"/>
          </p:cNvSpPr>
          <p:nvPr>
            <p:ph type="sldNum" sz="quarter" idx="12"/>
          </p:nvPr>
        </p:nvSpPr>
        <p:spPr>
          <a:ln/>
        </p:spPr>
        <p:txBody>
          <a:bodyPr/>
          <a:lstStyle>
            <a:lvl1pPr>
              <a:defRPr/>
            </a:lvl1pPr>
          </a:lstStyle>
          <a:p>
            <a:pPr>
              <a:defRPr/>
            </a:pPr>
            <a:fld id="{D2499115-EDBA-4B63-9DAE-7427C03CA8E6}" type="slidenum">
              <a:rPr lang="es-AR" altLang="es-AR"/>
              <a:pPr>
                <a:defRPr/>
              </a:pPr>
              <a:t>‹Nº›</a:t>
            </a:fld>
            <a:endParaRPr lang="es-AR" altLang="es-AR"/>
          </a:p>
        </p:txBody>
      </p:sp>
    </p:spTree>
    <p:extLst>
      <p:ext uri="{BB962C8B-B14F-4D97-AF65-F5344CB8AC3E}">
        <p14:creationId xmlns:p14="http://schemas.microsoft.com/office/powerpoint/2010/main" val="389712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contenido 2"/>
          <p:cNvSpPr>
            <a:spLocks noGrp="1"/>
          </p:cNvSpPr>
          <p:nvPr>
            <p:ph sz="half" idx="1"/>
          </p:nvPr>
        </p:nvSpPr>
        <p:spPr>
          <a:xfrm>
            <a:off x="457200" y="1600200"/>
            <a:ext cx="4038600" cy="452596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p:cNvSpPr>
            <a:spLocks noGrp="1"/>
          </p:cNvSpPr>
          <p:nvPr>
            <p:ph sz="half" idx="2"/>
          </p:nvPr>
        </p:nvSpPr>
        <p:spPr>
          <a:xfrm>
            <a:off x="4648200" y="1600200"/>
            <a:ext cx="4038600" cy="452596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Rectangle 4"/>
          <p:cNvSpPr>
            <a:spLocks noGrp="1" noChangeArrowheads="1"/>
          </p:cNvSpPr>
          <p:nvPr>
            <p:ph type="dt" sz="half" idx="10"/>
          </p:nvPr>
        </p:nvSpPr>
        <p:spPr>
          <a:ln/>
        </p:spPr>
        <p:txBody>
          <a:bodyPr/>
          <a:lstStyle>
            <a:lvl1pPr>
              <a:defRPr/>
            </a:lvl1pPr>
          </a:lstStyle>
          <a:p>
            <a:pPr>
              <a:defRPr/>
            </a:pPr>
            <a:endParaRPr lang="es-AR" altLang="es-AR"/>
          </a:p>
        </p:txBody>
      </p:sp>
      <p:sp>
        <p:nvSpPr>
          <p:cNvPr id="6" name="Rectangle 5"/>
          <p:cNvSpPr>
            <a:spLocks noGrp="1" noChangeArrowheads="1"/>
          </p:cNvSpPr>
          <p:nvPr>
            <p:ph type="ftr" sz="quarter" idx="11"/>
          </p:nvPr>
        </p:nvSpPr>
        <p:spPr>
          <a:ln/>
        </p:spPr>
        <p:txBody>
          <a:bodyPr/>
          <a:lstStyle>
            <a:lvl1pPr>
              <a:defRPr/>
            </a:lvl1pPr>
          </a:lstStyle>
          <a:p>
            <a:pPr>
              <a:defRPr/>
            </a:pPr>
            <a:endParaRPr lang="es-AR" altLang="es-AR"/>
          </a:p>
        </p:txBody>
      </p:sp>
      <p:sp>
        <p:nvSpPr>
          <p:cNvPr id="7" name="Rectangle 6"/>
          <p:cNvSpPr>
            <a:spLocks noGrp="1" noChangeArrowheads="1"/>
          </p:cNvSpPr>
          <p:nvPr>
            <p:ph type="sldNum" sz="quarter" idx="12"/>
          </p:nvPr>
        </p:nvSpPr>
        <p:spPr>
          <a:ln/>
        </p:spPr>
        <p:txBody>
          <a:bodyPr/>
          <a:lstStyle>
            <a:lvl1pPr>
              <a:defRPr/>
            </a:lvl1pPr>
          </a:lstStyle>
          <a:p>
            <a:pPr>
              <a:defRPr/>
            </a:pPr>
            <a:fld id="{6788B4B5-E32E-4280-BAF4-C5D8D73DC557}" type="slidenum">
              <a:rPr lang="es-AR" altLang="es-AR"/>
              <a:pPr>
                <a:defRPr/>
              </a:pPr>
              <a:t>‹Nº›</a:t>
            </a:fld>
            <a:endParaRPr lang="es-AR" altLang="es-AR"/>
          </a:p>
        </p:txBody>
      </p:sp>
    </p:spTree>
    <p:extLst>
      <p:ext uri="{BB962C8B-B14F-4D97-AF65-F5344CB8AC3E}">
        <p14:creationId xmlns:p14="http://schemas.microsoft.com/office/powerpoint/2010/main" val="236008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a:t>Haga clic para modificar el estilo de título del patrón</a:t>
            </a:r>
            <a:endParaRPr lang="es-AR"/>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Rectangle 4"/>
          <p:cNvSpPr>
            <a:spLocks noGrp="1" noChangeArrowheads="1"/>
          </p:cNvSpPr>
          <p:nvPr>
            <p:ph type="dt" sz="half" idx="10"/>
          </p:nvPr>
        </p:nvSpPr>
        <p:spPr>
          <a:ln/>
        </p:spPr>
        <p:txBody>
          <a:bodyPr/>
          <a:lstStyle>
            <a:lvl1pPr>
              <a:defRPr/>
            </a:lvl1pPr>
          </a:lstStyle>
          <a:p>
            <a:pPr>
              <a:defRPr/>
            </a:pPr>
            <a:endParaRPr lang="es-AR" altLang="es-AR"/>
          </a:p>
        </p:txBody>
      </p:sp>
      <p:sp>
        <p:nvSpPr>
          <p:cNvPr id="8" name="Rectangle 5"/>
          <p:cNvSpPr>
            <a:spLocks noGrp="1" noChangeArrowheads="1"/>
          </p:cNvSpPr>
          <p:nvPr>
            <p:ph type="ftr" sz="quarter" idx="11"/>
          </p:nvPr>
        </p:nvSpPr>
        <p:spPr>
          <a:ln/>
        </p:spPr>
        <p:txBody>
          <a:bodyPr/>
          <a:lstStyle>
            <a:lvl1pPr>
              <a:defRPr/>
            </a:lvl1pPr>
          </a:lstStyle>
          <a:p>
            <a:pPr>
              <a:defRPr/>
            </a:pPr>
            <a:endParaRPr lang="es-AR" altLang="es-AR"/>
          </a:p>
        </p:txBody>
      </p:sp>
      <p:sp>
        <p:nvSpPr>
          <p:cNvPr id="9" name="Rectangle 6"/>
          <p:cNvSpPr>
            <a:spLocks noGrp="1" noChangeArrowheads="1"/>
          </p:cNvSpPr>
          <p:nvPr>
            <p:ph type="sldNum" sz="quarter" idx="12"/>
          </p:nvPr>
        </p:nvSpPr>
        <p:spPr>
          <a:ln/>
        </p:spPr>
        <p:txBody>
          <a:bodyPr/>
          <a:lstStyle>
            <a:lvl1pPr>
              <a:defRPr/>
            </a:lvl1pPr>
          </a:lstStyle>
          <a:p>
            <a:pPr>
              <a:defRPr/>
            </a:pPr>
            <a:fld id="{6BF0AB91-FE38-4B9D-95C9-A22047A1E971}" type="slidenum">
              <a:rPr lang="es-AR" altLang="es-AR"/>
              <a:pPr>
                <a:defRPr/>
              </a:pPr>
              <a:t>‹Nº›</a:t>
            </a:fld>
            <a:endParaRPr lang="es-AR" altLang="es-AR"/>
          </a:p>
        </p:txBody>
      </p:sp>
    </p:spTree>
    <p:extLst>
      <p:ext uri="{BB962C8B-B14F-4D97-AF65-F5344CB8AC3E}">
        <p14:creationId xmlns:p14="http://schemas.microsoft.com/office/powerpoint/2010/main" val="82966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Rectangle 4"/>
          <p:cNvSpPr>
            <a:spLocks noGrp="1" noChangeArrowheads="1"/>
          </p:cNvSpPr>
          <p:nvPr>
            <p:ph type="dt" sz="half" idx="10"/>
          </p:nvPr>
        </p:nvSpPr>
        <p:spPr>
          <a:ln/>
        </p:spPr>
        <p:txBody>
          <a:bodyPr/>
          <a:lstStyle>
            <a:lvl1pPr>
              <a:defRPr/>
            </a:lvl1pPr>
          </a:lstStyle>
          <a:p>
            <a:pPr>
              <a:defRPr/>
            </a:pPr>
            <a:endParaRPr lang="es-AR" altLang="es-AR"/>
          </a:p>
        </p:txBody>
      </p:sp>
      <p:sp>
        <p:nvSpPr>
          <p:cNvPr id="4" name="Rectangle 5"/>
          <p:cNvSpPr>
            <a:spLocks noGrp="1" noChangeArrowheads="1"/>
          </p:cNvSpPr>
          <p:nvPr>
            <p:ph type="ftr" sz="quarter" idx="11"/>
          </p:nvPr>
        </p:nvSpPr>
        <p:spPr>
          <a:ln/>
        </p:spPr>
        <p:txBody>
          <a:bodyPr/>
          <a:lstStyle>
            <a:lvl1pPr>
              <a:defRPr/>
            </a:lvl1pPr>
          </a:lstStyle>
          <a:p>
            <a:pPr>
              <a:defRPr/>
            </a:pPr>
            <a:endParaRPr lang="es-AR" altLang="es-AR"/>
          </a:p>
        </p:txBody>
      </p:sp>
      <p:sp>
        <p:nvSpPr>
          <p:cNvPr id="5" name="Rectangle 6"/>
          <p:cNvSpPr>
            <a:spLocks noGrp="1" noChangeArrowheads="1"/>
          </p:cNvSpPr>
          <p:nvPr>
            <p:ph type="sldNum" sz="quarter" idx="12"/>
          </p:nvPr>
        </p:nvSpPr>
        <p:spPr>
          <a:ln/>
        </p:spPr>
        <p:txBody>
          <a:bodyPr/>
          <a:lstStyle>
            <a:lvl1pPr>
              <a:defRPr/>
            </a:lvl1pPr>
          </a:lstStyle>
          <a:p>
            <a:pPr>
              <a:defRPr/>
            </a:pPr>
            <a:fld id="{46EC963B-A423-42F0-B124-7CDDA0A889A8}" type="slidenum">
              <a:rPr lang="es-AR" altLang="es-AR"/>
              <a:pPr>
                <a:defRPr/>
              </a:pPr>
              <a:t>‹Nº›</a:t>
            </a:fld>
            <a:endParaRPr lang="es-AR" altLang="es-AR"/>
          </a:p>
        </p:txBody>
      </p:sp>
    </p:spTree>
    <p:extLst>
      <p:ext uri="{BB962C8B-B14F-4D97-AF65-F5344CB8AC3E}">
        <p14:creationId xmlns:p14="http://schemas.microsoft.com/office/powerpoint/2010/main" val="155715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AR" altLang="es-AR"/>
          </a:p>
        </p:txBody>
      </p:sp>
      <p:sp>
        <p:nvSpPr>
          <p:cNvPr id="3" name="Rectangle 5"/>
          <p:cNvSpPr>
            <a:spLocks noGrp="1" noChangeArrowheads="1"/>
          </p:cNvSpPr>
          <p:nvPr>
            <p:ph type="ftr" sz="quarter" idx="11"/>
          </p:nvPr>
        </p:nvSpPr>
        <p:spPr>
          <a:ln/>
        </p:spPr>
        <p:txBody>
          <a:bodyPr/>
          <a:lstStyle>
            <a:lvl1pPr>
              <a:defRPr/>
            </a:lvl1pPr>
          </a:lstStyle>
          <a:p>
            <a:pPr>
              <a:defRPr/>
            </a:pPr>
            <a:endParaRPr lang="es-AR" altLang="es-AR"/>
          </a:p>
        </p:txBody>
      </p:sp>
      <p:sp>
        <p:nvSpPr>
          <p:cNvPr id="4" name="Rectangle 6"/>
          <p:cNvSpPr>
            <a:spLocks noGrp="1" noChangeArrowheads="1"/>
          </p:cNvSpPr>
          <p:nvPr>
            <p:ph type="sldNum" sz="quarter" idx="12"/>
          </p:nvPr>
        </p:nvSpPr>
        <p:spPr>
          <a:ln/>
        </p:spPr>
        <p:txBody>
          <a:bodyPr/>
          <a:lstStyle>
            <a:lvl1pPr>
              <a:defRPr/>
            </a:lvl1pPr>
          </a:lstStyle>
          <a:p>
            <a:pPr>
              <a:defRPr/>
            </a:pPr>
            <a:fld id="{D71BDF40-270C-409D-B8FD-BB1AEBCCB388}" type="slidenum">
              <a:rPr lang="es-AR" altLang="es-AR"/>
              <a:pPr>
                <a:defRPr/>
              </a:pPr>
              <a:t>‹Nº›</a:t>
            </a:fld>
            <a:endParaRPr lang="es-AR" altLang="es-AR"/>
          </a:p>
        </p:txBody>
      </p:sp>
    </p:spTree>
    <p:extLst>
      <p:ext uri="{BB962C8B-B14F-4D97-AF65-F5344CB8AC3E}">
        <p14:creationId xmlns:p14="http://schemas.microsoft.com/office/powerpoint/2010/main" val="48615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AR"/>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AR" altLang="es-AR"/>
          </a:p>
        </p:txBody>
      </p:sp>
      <p:sp>
        <p:nvSpPr>
          <p:cNvPr id="6" name="Rectangle 5"/>
          <p:cNvSpPr>
            <a:spLocks noGrp="1" noChangeArrowheads="1"/>
          </p:cNvSpPr>
          <p:nvPr>
            <p:ph type="ftr" sz="quarter" idx="11"/>
          </p:nvPr>
        </p:nvSpPr>
        <p:spPr>
          <a:ln/>
        </p:spPr>
        <p:txBody>
          <a:bodyPr/>
          <a:lstStyle>
            <a:lvl1pPr>
              <a:defRPr/>
            </a:lvl1pPr>
          </a:lstStyle>
          <a:p>
            <a:pPr>
              <a:defRPr/>
            </a:pPr>
            <a:endParaRPr lang="es-AR" altLang="es-AR"/>
          </a:p>
        </p:txBody>
      </p:sp>
      <p:sp>
        <p:nvSpPr>
          <p:cNvPr id="7" name="Rectangle 6"/>
          <p:cNvSpPr>
            <a:spLocks noGrp="1" noChangeArrowheads="1"/>
          </p:cNvSpPr>
          <p:nvPr>
            <p:ph type="sldNum" sz="quarter" idx="12"/>
          </p:nvPr>
        </p:nvSpPr>
        <p:spPr>
          <a:ln/>
        </p:spPr>
        <p:txBody>
          <a:bodyPr/>
          <a:lstStyle>
            <a:lvl1pPr>
              <a:defRPr/>
            </a:lvl1pPr>
          </a:lstStyle>
          <a:p>
            <a:pPr>
              <a:defRPr/>
            </a:pPr>
            <a:fld id="{14850C6D-0A6C-4266-AC4C-253F087B30FE}" type="slidenum">
              <a:rPr lang="es-AR" altLang="es-AR"/>
              <a:pPr>
                <a:defRPr/>
              </a:pPr>
              <a:t>‹Nº›</a:t>
            </a:fld>
            <a:endParaRPr lang="es-AR" altLang="es-AR"/>
          </a:p>
        </p:txBody>
      </p:sp>
    </p:spTree>
    <p:extLst>
      <p:ext uri="{BB962C8B-B14F-4D97-AF65-F5344CB8AC3E}">
        <p14:creationId xmlns:p14="http://schemas.microsoft.com/office/powerpoint/2010/main" val="294968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717A9F6-03CF-4874-BEFB-1F6B9AD6DD76}" type="datetimeFigureOut">
              <a:rPr lang="es-AR" smtClean="0"/>
              <a:t>01/06/2018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32D2DD08-DD44-450E-AF62-626E7741E521}" type="slidenum">
              <a:rPr lang="es-AR" smtClean="0"/>
              <a:t>‹Nº›</a:t>
            </a:fld>
            <a:endParaRPr lang="es-AR"/>
          </a:p>
        </p:txBody>
      </p:sp>
    </p:spTree>
    <p:extLst>
      <p:ext uri="{BB962C8B-B14F-4D97-AF65-F5344CB8AC3E}">
        <p14:creationId xmlns:p14="http://schemas.microsoft.com/office/powerpoint/2010/main" val="102343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AR" altLang="es-AR"/>
          </a:p>
        </p:txBody>
      </p:sp>
      <p:sp>
        <p:nvSpPr>
          <p:cNvPr id="6" name="Rectangle 5"/>
          <p:cNvSpPr>
            <a:spLocks noGrp="1" noChangeArrowheads="1"/>
          </p:cNvSpPr>
          <p:nvPr>
            <p:ph type="ftr" sz="quarter" idx="11"/>
          </p:nvPr>
        </p:nvSpPr>
        <p:spPr>
          <a:ln/>
        </p:spPr>
        <p:txBody>
          <a:bodyPr/>
          <a:lstStyle>
            <a:lvl1pPr>
              <a:defRPr/>
            </a:lvl1pPr>
          </a:lstStyle>
          <a:p>
            <a:pPr>
              <a:defRPr/>
            </a:pPr>
            <a:endParaRPr lang="es-AR" altLang="es-AR"/>
          </a:p>
        </p:txBody>
      </p:sp>
      <p:sp>
        <p:nvSpPr>
          <p:cNvPr id="7" name="Rectangle 6"/>
          <p:cNvSpPr>
            <a:spLocks noGrp="1" noChangeArrowheads="1"/>
          </p:cNvSpPr>
          <p:nvPr>
            <p:ph type="sldNum" sz="quarter" idx="12"/>
          </p:nvPr>
        </p:nvSpPr>
        <p:spPr>
          <a:ln/>
        </p:spPr>
        <p:txBody>
          <a:bodyPr/>
          <a:lstStyle>
            <a:lvl1pPr>
              <a:defRPr/>
            </a:lvl1pPr>
          </a:lstStyle>
          <a:p>
            <a:pPr>
              <a:defRPr/>
            </a:pPr>
            <a:fld id="{3D453DE0-2150-4CA3-94F8-7A686C65F87E}" type="slidenum">
              <a:rPr lang="es-AR" altLang="es-AR"/>
              <a:pPr>
                <a:defRPr/>
              </a:pPr>
              <a:t>‹Nº›</a:t>
            </a:fld>
            <a:endParaRPr lang="es-AR" altLang="es-AR"/>
          </a:p>
        </p:txBody>
      </p:sp>
    </p:spTree>
    <p:extLst>
      <p:ext uri="{BB962C8B-B14F-4D97-AF65-F5344CB8AC3E}">
        <p14:creationId xmlns:p14="http://schemas.microsoft.com/office/powerpoint/2010/main" val="320124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AR" altLang="es-AR"/>
          </a:p>
        </p:txBody>
      </p:sp>
      <p:sp>
        <p:nvSpPr>
          <p:cNvPr id="5" name="Rectangle 5"/>
          <p:cNvSpPr>
            <a:spLocks noGrp="1" noChangeArrowheads="1"/>
          </p:cNvSpPr>
          <p:nvPr>
            <p:ph type="ftr" sz="quarter" idx="11"/>
          </p:nvPr>
        </p:nvSpPr>
        <p:spPr>
          <a:ln/>
        </p:spPr>
        <p:txBody>
          <a:bodyPr/>
          <a:lstStyle>
            <a:lvl1pPr>
              <a:defRPr/>
            </a:lvl1pPr>
          </a:lstStyle>
          <a:p>
            <a:pPr>
              <a:defRPr/>
            </a:pPr>
            <a:endParaRPr lang="es-AR" altLang="es-AR"/>
          </a:p>
        </p:txBody>
      </p:sp>
      <p:sp>
        <p:nvSpPr>
          <p:cNvPr id="6" name="Rectangle 6"/>
          <p:cNvSpPr>
            <a:spLocks noGrp="1" noChangeArrowheads="1"/>
          </p:cNvSpPr>
          <p:nvPr>
            <p:ph type="sldNum" sz="quarter" idx="12"/>
          </p:nvPr>
        </p:nvSpPr>
        <p:spPr>
          <a:ln/>
        </p:spPr>
        <p:txBody>
          <a:bodyPr/>
          <a:lstStyle>
            <a:lvl1pPr>
              <a:defRPr/>
            </a:lvl1pPr>
          </a:lstStyle>
          <a:p>
            <a:pPr>
              <a:defRPr/>
            </a:pPr>
            <a:fld id="{67CE5BDC-965E-46E6-9438-417CAB5F2EBD}" type="slidenum">
              <a:rPr lang="es-AR" altLang="es-AR"/>
              <a:pPr>
                <a:defRPr/>
              </a:pPr>
              <a:t>‹Nº›</a:t>
            </a:fld>
            <a:endParaRPr lang="es-AR" altLang="es-AR"/>
          </a:p>
        </p:txBody>
      </p:sp>
    </p:spTree>
    <p:extLst>
      <p:ext uri="{BB962C8B-B14F-4D97-AF65-F5344CB8AC3E}">
        <p14:creationId xmlns:p14="http://schemas.microsoft.com/office/powerpoint/2010/main" val="61716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AR"/>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AR" altLang="es-AR"/>
          </a:p>
        </p:txBody>
      </p:sp>
      <p:sp>
        <p:nvSpPr>
          <p:cNvPr id="5" name="Rectangle 5"/>
          <p:cNvSpPr>
            <a:spLocks noGrp="1" noChangeArrowheads="1"/>
          </p:cNvSpPr>
          <p:nvPr>
            <p:ph type="ftr" sz="quarter" idx="11"/>
          </p:nvPr>
        </p:nvSpPr>
        <p:spPr>
          <a:ln/>
        </p:spPr>
        <p:txBody>
          <a:bodyPr/>
          <a:lstStyle>
            <a:lvl1pPr>
              <a:defRPr/>
            </a:lvl1pPr>
          </a:lstStyle>
          <a:p>
            <a:pPr>
              <a:defRPr/>
            </a:pPr>
            <a:endParaRPr lang="es-AR" altLang="es-AR"/>
          </a:p>
        </p:txBody>
      </p:sp>
      <p:sp>
        <p:nvSpPr>
          <p:cNvPr id="6" name="Rectangle 6"/>
          <p:cNvSpPr>
            <a:spLocks noGrp="1" noChangeArrowheads="1"/>
          </p:cNvSpPr>
          <p:nvPr>
            <p:ph type="sldNum" sz="quarter" idx="12"/>
          </p:nvPr>
        </p:nvSpPr>
        <p:spPr>
          <a:ln/>
        </p:spPr>
        <p:txBody>
          <a:bodyPr/>
          <a:lstStyle>
            <a:lvl1pPr>
              <a:defRPr/>
            </a:lvl1pPr>
          </a:lstStyle>
          <a:p>
            <a:pPr>
              <a:defRPr/>
            </a:pPr>
            <a:fld id="{3D5A4145-0DFA-44B5-AA36-7B3E77D8311A}" type="slidenum">
              <a:rPr lang="es-AR" altLang="es-AR"/>
              <a:pPr>
                <a:defRPr/>
              </a:pPr>
              <a:t>‹Nº›</a:t>
            </a:fld>
            <a:endParaRPr lang="es-AR" altLang="es-AR"/>
          </a:p>
        </p:txBody>
      </p:sp>
    </p:spTree>
    <p:extLst>
      <p:ext uri="{BB962C8B-B14F-4D97-AF65-F5344CB8AC3E}">
        <p14:creationId xmlns:p14="http://schemas.microsoft.com/office/powerpoint/2010/main" val="407723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es-ES"/>
              <a:t>Haga clic para modificar el estilo de título del patrón</a:t>
            </a:r>
            <a:endParaRPr lang="es-AR"/>
          </a:p>
        </p:txBody>
      </p:sp>
      <p:sp>
        <p:nvSpPr>
          <p:cNvPr id="3" name="Marcador de contenido 2"/>
          <p:cNvSpPr>
            <a:spLocks noGrp="1"/>
          </p:cNvSpPr>
          <p:nvPr>
            <p:ph sz="half" idx="1"/>
          </p:nvPr>
        </p:nvSpPr>
        <p:spPr>
          <a:xfrm>
            <a:off x="457200" y="1600200"/>
            <a:ext cx="4038600" cy="452596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p:cNvSpPr>
            <a:spLocks noGrp="1"/>
          </p:cNvSpPr>
          <p:nvPr>
            <p:ph sz="quarter" idx="2"/>
          </p:nvPr>
        </p:nvSpPr>
        <p:spPr>
          <a:xfrm>
            <a:off x="4648200" y="1600200"/>
            <a:ext cx="4038600" cy="21859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contenido 4"/>
          <p:cNvSpPr>
            <a:spLocks noGrp="1"/>
          </p:cNvSpPr>
          <p:nvPr>
            <p:ph sz="quarter" idx="3"/>
          </p:nvPr>
        </p:nvSpPr>
        <p:spPr>
          <a:xfrm>
            <a:off x="4648200" y="3938588"/>
            <a:ext cx="4038600" cy="21875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Rectangle 4"/>
          <p:cNvSpPr>
            <a:spLocks noGrp="1" noChangeArrowheads="1"/>
          </p:cNvSpPr>
          <p:nvPr>
            <p:ph type="dt" sz="half" idx="10"/>
          </p:nvPr>
        </p:nvSpPr>
        <p:spPr>
          <a:ln/>
        </p:spPr>
        <p:txBody>
          <a:bodyPr/>
          <a:lstStyle>
            <a:lvl1pPr>
              <a:defRPr/>
            </a:lvl1pPr>
          </a:lstStyle>
          <a:p>
            <a:pPr>
              <a:defRPr/>
            </a:pPr>
            <a:endParaRPr lang="es-AR" altLang="es-AR"/>
          </a:p>
        </p:txBody>
      </p:sp>
      <p:sp>
        <p:nvSpPr>
          <p:cNvPr id="7" name="Rectangle 5"/>
          <p:cNvSpPr>
            <a:spLocks noGrp="1" noChangeArrowheads="1"/>
          </p:cNvSpPr>
          <p:nvPr>
            <p:ph type="ftr" sz="quarter" idx="11"/>
          </p:nvPr>
        </p:nvSpPr>
        <p:spPr>
          <a:ln/>
        </p:spPr>
        <p:txBody>
          <a:bodyPr/>
          <a:lstStyle>
            <a:lvl1pPr>
              <a:defRPr/>
            </a:lvl1pPr>
          </a:lstStyle>
          <a:p>
            <a:pPr>
              <a:defRPr/>
            </a:pPr>
            <a:endParaRPr lang="es-AR" altLang="es-AR"/>
          </a:p>
        </p:txBody>
      </p:sp>
      <p:sp>
        <p:nvSpPr>
          <p:cNvPr id="8" name="Rectangle 6"/>
          <p:cNvSpPr>
            <a:spLocks noGrp="1" noChangeArrowheads="1"/>
          </p:cNvSpPr>
          <p:nvPr>
            <p:ph type="sldNum" sz="quarter" idx="12"/>
          </p:nvPr>
        </p:nvSpPr>
        <p:spPr>
          <a:ln/>
        </p:spPr>
        <p:txBody>
          <a:bodyPr/>
          <a:lstStyle>
            <a:lvl1pPr>
              <a:defRPr/>
            </a:lvl1pPr>
          </a:lstStyle>
          <a:p>
            <a:pPr>
              <a:defRPr/>
            </a:pPr>
            <a:fld id="{BCF93B3B-D522-4119-824B-43A5D1CE075F}" type="slidenum">
              <a:rPr lang="es-AR" altLang="es-AR"/>
              <a:pPr>
                <a:defRPr/>
              </a:pPr>
              <a:t>‹Nº›</a:t>
            </a:fld>
            <a:endParaRPr lang="es-AR" altLang="es-AR"/>
          </a:p>
        </p:txBody>
      </p:sp>
    </p:spTree>
    <p:extLst>
      <p:ext uri="{BB962C8B-B14F-4D97-AF65-F5344CB8AC3E}">
        <p14:creationId xmlns:p14="http://schemas.microsoft.com/office/powerpoint/2010/main" val="148539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457200" y="274638"/>
            <a:ext cx="8229600" cy="58515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3" name="Rectangle 4"/>
          <p:cNvSpPr>
            <a:spLocks noGrp="1" noChangeArrowheads="1"/>
          </p:cNvSpPr>
          <p:nvPr>
            <p:ph type="dt" sz="half" idx="10"/>
          </p:nvPr>
        </p:nvSpPr>
        <p:spPr>
          <a:ln/>
        </p:spPr>
        <p:txBody>
          <a:bodyPr/>
          <a:lstStyle>
            <a:lvl1pPr>
              <a:defRPr/>
            </a:lvl1pPr>
          </a:lstStyle>
          <a:p>
            <a:pPr>
              <a:defRPr/>
            </a:pPr>
            <a:endParaRPr lang="es-AR" altLang="es-AR"/>
          </a:p>
        </p:txBody>
      </p:sp>
      <p:sp>
        <p:nvSpPr>
          <p:cNvPr id="4" name="Rectangle 5"/>
          <p:cNvSpPr>
            <a:spLocks noGrp="1" noChangeArrowheads="1"/>
          </p:cNvSpPr>
          <p:nvPr>
            <p:ph type="ftr" sz="quarter" idx="11"/>
          </p:nvPr>
        </p:nvSpPr>
        <p:spPr>
          <a:ln/>
        </p:spPr>
        <p:txBody>
          <a:bodyPr/>
          <a:lstStyle>
            <a:lvl1pPr>
              <a:defRPr/>
            </a:lvl1pPr>
          </a:lstStyle>
          <a:p>
            <a:pPr>
              <a:defRPr/>
            </a:pPr>
            <a:endParaRPr lang="es-AR" altLang="es-AR"/>
          </a:p>
        </p:txBody>
      </p:sp>
      <p:sp>
        <p:nvSpPr>
          <p:cNvPr id="5" name="Rectangle 6"/>
          <p:cNvSpPr>
            <a:spLocks noGrp="1" noChangeArrowheads="1"/>
          </p:cNvSpPr>
          <p:nvPr>
            <p:ph type="sldNum" sz="quarter" idx="12"/>
          </p:nvPr>
        </p:nvSpPr>
        <p:spPr>
          <a:ln/>
        </p:spPr>
        <p:txBody>
          <a:bodyPr/>
          <a:lstStyle>
            <a:lvl1pPr>
              <a:defRPr/>
            </a:lvl1pPr>
          </a:lstStyle>
          <a:p>
            <a:pPr>
              <a:defRPr/>
            </a:pPr>
            <a:fld id="{73E5685E-7785-4A3E-9487-3317A02836ED}" type="slidenum">
              <a:rPr lang="es-AR" altLang="es-AR"/>
              <a:pPr>
                <a:defRPr/>
              </a:pPr>
              <a:t>‹Nº›</a:t>
            </a:fld>
            <a:endParaRPr lang="es-AR" altLang="es-AR"/>
          </a:p>
        </p:txBody>
      </p:sp>
    </p:spTree>
    <p:extLst>
      <p:ext uri="{BB962C8B-B14F-4D97-AF65-F5344CB8AC3E}">
        <p14:creationId xmlns:p14="http://schemas.microsoft.com/office/powerpoint/2010/main" val="187674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717A9F6-03CF-4874-BEFB-1F6B9AD6DD76}" type="datetimeFigureOut">
              <a:rPr lang="es-AR" smtClean="0"/>
              <a:t>01/06/2018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32D2DD08-DD44-450E-AF62-626E7741E521}" type="slidenum">
              <a:rPr lang="es-AR" smtClean="0"/>
              <a:t>‹Nº›</a:t>
            </a:fld>
            <a:endParaRPr lang="es-AR"/>
          </a:p>
        </p:txBody>
      </p:sp>
    </p:spTree>
    <p:extLst>
      <p:ext uri="{BB962C8B-B14F-4D97-AF65-F5344CB8AC3E}">
        <p14:creationId xmlns:p14="http://schemas.microsoft.com/office/powerpoint/2010/main" val="354185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717A9F6-03CF-4874-BEFB-1F6B9AD6DD76}" type="datetimeFigureOut">
              <a:rPr lang="es-AR" smtClean="0"/>
              <a:t>01/06/2018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32D2DD08-DD44-450E-AF62-626E7741E521}" type="slidenum">
              <a:rPr lang="es-AR" smtClean="0"/>
              <a:t>‹Nº›</a:t>
            </a:fld>
            <a:endParaRPr lang="es-AR"/>
          </a:p>
        </p:txBody>
      </p:sp>
    </p:spTree>
    <p:extLst>
      <p:ext uri="{BB962C8B-B14F-4D97-AF65-F5344CB8AC3E}">
        <p14:creationId xmlns:p14="http://schemas.microsoft.com/office/powerpoint/2010/main" val="365977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717A9F6-03CF-4874-BEFB-1F6B9AD6DD76}" type="datetimeFigureOut">
              <a:rPr lang="es-AR" smtClean="0"/>
              <a:t>01/06/2018</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32D2DD08-DD44-450E-AF62-626E7741E521}" type="slidenum">
              <a:rPr lang="es-AR" smtClean="0"/>
              <a:t>‹Nº›</a:t>
            </a:fld>
            <a:endParaRPr lang="es-AR"/>
          </a:p>
        </p:txBody>
      </p:sp>
    </p:spTree>
    <p:extLst>
      <p:ext uri="{BB962C8B-B14F-4D97-AF65-F5344CB8AC3E}">
        <p14:creationId xmlns:p14="http://schemas.microsoft.com/office/powerpoint/2010/main" val="180731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717A9F6-03CF-4874-BEFB-1F6B9AD6DD76}" type="datetimeFigureOut">
              <a:rPr lang="es-AR" smtClean="0"/>
              <a:t>01/06/2018</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32D2DD08-DD44-450E-AF62-626E7741E521}" type="slidenum">
              <a:rPr lang="es-AR" smtClean="0"/>
              <a:t>‹Nº›</a:t>
            </a:fld>
            <a:endParaRPr lang="es-AR"/>
          </a:p>
        </p:txBody>
      </p:sp>
    </p:spTree>
    <p:extLst>
      <p:ext uri="{BB962C8B-B14F-4D97-AF65-F5344CB8AC3E}">
        <p14:creationId xmlns:p14="http://schemas.microsoft.com/office/powerpoint/2010/main" val="257788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7A9F6-03CF-4874-BEFB-1F6B9AD6DD76}" type="datetimeFigureOut">
              <a:rPr lang="es-AR" smtClean="0"/>
              <a:t>01/06/2018</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32D2DD08-DD44-450E-AF62-626E7741E521}" type="slidenum">
              <a:rPr lang="es-AR" smtClean="0"/>
              <a:t>‹Nº›</a:t>
            </a:fld>
            <a:endParaRPr lang="es-AR"/>
          </a:p>
        </p:txBody>
      </p:sp>
    </p:spTree>
    <p:extLst>
      <p:ext uri="{BB962C8B-B14F-4D97-AF65-F5344CB8AC3E}">
        <p14:creationId xmlns:p14="http://schemas.microsoft.com/office/powerpoint/2010/main" val="87244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B717A9F6-03CF-4874-BEFB-1F6B9AD6DD76}" type="datetimeFigureOut">
              <a:rPr lang="es-AR" smtClean="0"/>
              <a:t>01/06/2018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32D2DD08-DD44-450E-AF62-626E7741E521}" type="slidenum">
              <a:rPr lang="es-AR" smtClean="0"/>
              <a:t>‹Nº›</a:t>
            </a:fld>
            <a:endParaRPr lang="es-AR"/>
          </a:p>
        </p:txBody>
      </p:sp>
    </p:spTree>
    <p:extLst>
      <p:ext uri="{BB962C8B-B14F-4D97-AF65-F5344CB8AC3E}">
        <p14:creationId xmlns:p14="http://schemas.microsoft.com/office/powerpoint/2010/main" val="68106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B717A9F6-03CF-4874-BEFB-1F6B9AD6DD76}" type="datetimeFigureOut">
              <a:rPr lang="es-AR" smtClean="0"/>
              <a:t>01/06/2018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32D2DD08-DD44-450E-AF62-626E7741E521}" type="slidenum">
              <a:rPr lang="es-AR" smtClean="0"/>
              <a:t>‹Nº›</a:t>
            </a:fld>
            <a:endParaRPr lang="es-AR"/>
          </a:p>
        </p:txBody>
      </p:sp>
    </p:spTree>
    <p:extLst>
      <p:ext uri="{BB962C8B-B14F-4D97-AF65-F5344CB8AC3E}">
        <p14:creationId xmlns:p14="http://schemas.microsoft.com/office/powerpoint/2010/main" val="282020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7A9F6-03CF-4874-BEFB-1F6B9AD6DD76}" type="datetimeFigureOut">
              <a:rPr lang="es-AR" smtClean="0"/>
              <a:t>01/06/2018</a:t>
            </a:fld>
            <a:endParaRPr lang="es-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D2DD08-DD44-450E-AF62-626E7741E521}" type="slidenum">
              <a:rPr lang="es-AR" smtClean="0"/>
              <a:t>‹Nº›</a:t>
            </a:fld>
            <a:endParaRPr lang="es-AR"/>
          </a:p>
        </p:txBody>
      </p:sp>
    </p:spTree>
    <p:extLst>
      <p:ext uri="{BB962C8B-B14F-4D97-AF65-F5344CB8AC3E}">
        <p14:creationId xmlns:p14="http://schemas.microsoft.com/office/powerpoint/2010/main" val="10676745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AR" altLang="es-AR"/>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AR" altLang="es-AR"/>
              <a:t>Haga clic para modificar el estilo de texto del patrón</a:t>
            </a:r>
          </a:p>
          <a:p>
            <a:pPr lvl="1"/>
            <a:r>
              <a:rPr lang="es-AR" altLang="es-AR"/>
              <a:t>Segundo nivel</a:t>
            </a:r>
          </a:p>
          <a:p>
            <a:pPr lvl="2"/>
            <a:r>
              <a:rPr lang="es-AR" altLang="es-AR"/>
              <a:t>Tercer nivel</a:t>
            </a:r>
          </a:p>
          <a:p>
            <a:pPr lvl="3"/>
            <a:r>
              <a:rPr lang="es-AR" altLang="es-AR"/>
              <a:t>Cuarto nivel</a:t>
            </a:r>
          </a:p>
          <a:p>
            <a:pPr lvl="4"/>
            <a:r>
              <a:rPr lang="es-AR" altLang="es-AR"/>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s-AR" altLang="es-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s-AR" altLang="es-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2BBD9C2-4E47-4D31-8D01-C16EC94461F9}" type="slidenum">
              <a:rPr lang="es-AR" altLang="es-AR"/>
              <a:pPr>
                <a:defRPr/>
              </a:pPr>
              <a:t>‹Nº›</a:t>
            </a:fld>
            <a:endParaRPr lang="es-AR" altLang="es-AR"/>
          </a:p>
        </p:txBody>
      </p:sp>
    </p:spTree>
    <p:extLst>
      <p:ext uri="{BB962C8B-B14F-4D97-AF65-F5344CB8AC3E}">
        <p14:creationId xmlns:p14="http://schemas.microsoft.com/office/powerpoint/2010/main" val="21168936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5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3.xml"/><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3.xml"/><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27.png"/><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emf"/></Relationships>
</file>

<file path=ppt/slides/_rels/slide2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4.xml"/><Relationship Id="rId5" Type="http://schemas.openxmlformats.org/officeDocument/2006/relationships/image" Target="../media/image58.emf"/><Relationship Id="rId4" Type="http://schemas.openxmlformats.org/officeDocument/2006/relationships/image" Target="../media/image57.emf"/></Relationships>
</file>

<file path=ppt/slides/_rels/slide3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13.xml"/><Relationship Id="rId5" Type="http://schemas.openxmlformats.org/officeDocument/2006/relationships/image" Target="../media/image66.emf"/><Relationship Id="rId4" Type="http://schemas.openxmlformats.org/officeDocument/2006/relationships/image" Target="../media/image65.emf"/></Relationships>
</file>

<file path=ppt/slides/_rels/slide4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69.emf"/></Relationships>
</file>

<file path=ppt/slides/_rels/slide43.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www.cientifica.com/wp-content/uploads/downloads/2012/04/NDD-White-Paper-Jan-2012.pdf" TargetMode="Externa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emf"/><Relationship Id="rId1" Type="http://schemas.openxmlformats.org/officeDocument/2006/relationships/slideLayout" Target="../slideLayouts/slideLayout2.xml"/><Relationship Id="rId5" Type="http://schemas.openxmlformats.org/officeDocument/2006/relationships/image" Target="../media/image91.gif"/><Relationship Id="rId4" Type="http://schemas.openxmlformats.org/officeDocument/2006/relationships/image" Target="../media/image90.jpeg"/></Relationships>
</file>

<file path=ppt/slides/_rels/slide5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nature.com/nature/journal/v465/n7301_supp/full/nature09221.html?foxtrotcallback=true#auth-1" TargetMode="External"/><Relationship Id="rId2" Type="http://schemas.openxmlformats.org/officeDocument/2006/relationships/image" Target="../media/image94.jpeg"/><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hyperlink" Target="http://www.nature.com/nature/journal/v465/n7301_supp/full/nature09221.html?foxtrotcallback=true#auth-2"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emf"/><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75.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30.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emf"/><Relationship Id="rId1" Type="http://schemas.openxmlformats.org/officeDocument/2006/relationships/slideLayout" Target="../slideLayouts/slideLayout2.xml"/><Relationship Id="rId4" Type="http://schemas.openxmlformats.org/officeDocument/2006/relationships/image" Target="../media/image140.emf"/></Relationships>
</file>

<file path=ppt/slides/_rels/slide9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2309037" y="2742324"/>
            <a:ext cx="4976038" cy="1212987"/>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10246" name="7 CuadroTexto"/>
          <p:cNvSpPr txBox="1">
            <a:spLocks noChangeArrowheads="1"/>
          </p:cNvSpPr>
          <p:nvPr/>
        </p:nvSpPr>
        <p:spPr bwMode="auto">
          <a:xfrm>
            <a:off x="1669755" y="2066406"/>
            <a:ext cx="6254603" cy="2831544"/>
          </a:xfrm>
          <a:prstGeom prst="rect">
            <a:avLst/>
          </a:prstGeom>
          <a:noFill/>
          <a:ln w="9525">
            <a:noFill/>
            <a:miter lim="800000"/>
            <a:headEnd/>
            <a:tailEnd/>
          </a:ln>
        </p:spPr>
        <p:txBody>
          <a:bodyPr wrap="square">
            <a:spAutoFit/>
          </a:bodyPr>
          <a:lstStyle/>
          <a:p>
            <a:pPr algn="ctr"/>
            <a:r>
              <a:rPr lang="es-AR" dirty="0">
                <a:latin typeface="Arial" pitchFamily="34" charset="0"/>
                <a:cs typeface="Arial" pitchFamily="34" charset="0"/>
              </a:rPr>
              <a:t>Diagnostico/</a:t>
            </a:r>
            <a:r>
              <a:rPr lang="es-AR" dirty="0" err="1">
                <a:latin typeface="Arial" pitchFamily="34" charset="0"/>
                <a:cs typeface="Arial" pitchFamily="34" charset="0"/>
              </a:rPr>
              <a:t>Teranostica</a:t>
            </a:r>
            <a:endParaRPr lang="es-AR" dirty="0">
              <a:latin typeface="Arial" pitchFamily="34" charset="0"/>
              <a:cs typeface="Arial" pitchFamily="34" charset="0"/>
            </a:endParaRPr>
          </a:p>
          <a:p>
            <a:pPr algn="ctr"/>
            <a:r>
              <a:rPr lang="es-AR" b="1" dirty="0" err="1">
                <a:latin typeface="Arial" pitchFamily="34" charset="0"/>
                <a:cs typeface="Arial" pitchFamily="34" charset="0"/>
              </a:rPr>
              <a:t>Nanotoxicologia</a:t>
            </a:r>
            <a:endParaRPr lang="es-AR" b="1" dirty="0">
              <a:latin typeface="Arial" pitchFamily="34" charset="0"/>
              <a:cs typeface="Arial" pitchFamily="34" charset="0"/>
            </a:endParaRPr>
          </a:p>
          <a:p>
            <a:pPr algn="ctr"/>
            <a:endParaRPr lang="es-AR" sz="2800" b="1" i="1" dirty="0">
              <a:latin typeface="Arial" pitchFamily="34" charset="0"/>
              <a:cs typeface="Arial" pitchFamily="34" charset="0"/>
            </a:endParaRPr>
          </a:p>
          <a:p>
            <a:pPr algn="ctr"/>
            <a:r>
              <a:rPr lang="es-AR" sz="2400" b="1" dirty="0">
                <a:latin typeface="Arial" pitchFamily="34" charset="0"/>
                <a:cs typeface="Arial" pitchFamily="34" charset="0"/>
              </a:rPr>
              <a:t>Terapéutica: Nano-</a:t>
            </a:r>
            <a:r>
              <a:rPr lang="es-AR" sz="2400" b="1" dirty="0" err="1">
                <a:latin typeface="Arial" pitchFamily="34" charset="0"/>
                <a:cs typeface="Arial" pitchFamily="34" charset="0"/>
              </a:rPr>
              <a:t>drug</a:t>
            </a:r>
            <a:r>
              <a:rPr lang="es-AR" sz="2400" b="1" dirty="0">
                <a:latin typeface="Arial" pitchFamily="34" charset="0"/>
                <a:cs typeface="Arial" pitchFamily="34" charset="0"/>
              </a:rPr>
              <a:t> </a:t>
            </a:r>
            <a:r>
              <a:rPr lang="es-AR" sz="2400" b="1" dirty="0" err="1">
                <a:latin typeface="Arial" pitchFamily="34" charset="0"/>
                <a:cs typeface="Arial" pitchFamily="34" charset="0"/>
              </a:rPr>
              <a:t>delivery</a:t>
            </a:r>
            <a:r>
              <a:rPr lang="es-AR" sz="2400" b="1" dirty="0">
                <a:latin typeface="Arial" pitchFamily="34" charset="0"/>
                <a:cs typeface="Arial" pitchFamily="34" charset="0"/>
              </a:rPr>
              <a:t>+ </a:t>
            </a:r>
            <a:r>
              <a:rPr lang="es-AR" sz="2400" b="1" dirty="0" err="1">
                <a:latin typeface="Arial" pitchFamily="34" charset="0"/>
                <a:cs typeface="Arial" pitchFamily="34" charset="0"/>
              </a:rPr>
              <a:t>nanoparticulas</a:t>
            </a:r>
            <a:endParaRPr lang="es-AR" sz="2400" b="1" dirty="0">
              <a:latin typeface="Arial" pitchFamily="34" charset="0"/>
              <a:cs typeface="Arial" pitchFamily="34" charset="0"/>
            </a:endParaRPr>
          </a:p>
          <a:p>
            <a:pPr algn="ctr"/>
            <a:endParaRPr lang="es-AR" dirty="0">
              <a:latin typeface="Arial" pitchFamily="34" charset="0"/>
              <a:cs typeface="Arial" pitchFamily="34" charset="0"/>
            </a:endParaRPr>
          </a:p>
          <a:p>
            <a:pPr algn="ctr"/>
            <a:r>
              <a:rPr lang="es-AR" sz="2400" b="1" dirty="0" err="1">
                <a:latin typeface="Arial" pitchFamily="34" charset="0"/>
                <a:cs typeface="Arial" pitchFamily="34" charset="0"/>
              </a:rPr>
              <a:t>Bionanomateriales</a:t>
            </a:r>
            <a:endParaRPr lang="es-AR" sz="2400" b="1" dirty="0">
              <a:latin typeface="Arial" pitchFamily="34" charset="0"/>
              <a:cs typeface="Arial" pitchFamily="34" charset="0"/>
            </a:endParaRPr>
          </a:p>
          <a:p>
            <a:pPr algn="ctr"/>
            <a:r>
              <a:rPr lang="es-AR" sz="2400" b="1" dirty="0">
                <a:solidFill>
                  <a:srgbClr val="0000FF"/>
                </a:solidFill>
                <a:latin typeface="Arial" pitchFamily="34" charset="0"/>
                <a:cs typeface="Arial" pitchFamily="34" charset="0"/>
              </a:rPr>
              <a:t>Ingeniería de tejidos  </a:t>
            </a:r>
            <a:endParaRPr lang="en-US" sz="2400" b="1" dirty="0">
              <a:solidFill>
                <a:srgbClr val="0000FF"/>
              </a:solidFill>
              <a:latin typeface="Arial" pitchFamily="34" charset="0"/>
              <a:cs typeface="Arial" pitchFamily="34" charset="0"/>
            </a:endParaRPr>
          </a:p>
        </p:txBody>
      </p:sp>
      <p:sp>
        <p:nvSpPr>
          <p:cNvPr id="10245" name="6 CuadroTexto"/>
          <p:cNvSpPr txBox="1">
            <a:spLocks noChangeArrowheads="1"/>
          </p:cNvSpPr>
          <p:nvPr/>
        </p:nvSpPr>
        <p:spPr bwMode="auto">
          <a:xfrm>
            <a:off x="862125" y="1526976"/>
            <a:ext cx="4800600" cy="584775"/>
          </a:xfrm>
          <a:prstGeom prst="rect">
            <a:avLst/>
          </a:prstGeom>
          <a:noFill/>
          <a:ln w="9525">
            <a:noFill/>
            <a:miter lim="800000"/>
            <a:headEnd/>
            <a:tailEnd/>
          </a:ln>
        </p:spPr>
        <p:txBody>
          <a:bodyPr>
            <a:spAutoFit/>
          </a:bodyPr>
          <a:lstStyle/>
          <a:p>
            <a:pPr algn="ctr"/>
            <a:r>
              <a:rPr lang="es-AR" sz="3200" b="1" dirty="0">
                <a:solidFill>
                  <a:srgbClr val="0000FF"/>
                </a:solidFill>
                <a:latin typeface="Arial" pitchFamily="34" charset="0"/>
                <a:cs typeface="Arial" pitchFamily="34" charset="0"/>
              </a:rPr>
              <a:t>Nanomedicina</a:t>
            </a:r>
            <a:r>
              <a:rPr lang="es-AR" sz="3200" dirty="0">
                <a:solidFill>
                  <a:srgbClr val="0000FF"/>
                </a:solidFill>
                <a:latin typeface="Arial" pitchFamily="34" charset="0"/>
                <a:cs typeface="Arial" pitchFamily="34" charset="0"/>
              </a:rPr>
              <a:t> </a:t>
            </a:r>
            <a:r>
              <a:rPr lang="es-AR" dirty="0">
                <a:solidFill>
                  <a:srgbClr val="0000FF"/>
                </a:solidFill>
                <a:latin typeface="Arial" pitchFamily="34" charset="0"/>
                <a:cs typeface="Arial" pitchFamily="34" charset="0"/>
              </a:rPr>
              <a:t> </a:t>
            </a:r>
            <a:endParaRPr lang="en-US" dirty="0">
              <a:solidFill>
                <a:srgbClr val="0000FF"/>
              </a:solidFill>
              <a:latin typeface="Arial" pitchFamily="34" charset="0"/>
              <a:cs typeface="Arial" pitchFamily="34" charset="0"/>
            </a:endParaRPr>
          </a:p>
        </p:txBody>
      </p:sp>
      <p:sp>
        <p:nvSpPr>
          <p:cNvPr id="9" name="8 CuadroTexto"/>
          <p:cNvSpPr txBox="1"/>
          <p:nvPr/>
        </p:nvSpPr>
        <p:spPr>
          <a:xfrm>
            <a:off x="0" y="-51375"/>
            <a:ext cx="9144000" cy="584775"/>
          </a:xfrm>
          <a:prstGeom prst="rect">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es-AR" sz="3200" b="1" dirty="0">
                <a:solidFill>
                  <a:schemeClr val="bg1"/>
                </a:solidFill>
                <a:latin typeface="Arial" pitchFamily="34" charset="0"/>
                <a:cs typeface="Arial" pitchFamily="34" charset="0"/>
              </a:rPr>
              <a:t> Campos de acción de la nanomedicina </a:t>
            </a:r>
            <a:endParaRPr lang="es-AR" sz="3200" b="1" dirty="0">
              <a:latin typeface="Arial" pitchFamily="34" charset="0"/>
              <a:cs typeface="Arial" pitchFamily="34" charset="0"/>
            </a:endParaRPr>
          </a:p>
        </p:txBody>
      </p:sp>
      <p:sp>
        <p:nvSpPr>
          <p:cNvPr id="20" name="19 Rectángulo redondeado"/>
          <p:cNvSpPr/>
          <p:nvPr/>
        </p:nvSpPr>
        <p:spPr>
          <a:xfrm>
            <a:off x="1265275" y="1526976"/>
            <a:ext cx="7070652" cy="34703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10251" name="20 CuadroTexto"/>
          <p:cNvSpPr txBox="1">
            <a:spLocks noChangeArrowheads="1"/>
          </p:cNvSpPr>
          <p:nvPr/>
        </p:nvSpPr>
        <p:spPr bwMode="auto">
          <a:xfrm>
            <a:off x="4694275" y="1697074"/>
            <a:ext cx="3276600" cy="369332"/>
          </a:xfrm>
          <a:prstGeom prst="rect">
            <a:avLst/>
          </a:prstGeom>
          <a:noFill/>
          <a:ln w="9525">
            <a:noFill/>
            <a:miter lim="800000"/>
            <a:headEnd/>
            <a:tailEnd/>
          </a:ln>
        </p:spPr>
        <p:txBody>
          <a:bodyPr>
            <a:spAutoFit/>
          </a:bodyPr>
          <a:lstStyle/>
          <a:p>
            <a:pPr algn="ctr"/>
            <a:r>
              <a:rPr lang="es-AR" b="1" dirty="0">
                <a:latin typeface="Arial" pitchFamily="34" charset="0"/>
                <a:cs typeface="Arial" pitchFamily="34" charset="0"/>
              </a:rPr>
              <a:t>: nano-objetos en Medicina</a:t>
            </a:r>
            <a:endParaRPr lang="en-US" b="1" dirty="0">
              <a:latin typeface="Arial" pitchFamily="34" charset="0"/>
              <a:cs typeface="Arial" pitchFamily="34" charset="0"/>
            </a:endParaRPr>
          </a:p>
        </p:txBody>
      </p:sp>
    </p:spTree>
    <p:extLst>
      <p:ext uri="{BB962C8B-B14F-4D97-AF65-F5344CB8AC3E}">
        <p14:creationId xmlns:p14="http://schemas.microsoft.com/office/powerpoint/2010/main" val="182098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157312" y="1161667"/>
            <a:ext cx="6951722" cy="4054810"/>
          </a:xfrm>
          <a:prstGeom prst="rect">
            <a:avLst/>
          </a:prstGeom>
        </p:spPr>
      </p:pic>
      <p:sp>
        <p:nvSpPr>
          <p:cNvPr id="6" name="Rectángulo 5"/>
          <p:cNvSpPr/>
          <p:nvPr/>
        </p:nvSpPr>
        <p:spPr>
          <a:xfrm>
            <a:off x="0" y="5896960"/>
            <a:ext cx="9144000" cy="646331"/>
          </a:xfrm>
          <a:prstGeom prst="rect">
            <a:avLst/>
          </a:prstGeom>
        </p:spPr>
        <p:txBody>
          <a:bodyPr wrap="square">
            <a:spAutoFit/>
          </a:bodyPr>
          <a:lstStyle/>
          <a:p>
            <a:pPr algn="r"/>
            <a:endParaRPr lang="es-AR" sz="1200" dirty="0">
              <a:solidFill>
                <a:srgbClr val="0000FF"/>
              </a:solidFill>
              <a:latin typeface="Arial" panose="020B0604020202020204" pitchFamily="34" charset="0"/>
              <a:cs typeface="Arial" panose="020B0604020202020204" pitchFamily="34" charset="0"/>
            </a:endParaRPr>
          </a:p>
          <a:p>
            <a:pPr algn="r"/>
            <a:r>
              <a:rPr lang="en-US" sz="1200" dirty="0">
                <a:solidFill>
                  <a:srgbClr val="0000FF"/>
                </a:solidFill>
                <a:latin typeface="Arial" panose="020B0604020202020204" pitchFamily="34" charset="0"/>
                <a:cs typeface="Arial" panose="020B0604020202020204" pitchFamily="34" charset="0"/>
              </a:rPr>
              <a:t> </a:t>
            </a:r>
            <a:r>
              <a:rPr lang="en-US" sz="1200" dirty="0" err="1">
                <a:solidFill>
                  <a:srgbClr val="0000FF"/>
                </a:solidFill>
                <a:latin typeface="Arial" panose="020B0604020202020204" pitchFamily="34" charset="0"/>
                <a:cs typeface="Arial" panose="020B0604020202020204" pitchFamily="34" charset="0"/>
              </a:rPr>
              <a:t>Nanopharmaceuticals</a:t>
            </a:r>
            <a:r>
              <a:rPr lang="en-US" sz="1200" dirty="0">
                <a:solidFill>
                  <a:srgbClr val="0000FF"/>
                </a:solidFill>
                <a:latin typeface="Arial" panose="020B0604020202020204" pitchFamily="34" charset="0"/>
                <a:cs typeface="Arial" panose="020B0604020202020204" pitchFamily="34" charset="0"/>
              </a:rPr>
              <a:t> (part 1): products on the market. </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Volkmar</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Weissig</a:t>
            </a:r>
            <a:r>
              <a:rPr lang="es-AR" sz="1200" dirty="0">
                <a:solidFill>
                  <a:srgbClr val="0000FF"/>
                </a:solidFill>
                <a:latin typeface="Arial" panose="020B0604020202020204" pitchFamily="34" charset="0"/>
                <a:cs typeface="Arial" panose="020B0604020202020204" pitchFamily="34" charset="0"/>
              </a:rPr>
              <a:t>, Tracy K </a:t>
            </a:r>
            <a:r>
              <a:rPr lang="es-AR" sz="1200" dirty="0" err="1">
                <a:solidFill>
                  <a:srgbClr val="0000FF"/>
                </a:solidFill>
                <a:latin typeface="Arial" panose="020B0604020202020204" pitchFamily="34" charset="0"/>
                <a:cs typeface="Arial" panose="020B0604020202020204" pitchFamily="34" charset="0"/>
              </a:rPr>
              <a:t>Pettinger</a:t>
            </a:r>
            <a:r>
              <a:rPr lang="es-AR" sz="1200" dirty="0">
                <a:solidFill>
                  <a:srgbClr val="0000FF"/>
                </a:solidFill>
                <a:latin typeface="Arial" panose="020B0604020202020204" pitchFamily="34" charset="0"/>
                <a:cs typeface="Arial" panose="020B0604020202020204" pitchFamily="34" charset="0"/>
              </a:rPr>
              <a:t>, Nicole </a:t>
            </a:r>
            <a:r>
              <a:rPr lang="es-AR" sz="1200" dirty="0" err="1">
                <a:solidFill>
                  <a:srgbClr val="0000FF"/>
                </a:solidFill>
                <a:latin typeface="Arial" panose="020B0604020202020204" pitchFamily="34" charset="0"/>
                <a:cs typeface="Arial" panose="020B0604020202020204" pitchFamily="34" charset="0"/>
              </a:rPr>
              <a:t>Murdock</a:t>
            </a:r>
            <a:r>
              <a:rPr lang="es-AR" sz="1200" dirty="0">
                <a:solidFill>
                  <a:srgbClr val="0000FF"/>
                </a:solidFill>
                <a:latin typeface="Arial" panose="020B0604020202020204" pitchFamily="34" charset="0"/>
                <a:cs typeface="Arial" panose="020B0604020202020204" pitchFamily="34" charset="0"/>
              </a:rPr>
              <a:t>. </a:t>
            </a:r>
            <a:r>
              <a:rPr lang="en-US" sz="1200" dirty="0">
                <a:solidFill>
                  <a:srgbClr val="0000FF"/>
                </a:solidFill>
                <a:latin typeface="Arial" panose="020B0604020202020204" pitchFamily="34" charset="0"/>
                <a:cs typeface="Arial" panose="020B0604020202020204" pitchFamily="34" charset="0"/>
              </a:rPr>
              <a:t> International Journal of Nanomedicine 2014:9 4357–4373</a:t>
            </a:r>
            <a:endParaRPr lang="es-AR" sz="1200" dirty="0">
              <a:solidFill>
                <a:srgbClr val="0000FF"/>
              </a:solidFill>
              <a:latin typeface="Arial" panose="020B0604020202020204" pitchFamily="34" charset="0"/>
              <a:cs typeface="Arial" panose="020B0604020202020204" pitchFamily="34" charset="0"/>
            </a:endParaRPr>
          </a:p>
        </p:txBody>
      </p:sp>
      <p:sp>
        <p:nvSpPr>
          <p:cNvPr id="7" name="CuadroTexto 6"/>
          <p:cNvSpPr txBox="1"/>
          <p:nvPr/>
        </p:nvSpPr>
        <p:spPr>
          <a:xfrm>
            <a:off x="0" y="606075"/>
            <a:ext cx="9144000" cy="461665"/>
          </a:xfrm>
          <a:prstGeom prst="rect">
            <a:avLst/>
          </a:prstGeom>
          <a:noFill/>
        </p:spPr>
        <p:txBody>
          <a:bodyPr wrap="square" rtlCol="0">
            <a:spAutoFit/>
          </a:bodyPr>
          <a:lstStyle/>
          <a:p>
            <a:r>
              <a:rPr lang="es-AR" sz="2400" b="1" dirty="0">
                <a:solidFill>
                  <a:srgbClr val="FF0000"/>
                </a:solidFill>
                <a:latin typeface="Arial" panose="020B0604020202020204" pitchFamily="34" charset="0"/>
                <a:cs typeface="Arial" panose="020B0604020202020204" pitchFamily="34" charset="0"/>
              </a:rPr>
              <a:t>Liposomas</a:t>
            </a:r>
          </a:p>
        </p:txBody>
      </p:sp>
    </p:spTree>
    <p:extLst>
      <p:ext uri="{BB962C8B-B14F-4D97-AF65-F5344CB8AC3E}">
        <p14:creationId xmlns:p14="http://schemas.microsoft.com/office/powerpoint/2010/main" val="119335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171" y="783443"/>
            <a:ext cx="5916398" cy="4569124"/>
          </a:xfrm>
          <a:prstGeom prst="rect">
            <a:avLst/>
          </a:prstGeom>
        </p:spPr>
      </p:pic>
      <p:sp>
        <p:nvSpPr>
          <p:cNvPr id="5" name="Rectángulo 4"/>
          <p:cNvSpPr/>
          <p:nvPr/>
        </p:nvSpPr>
        <p:spPr>
          <a:xfrm>
            <a:off x="66675" y="5582041"/>
            <a:ext cx="9077325" cy="461665"/>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Kyoko</a:t>
            </a:r>
            <a:r>
              <a:rPr kumimoji="0" lang="es-A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AR"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Hida</a:t>
            </a:r>
            <a:r>
              <a:rPr kumimoji="0" lang="es-A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AR"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Nako</a:t>
            </a:r>
            <a:r>
              <a:rPr kumimoji="0" lang="es-A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AR"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Maishi</a:t>
            </a:r>
            <a:r>
              <a:rPr kumimoji="0" lang="es-A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AR"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Yu</a:t>
            </a:r>
            <a:r>
              <a:rPr kumimoji="0" lang="es-A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AR"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Sakurai</a:t>
            </a:r>
            <a:r>
              <a:rPr kumimoji="0" lang="es-A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AR"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Yasuhiro</a:t>
            </a:r>
            <a:r>
              <a:rPr kumimoji="0" lang="es-A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AR"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Hida</a:t>
            </a:r>
            <a:r>
              <a:rPr kumimoji="0" lang="es-A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Hideyoshi</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Harashima</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Heterogeneity of tumor endothelial cells and drug delivery,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Advanced </a:t>
            </a:r>
            <a:r>
              <a:rPr kumimoji="0" lang="es-AR" sz="1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Drug</a:t>
            </a:r>
            <a:r>
              <a:rPr kumimoji="0" lang="es-AR"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AR" sz="1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Delivery</a:t>
            </a:r>
            <a:r>
              <a:rPr kumimoji="0" lang="es-AR"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AR" sz="1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Reviews</a:t>
            </a:r>
            <a:r>
              <a:rPr kumimoji="0" lang="es-AR"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A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(2015)</a:t>
            </a:r>
          </a:p>
        </p:txBody>
      </p:sp>
      <p:sp>
        <p:nvSpPr>
          <p:cNvPr id="2" name="Rectángulo 1"/>
          <p:cNvSpPr/>
          <p:nvPr/>
        </p:nvSpPr>
        <p:spPr>
          <a:xfrm>
            <a:off x="5576887" y="1354943"/>
            <a:ext cx="3481388" cy="341632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poorly vascularized tumors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prostate and pancreatic</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metastatic liver cancer</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tumor penetration via EPR effect is likely to be </a:t>
            </a:r>
            <a:r>
              <a:rPr kumimoji="0" lang="es-AR" sz="1800" b="0"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ineffective</a:t>
            </a:r>
            <a:r>
              <a:rPr kumimoji="0" lang="en-US" sz="18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highly vascularized tumors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the released drug will not reach the inner tumor layers where cancer stem cells (CSC) or tumor initiating cells are often reside (necrotic inner core or deeper embedded CSC </a:t>
            </a:r>
            <a:r>
              <a:rPr kumimoji="0" lang="es-AR" sz="18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niches)</a:t>
            </a:r>
          </a:p>
        </p:txBody>
      </p:sp>
      <p:sp>
        <p:nvSpPr>
          <p:cNvPr id="6" name="8 CuadroTexto"/>
          <p:cNvSpPr txBox="1"/>
          <p:nvPr/>
        </p:nvSpPr>
        <p:spPr>
          <a:xfrm>
            <a:off x="0" y="144456"/>
            <a:ext cx="9144000" cy="4616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Targeting</a:t>
            </a:r>
            <a:r>
              <a:rPr kumimoji="0" lang="es-AR"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s-AR" sz="2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will</a:t>
            </a:r>
            <a:r>
              <a:rPr kumimoji="0" lang="es-AR"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s-AR" sz="2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depend</a:t>
            </a:r>
            <a:r>
              <a:rPr kumimoji="0" lang="es-AR"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s-AR" sz="2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on</a:t>
            </a:r>
            <a:r>
              <a:rPr kumimoji="0" lang="es-AR"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s-AR" sz="2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tumor´s</a:t>
            </a:r>
            <a:r>
              <a:rPr kumimoji="0" lang="es-AR"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s-AR" sz="2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vasculature</a:t>
            </a:r>
            <a:r>
              <a:rPr kumimoji="0" lang="es-AR"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and… </a:t>
            </a:r>
          </a:p>
        </p:txBody>
      </p:sp>
    </p:spTree>
    <p:extLst>
      <p:ext uri="{BB962C8B-B14F-4D97-AF65-F5344CB8AC3E}">
        <p14:creationId xmlns:p14="http://schemas.microsoft.com/office/powerpoint/2010/main" val="307165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869652" y="502047"/>
            <a:ext cx="3755677" cy="1200329"/>
          </a:xfrm>
          <a:prstGeom prst="rect">
            <a:avLst/>
          </a:prstGeom>
        </p:spPr>
        <p:txBody>
          <a:bodyPr wrap="square">
            <a:spAutoFit/>
          </a:bodyPr>
          <a:lstStyle/>
          <a:p>
            <a:pPr algn="r"/>
            <a:r>
              <a:rPr lang="en-US" b="1" dirty="0">
                <a:latin typeface="Arial" panose="020B0604020202020204" pitchFamily="34" charset="0"/>
                <a:cs typeface="Arial" panose="020B0604020202020204" pitchFamily="34" charset="0"/>
              </a:rPr>
              <a:t>1) </a:t>
            </a:r>
            <a:r>
              <a:rPr lang="en-US" b="1" dirty="0" err="1">
                <a:latin typeface="Arial" panose="020B0604020202020204" pitchFamily="34" charset="0"/>
                <a:cs typeface="Arial" panose="020B0604020202020204" pitchFamily="34" charset="0"/>
              </a:rPr>
              <a:t>Modulacion</a:t>
            </a:r>
            <a:r>
              <a:rPr lang="en-US"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sym typeface="Symbol" panose="05050102010706020507" pitchFamily="18" charset="2"/>
              </a:rPr>
              <a:t>P </a:t>
            </a:r>
            <a:r>
              <a:rPr lang="en-US" b="1" dirty="0" err="1">
                <a:latin typeface="Arial" panose="020B0604020202020204" pitchFamily="34" charset="0"/>
                <a:cs typeface="Arial" panose="020B0604020202020204" pitchFamily="34" charset="0"/>
                <a:sym typeface="Symbol" panose="05050102010706020507" pitchFamily="18" charset="2"/>
              </a:rPr>
              <a:t>intratumoral</a:t>
            </a:r>
            <a:r>
              <a:rPr lang="en-US" b="1" dirty="0">
                <a:latin typeface="Arial" panose="020B0604020202020204" pitchFamily="34" charset="0"/>
                <a:cs typeface="Arial" panose="020B0604020202020204" pitchFamily="34" charset="0"/>
                <a:sym typeface="Symbol" panose="05050102010706020507" pitchFamily="18" charset="2"/>
              </a:rPr>
              <a:t>:  </a:t>
            </a:r>
            <a:r>
              <a:rPr lang="en-US" b="1" dirty="0" err="1">
                <a:latin typeface="Arial" panose="020B0604020202020204" pitchFamily="34" charset="0"/>
                <a:cs typeface="Arial" panose="020B0604020202020204" pitchFamily="34" charset="0"/>
                <a:sym typeface="Symbol" panose="05050102010706020507" pitchFamily="18" charset="2"/>
              </a:rPr>
              <a:t>extravasacion</a:t>
            </a:r>
            <a:endParaRPr lang="en-US" b="1" dirty="0">
              <a:latin typeface="Arial" panose="020B0604020202020204" pitchFamily="34" charset="0"/>
              <a:cs typeface="Arial" panose="020B0604020202020204" pitchFamily="34" charset="0"/>
              <a:sym typeface="Symbol" panose="05050102010706020507" pitchFamily="18" charset="2"/>
            </a:endParaRPr>
          </a:p>
          <a:p>
            <a:pPr marL="285750" indent="-285750" algn="r">
              <a:buFont typeface="Symbol" panose="05050102010706020507" pitchFamily="18" charset="2"/>
              <a:buChar char="­"/>
            </a:pPr>
            <a:r>
              <a:rPr lang="en-US" sz="1200" dirty="0">
                <a:latin typeface="Arial" panose="020B0604020202020204" pitchFamily="34" charset="0"/>
                <a:cs typeface="Arial" panose="020B0604020202020204" pitchFamily="34" charset="0"/>
              </a:rPr>
              <a:t>microvascular</a:t>
            </a:r>
            <a:r>
              <a:rPr lang="en-US" sz="1200" dirty="0">
                <a:latin typeface="Arial" panose="020B0604020202020204" pitchFamily="34" charset="0"/>
                <a:cs typeface="Arial" panose="020B0604020202020204" pitchFamily="34" charset="0"/>
                <a:sym typeface="Symbol" panose="05050102010706020507" pitchFamily="18" charset="2"/>
              </a:rPr>
              <a:t> </a:t>
            </a:r>
            <a:r>
              <a:rPr lang="en-US" sz="1200" dirty="0">
                <a:latin typeface="Arial" panose="020B0604020202020204" pitchFamily="34" charset="0"/>
                <a:cs typeface="Arial" panose="020B0604020202020204" pitchFamily="34" charset="0"/>
              </a:rPr>
              <a:t>pressure using angiotensin II, </a:t>
            </a:r>
          </a:p>
          <a:p>
            <a:pPr algn="r"/>
            <a:r>
              <a:rPr lang="en-US" sz="1200" dirty="0">
                <a:latin typeface="Arial" panose="020B0604020202020204" pitchFamily="34" charset="0"/>
                <a:cs typeface="Arial" panose="020B0604020202020204" pitchFamily="34" charset="0"/>
                <a:sym typeface="Symbol" panose="05050102010706020507" pitchFamily="18" charset="2"/>
              </a:rPr>
              <a:t> IFP </a:t>
            </a:r>
            <a:r>
              <a:rPr lang="en-US" sz="1200" dirty="0">
                <a:latin typeface="Arial" panose="020B0604020202020204" pitchFamily="34" charset="0"/>
                <a:cs typeface="Arial" panose="020B0604020202020204" pitchFamily="34" charset="0"/>
              </a:rPr>
              <a:t>physical methods (</a:t>
            </a:r>
            <a:r>
              <a:rPr lang="en-US" sz="1200" dirty="0" err="1">
                <a:latin typeface="Arial" panose="020B0604020202020204" pitchFamily="34" charset="0"/>
                <a:cs typeface="Arial" panose="020B0604020202020204" pitchFamily="34" charset="0"/>
              </a:rPr>
              <a:t>e.g.,hyperthermia</a:t>
            </a:r>
            <a:r>
              <a:rPr lang="en-US" sz="1200" dirty="0">
                <a:latin typeface="Arial" panose="020B0604020202020204" pitchFamily="34" charset="0"/>
                <a:cs typeface="Arial" panose="020B0604020202020204" pitchFamily="34" charset="0"/>
              </a:rPr>
              <a:t>) and chemical methods (osmotic agent mannitol)</a:t>
            </a:r>
            <a:endParaRPr lang="es-AR" sz="1200" dirty="0">
              <a:latin typeface="Arial" panose="020B0604020202020204" pitchFamily="34" charset="0"/>
              <a:cs typeface="Arial" panose="020B0604020202020204" pitchFamily="34" charset="0"/>
            </a:endParaRPr>
          </a:p>
        </p:txBody>
      </p:sp>
      <p:sp>
        <p:nvSpPr>
          <p:cNvPr id="6" name="Rectángulo 5"/>
          <p:cNvSpPr/>
          <p:nvPr/>
        </p:nvSpPr>
        <p:spPr>
          <a:xfrm>
            <a:off x="909897" y="1664984"/>
            <a:ext cx="3817204" cy="1292662"/>
          </a:xfrm>
          <a:prstGeom prst="rect">
            <a:avLst/>
          </a:prstGeom>
        </p:spPr>
        <p:txBody>
          <a:bodyPr wrap="square">
            <a:spAutoFit/>
          </a:bodyPr>
          <a:lstStyle/>
          <a:p>
            <a:pPr algn="r"/>
            <a:r>
              <a:rPr lang="en-US" b="1" dirty="0">
                <a:latin typeface="Arial" panose="020B0604020202020204" pitchFamily="34" charset="0"/>
                <a:cs typeface="Arial" panose="020B0604020202020204" pitchFamily="34" charset="0"/>
              </a:rPr>
              <a:t>2) Targeting </a:t>
            </a:r>
            <a:r>
              <a:rPr lang="en-US" b="1" dirty="0" err="1">
                <a:latin typeface="Arial" panose="020B0604020202020204" pitchFamily="34" charset="0"/>
                <a:cs typeface="Arial" panose="020B0604020202020204" pitchFamily="34" charset="0"/>
              </a:rPr>
              <a:t>vasculatura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tumoral</a:t>
            </a:r>
            <a:r>
              <a:rPr lang="en-US" b="1" dirty="0">
                <a:latin typeface="Arial" panose="020B0604020202020204" pitchFamily="34" charset="0"/>
                <a:cs typeface="Arial" panose="020B0604020202020204" pitchFamily="34" charset="0"/>
              </a:rPr>
              <a:t>:</a:t>
            </a:r>
          </a:p>
          <a:p>
            <a:pPr algn="r"/>
            <a:r>
              <a:rPr lang="en-US"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cationic NP are preferentially (15-30 times higher) taken up by </a:t>
            </a:r>
            <a:r>
              <a:rPr lang="en-US" sz="1200" dirty="0" err="1">
                <a:latin typeface="Arial" panose="020B0604020202020204" pitchFamily="34" charset="0"/>
                <a:cs typeface="Arial" panose="020B0604020202020204" pitchFamily="34" charset="0"/>
              </a:rPr>
              <a:t>angiogenic</a:t>
            </a:r>
            <a:r>
              <a:rPr lang="en-US" sz="1200" dirty="0">
                <a:latin typeface="Arial" panose="020B0604020202020204" pitchFamily="34" charset="0"/>
                <a:cs typeface="Arial" panose="020B0604020202020204" pitchFamily="34" charset="0"/>
              </a:rPr>
              <a:t> tumor endothelium relative to normal tissues </a:t>
            </a:r>
          </a:p>
          <a:p>
            <a:pPr algn="r"/>
            <a:r>
              <a:rPr lang="en-US" sz="1200" dirty="0">
                <a:latin typeface="Arial" panose="020B0604020202020204" pitchFamily="34" charset="0"/>
                <a:cs typeface="Arial" panose="020B0604020202020204" pitchFamily="34" charset="0"/>
              </a:rPr>
              <a:t>- Targeting </a:t>
            </a:r>
            <a:r>
              <a:rPr lang="en-US" sz="1200" dirty="0" err="1">
                <a:latin typeface="Arial" panose="020B0604020202020204" pitchFamily="34" charset="0"/>
                <a:cs typeface="Arial" panose="020B0604020202020204" pitchFamily="34" charset="0"/>
              </a:rPr>
              <a:t>selectivo</a:t>
            </a:r>
            <a:r>
              <a:rPr lang="en-US" sz="1200" dirty="0">
                <a:latin typeface="Arial" panose="020B0604020202020204" pitchFamily="34" charset="0"/>
                <a:cs typeface="Arial" panose="020B0604020202020204" pitchFamily="34" charset="0"/>
              </a:rPr>
              <a:t>  e.g., integrin αvβ3</a:t>
            </a:r>
          </a:p>
          <a:p>
            <a:pPr algn="r"/>
            <a:endParaRPr lang="es-AR" dirty="0"/>
          </a:p>
        </p:txBody>
      </p:sp>
      <p:sp>
        <p:nvSpPr>
          <p:cNvPr id="7" name="Rectángulo 6"/>
          <p:cNvSpPr/>
          <p:nvPr/>
        </p:nvSpPr>
        <p:spPr>
          <a:xfrm>
            <a:off x="869652" y="2849824"/>
            <a:ext cx="3755677" cy="1107996"/>
          </a:xfrm>
          <a:prstGeom prst="rect">
            <a:avLst/>
          </a:prstGeom>
        </p:spPr>
        <p:txBody>
          <a:bodyPr wrap="square">
            <a:spAutoFit/>
          </a:bodyPr>
          <a:lstStyle/>
          <a:p>
            <a:pPr algn="r"/>
            <a:r>
              <a:rPr lang="en-US" b="1" dirty="0">
                <a:latin typeface="Arial" panose="020B0604020202020204" pitchFamily="34" charset="0"/>
                <a:cs typeface="Arial" panose="020B0604020202020204" pitchFamily="34" charset="0"/>
              </a:rPr>
              <a:t>3) </a:t>
            </a:r>
            <a:r>
              <a:rPr lang="en-US" b="1" dirty="0" err="1">
                <a:latin typeface="Arial" panose="020B0604020202020204" pitchFamily="34" charset="0"/>
                <a:cs typeface="Arial" panose="020B0604020202020204" pitchFamily="34" charset="0"/>
              </a:rPr>
              <a:t>Normalizacion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vasculatura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tumoral</a:t>
            </a:r>
            <a:r>
              <a:rPr lang="en-US" b="1" dirty="0">
                <a:latin typeface="Arial" panose="020B0604020202020204" pitchFamily="34" charset="0"/>
                <a:cs typeface="Arial" panose="020B0604020202020204" pitchFamily="34" charset="0"/>
              </a:rPr>
              <a:t>:</a:t>
            </a:r>
          </a:p>
          <a:p>
            <a:pPr algn="r"/>
            <a:r>
              <a:rPr lang="en-US" sz="1200" dirty="0">
                <a:latin typeface="Arial" panose="020B0604020202020204" pitchFamily="34" charset="0"/>
                <a:cs typeface="Arial" panose="020B0604020202020204" pitchFamily="34" charset="0"/>
              </a:rPr>
              <a:t>- topoisomerase II inhibitor, anti-angiogenic agents): </a:t>
            </a:r>
            <a:r>
              <a:rPr lang="en-US" sz="1200" dirty="0">
                <a:latin typeface="Arial" panose="020B0604020202020204" pitchFamily="34" charset="0"/>
                <a:cs typeface="Arial" panose="020B0604020202020204" pitchFamily="34" charset="0"/>
                <a:sym typeface="Symbol" panose="05050102010706020507" pitchFamily="18" charset="2"/>
              </a:rPr>
              <a:t> IFP,          </a:t>
            </a:r>
            <a:r>
              <a:rPr lang="en-US" sz="1200" dirty="0" err="1">
                <a:latin typeface="Arial" panose="020B0604020202020204" pitchFamily="34" charset="0"/>
                <a:cs typeface="Arial" panose="020B0604020202020204" pitchFamily="34" charset="0"/>
                <a:sym typeface="Symbol" panose="05050102010706020507" pitchFamily="18" charset="2"/>
              </a:rPr>
              <a:t>oxigenacion</a:t>
            </a:r>
            <a:r>
              <a:rPr lang="en-US" sz="1200" dirty="0">
                <a:latin typeface="Arial" panose="020B0604020202020204" pitchFamily="34" charset="0"/>
                <a:cs typeface="Arial" panose="020B0604020202020204" pitchFamily="34" charset="0"/>
                <a:sym typeface="Symbol" panose="05050102010706020507" pitchFamily="18" charset="2"/>
              </a:rPr>
              <a:t>, </a:t>
            </a:r>
            <a:r>
              <a:rPr lang="en-US" sz="1200" dirty="0" err="1">
                <a:latin typeface="Arial" panose="020B0604020202020204" pitchFamily="34" charset="0"/>
                <a:cs typeface="Arial" panose="020B0604020202020204" pitchFamily="34" charset="0"/>
                <a:sym typeface="Symbol" panose="05050102010706020507" pitchFamily="18" charset="2"/>
              </a:rPr>
              <a:t>impredecible</a:t>
            </a:r>
            <a:r>
              <a:rPr lang="en-US" sz="1200" dirty="0">
                <a:latin typeface="Arial" panose="020B0604020202020204" pitchFamily="34" charset="0"/>
                <a:cs typeface="Arial" panose="020B0604020202020204" pitchFamily="34" charset="0"/>
                <a:sym typeface="Symbol" panose="05050102010706020507" pitchFamily="18" charset="2"/>
              </a:rPr>
              <a:t> outcome  </a:t>
            </a:r>
            <a:r>
              <a:rPr lang="en-US" sz="1200" dirty="0" err="1">
                <a:latin typeface="Arial" panose="020B0604020202020204" pitchFamily="34" charset="0"/>
                <a:cs typeface="Arial" panose="020B0604020202020204" pitchFamily="34" charset="0"/>
                <a:sym typeface="Symbol" panose="05050102010706020507" pitchFamily="18" charset="2"/>
              </a:rPr>
              <a:t>extravasacion</a:t>
            </a:r>
            <a:r>
              <a:rPr lang="en-US" sz="1200" dirty="0">
                <a:latin typeface="Arial" panose="020B0604020202020204" pitchFamily="34" charset="0"/>
                <a:cs typeface="Arial" panose="020B0604020202020204" pitchFamily="34" charset="0"/>
                <a:sym typeface="Symbol" panose="05050102010706020507" pitchFamily="18" charset="2"/>
              </a:rPr>
              <a:t> </a:t>
            </a:r>
            <a:r>
              <a:rPr lang="en-US" sz="1200" dirty="0">
                <a:latin typeface="Arial" panose="020B0604020202020204" pitchFamily="34" charset="0"/>
                <a:cs typeface="Arial" panose="020B0604020202020204" pitchFamily="34" charset="0"/>
              </a:rPr>
              <a:t>(&lt;20 nm), </a:t>
            </a:r>
          </a:p>
          <a:p>
            <a:pPr algn="r"/>
            <a:r>
              <a:rPr lang="en-US" sz="1200"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sym typeface="Symbol" panose="05050102010706020507" pitchFamily="18" charset="2"/>
              </a:rPr>
              <a:t> </a:t>
            </a:r>
            <a:r>
              <a:rPr lang="en-US" sz="1200" dirty="0">
                <a:latin typeface="Arial" panose="020B0604020202020204" pitchFamily="34" charset="0"/>
                <a:cs typeface="Arial" panose="020B0604020202020204" pitchFamily="34" charset="0"/>
              </a:rPr>
              <a:t>liposomal doxorubicin (85 nm)]</a:t>
            </a:r>
          </a:p>
          <a:p>
            <a:pPr algn="r"/>
            <a:r>
              <a:rPr lang="en-US" sz="1200" dirty="0">
                <a:latin typeface="Arial" panose="020B0604020202020204" pitchFamily="34" charset="0"/>
                <a:cs typeface="Arial" panose="020B0604020202020204" pitchFamily="34" charset="0"/>
              </a:rPr>
              <a:t> apoptosis vascular, </a:t>
            </a:r>
            <a:r>
              <a:rPr lang="en-US" sz="1200" dirty="0" err="1">
                <a:latin typeface="Arial" panose="020B0604020202020204" pitchFamily="34" charset="0"/>
                <a:cs typeface="Arial" panose="020B0604020202020204" pitchFamily="34" charset="0"/>
              </a:rPr>
              <a:t>beneficios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transitorios</a:t>
            </a:r>
            <a:r>
              <a:rPr lang="en-US" sz="1200" dirty="0">
                <a:latin typeface="Arial" panose="020B0604020202020204" pitchFamily="34" charset="0"/>
                <a:cs typeface="Arial" panose="020B0604020202020204" pitchFamily="34" charset="0"/>
              </a:rPr>
              <a:t>  </a:t>
            </a:r>
            <a:endParaRPr lang="es-AR" sz="1200" dirty="0">
              <a:latin typeface="Arial" panose="020B0604020202020204" pitchFamily="34" charset="0"/>
              <a:cs typeface="Arial" panose="020B0604020202020204" pitchFamily="34" charset="0"/>
            </a:endParaRPr>
          </a:p>
        </p:txBody>
      </p:sp>
      <p:sp>
        <p:nvSpPr>
          <p:cNvPr id="8" name="Rectángulo 7"/>
          <p:cNvSpPr/>
          <p:nvPr/>
        </p:nvSpPr>
        <p:spPr>
          <a:xfrm>
            <a:off x="91366" y="4290671"/>
            <a:ext cx="4544370" cy="1477328"/>
          </a:xfrm>
          <a:prstGeom prst="rect">
            <a:avLst/>
          </a:prstGeom>
        </p:spPr>
        <p:txBody>
          <a:bodyPr wrap="square">
            <a:spAutoFit/>
          </a:bodyPr>
          <a:lstStyle/>
          <a:p>
            <a:pPr algn="r"/>
            <a:r>
              <a:rPr lang="en-US" dirty="0">
                <a:latin typeface="Arial" panose="020B0604020202020204" pitchFamily="34" charset="0"/>
                <a:cs typeface="Arial" panose="020B0604020202020204" pitchFamily="34" charset="0"/>
              </a:rPr>
              <a:t>4) </a:t>
            </a:r>
            <a:r>
              <a:rPr lang="en-US" b="1" dirty="0">
                <a:latin typeface="Arial" panose="020B0604020202020204" pitchFamily="34" charset="0"/>
                <a:cs typeface="Arial" panose="020B0604020202020204" pitchFamily="34" charset="0"/>
                <a:sym typeface="Symbol" panose="05050102010706020507" pitchFamily="18" charset="2"/>
              </a:rPr>
              <a:t> </a:t>
            </a:r>
            <a:r>
              <a:rPr lang="en-US" b="1" dirty="0" err="1">
                <a:latin typeface="Arial" panose="020B0604020202020204" pitchFamily="34" charset="0"/>
                <a:cs typeface="Arial" panose="020B0604020202020204" pitchFamily="34" charset="0"/>
                <a:sym typeface="Symbol" panose="05050102010706020507" pitchFamily="18" charset="2"/>
              </a:rPr>
              <a:t>Extravasacion</a:t>
            </a:r>
            <a:r>
              <a:rPr lang="en-US" b="1" dirty="0">
                <a:latin typeface="Arial" panose="020B0604020202020204" pitchFamily="34" charset="0"/>
                <a:cs typeface="Arial" panose="020B0604020202020204" pitchFamily="34" charset="0"/>
                <a:sym typeface="Symbol" panose="05050102010706020507" pitchFamily="18" charset="2"/>
              </a:rPr>
              <a:t> </a:t>
            </a:r>
            <a:r>
              <a:rPr lang="en-US" b="1" dirty="0" err="1">
                <a:latin typeface="Arial" panose="020B0604020202020204" pitchFamily="34" charset="0"/>
                <a:cs typeface="Arial" panose="020B0604020202020204" pitchFamily="34" charset="0"/>
                <a:sym typeface="Symbol" panose="05050102010706020507" pitchFamily="18" charset="2"/>
              </a:rPr>
              <a:t>mediante</a:t>
            </a:r>
            <a:r>
              <a:rPr lang="en-US" b="1" dirty="0">
                <a:latin typeface="Arial" panose="020B0604020202020204" pitchFamily="34" charset="0"/>
                <a:cs typeface="Arial" panose="020B0604020202020204" pitchFamily="34" charset="0"/>
                <a:sym typeface="Symbol" panose="05050102010706020507" pitchFamily="18" charset="2"/>
              </a:rPr>
              <a:t> </a:t>
            </a:r>
            <a:r>
              <a:rPr lang="en-US" b="1" dirty="0" err="1">
                <a:latin typeface="Arial" panose="020B0604020202020204" pitchFamily="34" charset="0"/>
                <a:cs typeface="Arial" panose="020B0604020202020204" pitchFamily="34" charset="0"/>
                <a:sym typeface="Symbol" panose="05050102010706020507" pitchFamily="18" charset="2"/>
              </a:rPr>
              <a:t>vasodilatadores</a:t>
            </a:r>
            <a:r>
              <a:rPr lang="en-US" b="1" dirty="0">
                <a:latin typeface="Arial" panose="020B0604020202020204" pitchFamily="34" charset="0"/>
                <a:cs typeface="Arial" panose="020B0604020202020204" pitchFamily="34" charset="0"/>
                <a:sym typeface="Symbol" panose="05050102010706020507" pitchFamily="18" charset="2"/>
              </a:rPr>
              <a:t>:</a:t>
            </a:r>
          </a:p>
          <a:p>
            <a:pPr algn="r"/>
            <a:r>
              <a:rPr lang="en-US" sz="1200" dirty="0">
                <a:latin typeface="Arial" panose="020B0604020202020204" pitchFamily="34" charset="0"/>
                <a:cs typeface="Arial" panose="020B0604020202020204" pitchFamily="34" charset="0"/>
                <a:sym typeface="Symbol" panose="05050102010706020507" pitchFamily="18" charset="2"/>
              </a:rPr>
              <a:t>- </a:t>
            </a:r>
            <a:r>
              <a:rPr lang="en-US" sz="1200" dirty="0">
                <a:latin typeface="Arial" panose="020B0604020202020204" pitchFamily="34" charset="0"/>
                <a:cs typeface="Arial" panose="020B0604020202020204" pitchFamily="34" charset="0"/>
              </a:rPr>
              <a:t>nitric oxide-release agents,</a:t>
            </a:r>
          </a:p>
          <a:p>
            <a:pPr algn="r"/>
            <a:r>
              <a:rPr lang="es-AR" sz="1200" dirty="0" err="1">
                <a:latin typeface="Arial" panose="020B0604020202020204" pitchFamily="34" charset="0"/>
                <a:cs typeface="Arial" panose="020B0604020202020204" pitchFamily="34" charset="0"/>
              </a:rPr>
              <a:t>nitroglycerin</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angiotensin</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converting</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enzyme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inhibitors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or</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prostaglandin</a:t>
            </a:r>
            <a:r>
              <a:rPr lang="es-AR" sz="1200" dirty="0">
                <a:latin typeface="Arial" panose="020B0604020202020204" pitchFamily="34" charset="0"/>
                <a:cs typeface="Arial" panose="020B0604020202020204" pitchFamily="34" charset="0"/>
              </a:rPr>
              <a:t> E1 </a:t>
            </a:r>
            <a:r>
              <a:rPr lang="es-AR" sz="1200" dirty="0" err="1">
                <a:latin typeface="Arial" panose="020B0604020202020204" pitchFamily="34" charset="0"/>
                <a:cs typeface="Arial" panose="020B0604020202020204" pitchFamily="34" charset="0"/>
              </a:rPr>
              <a:t>agonist</a:t>
            </a:r>
            <a:r>
              <a:rPr lang="es-AR" sz="1200" dirty="0">
                <a:latin typeface="Arial" panose="020B0604020202020204" pitchFamily="34" charset="0"/>
                <a:cs typeface="Arial" panose="020B0604020202020204" pitchFamily="34" charset="0"/>
              </a:rPr>
              <a:t> </a:t>
            </a:r>
          </a:p>
          <a:p>
            <a:pPr algn="r"/>
            <a:r>
              <a:rPr lang="es-AR" dirty="0">
                <a:latin typeface="Times New Roman" panose="02020603050405020304" pitchFamily="18" charset="0"/>
              </a:rPr>
              <a:t> </a:t>
            </a:r>
            <a:endParaRPr lang="es-AR" dirty="0"/>
          </a:p>
        </p:txBody>
      </p:sp>
      <p:sp>
        <p:nvSpPr>
          <p:cNvPr id="9" name="Rectángulo 8"/>
          <p:cNvSpPr/>
          <p:nvPr/>
        </p:nvSpPr>
        <p:spPr>
          <a:xfrm>
            <a:off x="80959" y="5500685"/>
            <a:ext cx="4544370" cy="1200329"/>
          </a:xfrm>
          <a:prstGeom prst="rect">
            <a:avLst/>
          </a:prstGeom>
        </p:spPr>
        <p:txBody>
          <a:bodyPr wrap="square">
            <a:spAutoFit/>
          </a:bodyPr>
          <a:lstStyle/>
          <a:p>
            <a:pPr algn="r"/>
            <a:r>
              <a:rPr lang="es-AR" b="1" dirty="0">
                <a:latin typeface="Arial" panose="020B0604020202020204" pitchFamily="34" charset="0"/>
                <a:cs typeface="Arial" panose="020B0604020202020204" pitchFamily="34" charset="0"/>
              </a:rPr>
              <a:t>5) </a:t>
            </a:r>
            <a:r>
              <a:rPr lang="es-AR" b="1" dirty="0" err="1">
                <a:latin typeface="Arial" panose="020B0604020202020204" pitchFamily="34" charset="0"/>
                <a:cs typeface="Arial" panose="020B0604020202020204" pitchFamily="34" charset="0"/>
              </a:rPr>
              <a:t>Degradacion</a:t>
            </a:r>
            <a:r>
              <a:rPr lang="es-AR" b="1" dirty="0">
                <a:latin typeface="Arial" panose="020B0604020202020204" pitchFamily="34" charset="0"/>
                <a:cs typeface="Arial" panose="020B0604020202020204" pitchFamily="34" charset="0"/>
              </a:rPr>
              <a:t> enzimática de la ECM </a:t>
            </a:r>
          </a:p>
          <a:p>
            <a:pPr algn="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collagenase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hyaluronidase</a:t>
            </a:r>
            <a:endParaRPr lang="es-AR" sz="1200" dirty="0">
              <a:latin typeface="Arial" panose="020B0604020202020204" pitchFamily="34" charset="0"/>
              <a:cs typeface="Arial" panose="020B0604020202020204" pitchFamily="34" charset="0"/>
            </a:endParaRPr>
          </a:p>
          <a:p>
            <a:pPr algn="r"/>
            <a:r>
              <a:rPr lang="es-AR" b="1" dirty="0">
                <a:latin typeface="Arial" panose="020B0604020202020204" pitchFamily="34" charset="0"/>
                <a:cs typeface="Arial" panose="020B0604020202020204" pitchFamily="34" charset="0"/>
              </a:rPr>
              <a:t>6) Tumor </a:t>
            </a:r>
            <a:r>
              <a:rPr lang="es-AR" b="1" i="1" dirty="0" err="1">
                <a:latin typeface="Arial" panose="020B0604020202020204" pitchFamily="34" charset="0"/>
                <a:cs typeface="Arial" panose="020B0604020202020204" pitchFamily="34" charset="0"/>
              </a:rPr>
              <a:t>priming</a:t>
            </a:r>
            <a:r>
              <a:rPr lang="es-AR" b="1" i="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using </a:t>
            </a:r>
            <a:r>
              <a:rPr lang="en-US" sz="1200" dirty="0" err="1">
                <a:latin typeface="Arial" panose="020B0604020202020204" pitchFamily="34" charset="0"/>
                <a:cs typeface="Arial" panose="020B0604020202020204" pitchFamily="34" charset="0"/>
              </a:rPr>
              <a:t>cytotoxics</a:t>
            </a:r>
            <a:r>
              <a:rPr lang="en-US" sz="1200" dirty="0">
                <a:latin typeface="Arial" panose="020B0604020202020204" pitchFamily="34" charset="0"/>
                <a:cs typeface="Arial" panose="020B0604020202020204" pitchFamily="34" charset="0"/>
              </a:rPr>
              <a:t> to transiently increase interstitial space (e.g., tumor necrosis factor-α, paclitaxel, radiation)</a:t>
            </a:r>
            <a:endParaRPr lang="es-AR" sz="1200" dirty="0">
              <a:latin typeface="Arial" panose="020B0604020202020204" pitchFamily="34" charset="0"/>
              <a:cs typeface="Arial" panose="020B0604020202020204" pitchFamily="34" charset="0"/>
            </a:endParaRPr>
          </a:p>
        </p:txBody>
      </p:sp>
      <p:sp>
        <p:nvSpPr>
          <p:cNvPr id="10" name="8 CuadroTexto"/>
          <p:cNvSpPr txBox="1"/>
          <p:nvPr/>
        </p:nvSpPr>
        <p:spPr>
          <a:xfrm>
            <a:off x="0" y="6"/>
            <a:ext cx="9144000" cy="46166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spAutoFit/>
          </a:bodyPr>
          <a:lstStyle/>
          <a:p>
            <a:pPr algn="ctr">
              <a:defRPr/>
            </a:pPr>
            <a:r>
              <a:rPr lang="es-AR" sz="2400" b="1" dirty="0">
                <a:solidFill>
                  <a:schemeClr val="bg1"/>
                </a:solidFill>
                <a:latin typeface="Arial" pitchFamily="34" charset="0"/>
                <a:cs typeface="Arial" pitchFamily="34" charset="0"/>
              </a:rPr>
              <a:t> estrategias para aumentar el efecto EPR </a:t>
            </a:r>
          </a:p>
        </p:txBody>
      </p:sp>
      <p:pic>
        <p:nvPicPr>
          <p:cNvPr id="2050" name="Picture 2" descr="https://openi.nlm.nih.gov/imgs/512/53/3365245/PMC3365245_pjab-88-053-g00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75" y="502047"/>
            <a:ext cx="3657600" cy="247173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a:stretch>
            <a:fillRect/>
          </a:stretch>
        </p:blipFill>
        <p:spPr>
          <a:xfrm>
            <a:off x="4727101" y="3317746"/>
            <a:ext cx="4416900" cy="2887763"/>
          </a:xfrm>
          <a:prstGeom prst="rect">
            <a:avLst/>
          </a:prstGeom>
        </p:spPr>
      </p:pic>
      <p:sp>
        <p:nvSpPr>
          <p:cNvPr id="3" name="CuadroTexto 2"/>
          <p:cNvSpPr txBox="1"/>
          <p:nvPr/>
        </p:nvSpPr>
        <p:spPr>
          <a:xfrm>
            <a:off x="5014912" y="517397"/>
            <a:ext cx="542925" cy="369332"/>
          </a:xfrm>
          <a:prstGeom prst="rect">
            <a:avLst/>
          </a:prstGeom>
          <a:noFill/>
        </p:spPr>
        <p:txBody>
          <a:bodyPr wrap="square" rtlCol="0">
            <a:spAutoFit/>
          </a:bodyPr>
          <a:lstStyle/>
          <a:p>
            <a:r>
              <a:rPr lang="es-AR" b="1" dirty="0">
                <a:latin typeface="Arial" panose="020B0604020202020204" pitchFamily="34" charset="0"/>
                <a:cs typeface="Arial" panose="020B0604020202020204" pitchFamily="34" charset="0"/>
              </a:rPr>
              <a:t>1)</a:t>
            </a:r>
          </a:p>
        </p:txBody>
      </p:sp>
      <p:sp>
        <p:nvSpPr>
          <p:cNvPr id="11" name="CuadroTexto 10"/>
          <p:cNvSpPr txBox="1"/>
          <p:nvPr/>
        </p:nvSpPr>
        <p:spPr>
          <a:xfrm>
            <a:off x="5100637" y="3317746"/>
            <a:ext cx="542925" cy="369332"/>
          </a:xfrm>
          <a:prstGeom prst="rect">
            <a:avLst/>
          </a:prstGeom>
          <a:noFill/>
        </p:spPr>
        <p:txBody>
          <a:bodyPr wrap="square" rtlCol="0">
            <a:spAutoFit/>
          </a:bodyPr>
          <a:lstStyle/>
          <a:p>
            <a:r>
              <a:rPr lang="es-AR" b="1"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60272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9BB9E8C-6B03-4A8E-ABE0-6E1EE90A7443}"/>
              </a:ext>
            </a:extLst>
          </p:cNvPr>
          <p:cNvPicPr>
            <a:picLocks noChangeAspect="1"/>
          </p:cNvPicPr>
          <p:nvPr/>
        </p:nvPicPr>
        <p:blipFill>
          <a:blip r:embed="rId2"/>
          <a:stretch>
            <a:fillRect/>
          </a:stretch>
        </p:blipFill>
        <p:spPr>
          <a:xfrm>
            <a:off x="637404" y="225473"/>
            <a:ext cx="7869190" cy="6016172"/>
          </a:xfrm>
          <a:prstGeom prst="rect">
            <a:avLst/>
          </a:prstGeom>
        </p:spPr>
      </p:pic>
      <p:sp>
        <p:nvSpPr>
          <p:cNvPr id="5" name="Rectángulo 4">
            <a:extLst>
              <a:ext uri="{FF2B5EF4-FFF2-40B4-BE49-F238E27FC236}">
                <a16:creationId xmlns:a16="http://schemas.microsoft.com/office/drawing/2014/main" id="{3AD61E47-3A5A-4D7D-B6C9-8459FFD2BC76}"/>
              </a:ext>
            </a:extLst>
          </p:cNvPr>
          <p:cNvSpPr/>
          <p:nvPr/>
        </p:nvSpPr>
        <p:spPr>
          <a:xfrm>
            <a:off x="0" y="6417649"/>
            <a:ext cx="9144000" cy="461665"/>
          </a:xfrm>
          <a:prstGeom prst="rect">
            <a:avLst/>
          </a:prstGeom>
        </p:spPr>
        <p:txBody>
          <a:bodyPr wrap="square">
            <a:spAutoFit/>
          </a:bodyPr>
          <a:lstStyle/>
          <a:p>
            <a:pPr algn="r"/>
            <a:r>
              <a:rPr lang="en-US" sz="1200" dirty="0">
                <a:solidFill>
                  <a:srgbClr val="000000"/>
                </a:solidFill>
                <a:latin typeface="Arial" panose="020B0604020202020204" pitchFamily="34" charset="0"/>
                <a:cs typeface="Arial" panose="020B0604020202020204" pitchFamily="34" charset="0"/>
              </a:rPr>
              <a:t>Nanodrug Delivery: Is the Enhanced Permeability and Retention Effect Sufficient for Curing Cancer? </a:t>
            </a:r>
            <a:r>
              <a:rPr lang="es-AR" sz="1200" dirty="0" err="1">
                <a:solidFill>
                  <a:srgbClr val="000000"/>
                </a:solidFill>
                <a:latin typeface="Arial" panose="020B0604020202020204" pitchFamily="34" charset="0"/>
                <a:cs typeface="Arial" panose="020B0604020202020204" pitchFamily="34" charset="0"/>
              </a:rPr>
              <a:t>Yuko</a:t>
            </a:r>
            <a:r>
              <a:rPr lang="es-AR" sz="1200" dirty="0">
                <a:solidFill>
                  <a:srgbClr val="000000"/>
                </a:solidFill>
                <a:latin typeface="Arial" panose="020B0604020202020204" pitchFamily="34" charset="0"/>
                <a:cs typeface="Arial" panose="020B0604020202020204" pitchFamily="34" charset="0"/>
              </a:rPr>
              <a:t> Nakamura,</a:t>
            </a:r>
            <a:r>
              <a:rPr lang="es-AR" sz="1200" dirty="0">
                <a:solidFill>
                  <a:srgbClr val="082EFF"/>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Ai</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Mochida</a:t>
            </a:r>
            <a:r>
              <a:rPr lang="es-AR" sz="1200" dirty="0">
                <a:solidFill>
                  <a:srgbClr val="000000"/>
                </a:solidFill>
                <a:latin typeface="Arial" panose="020B0604020202020204" pitchFamily="34" charset="0"/>
                <a:cs typeface="Arial" panose="020B0604020202020204" pitchFamily="34" charset="0"/>
              </a:rPr>
              <a:t>,</a:t>
            </a:r>
            <a:r>
              <a:rPr lang="es-AR" sz="1200" dirty="0">
                <a:solidFill>
                  <a:srgbClr val="082EFF"/>
                </a:solidFill>
                <a:latin typeface="Arial" panose="020B0604020202020204" pitchFamily="34" charset="0"/>
                <a:cs typeface="Arial" panose="020B0604020202020204" pitchFamily="34" charset="0"/>
              </a:rPr>
              <a:t> </a:t>
            </a:r>
            <a:r>
              <a:rPr lang="es-AR" sz="1200" dirty="0">
                <a:solidFill>
                  <a:srgbClr val="000000"/>
                </a:solidFill>
                <a:latin typeface="Arial" panose="020B0604020202020204" pitchFamily="34" charset="0"/>
                <a:cs typeface="Arial" panose="020B0604020202020204" pitchFamily="34" charset="0"/>
              </a:rPr>
              <a:t>Peter L. </a:t>
            </a:r>
            <a:r>
              <a:rPr lang="es-AR" sz="1200" dirty="0" err="1">
                <a:solidFill>
                  <a:srgbClr val="000000"/>
                </a:solidFill>
                <a:latin typeface="Arial" panose="020B0604020202020204" pitchFamily="34" charset="0"/>
                <a:cs typeface="Arial" panose="020B0604020202020204" pitchFamily="34" charset="0"/>
              </a:rPr>
              <a:t>Choyke</a:t>
            </a:r>
            <a:r>
              <a:rPr lang="es-AR" sz="1200" dirty="0">
                <a:solidFill>
                  <a:srgbClr val="000000"/>
                </a:solidFill>
                <a:latin typeface="Arial" panose="020B0604020202020204" pitchFamily="34" charset="0"/>
                <a:cs typeface="Arial" panose="020B0604020202020204" pitchFamily="34" charset="0"/>
              </a:rPr>
              <a:t>,</a:t>
            </a:r>
            <a:r>
              <a:rPr lang="es-AR" sz="1200" dirty="0">
                <a:solidFill>
                  <a:srgbClr val="082EFF"/>
                </a:solidFill>
                <a:latin typeface="Arial" panose="020B0604020202020204" pitchFamily="34" charset="0"/>
                <a:cs typeface="Arial" panose="020B0604020202020204" pitchFamily="34" charset="0"/>
              </a:rPr>
              <a:t> </a:t>
            </a:r>
            <a:r>
              <a:rPr lang="es-AR" sz="1200" dirty="0">
                <a:solidFill>
                  <a:srgbClr val="000000"/>
                </a:solidFill>
                <a:latin typeface="Arial" panose="020B0604020202020204" pitchFamily="34" charset="0"/>
                <a:cs typeface="Arial" panose="020B0604020202020204" pitchFamily="34" charset="0"/>
              </a:rPr>
              <a:t>and </a:t>
            </a:r>
            <a:r>
              <a:rPr lang="es-AR" sz="1200" dirty="0" err="1">
                <a:solidFill>
                  <a:srgbClr val="000000"/>
                </a:solidFill>
                <a:latin typeface="Arial" panose="020B0604020202020204" pitchFamily="34" charset="0"/>
                <a:cs typeface="Arial" panose="020B0604020202020204" pitchFamily="34" charset="0"/>
              </a:rPr>
              <a:t>Hisataka</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Kobayashi</a:t>
            </a:r>
            <a:r>
              <a:rPr lang="es-AR" sz="1200" dirty="0">
                <a:solidFill>
                  <a:srgbClr val="000000"/>
                </a:solidFill>
                <a:latin typeface="Arial" panose="020B0604020202020204" pitchFamily="34" charset="0"/>
                <a:cs typeface="Arial" panose="020B0604020202020204" pitchFamily="34" charset="0"/>
              </a:rPr>
              <a:t> </a:t>
            </a:r>
            <a:r>
              <a:rPr lang="pt-BR" sz="1200" dirty="0">
                <a:latin typeface="Arial" panose="020B0604020202020204" pitchFamily="34" charset="0"/>
                <a:cs typeface="Arial" panose="020B0604020202020204" pitchFamily="34" charset="0"/>
              </a:rPr>
              <a:t>DOI: 10.1021/acs.bioconjchem.6b00437 </a:t>
            </a:r>
            <a:r>
              <a:rPr lang="pt-BR" sz="1200" dirty="0" err="1">
                <a:latin typeface="Arial" panose="020B0604020202020204" pitchFamily="34" charset="0"/>
                <a:cs typeface="Arial" panose="020B0604020202020204" pitchFamily="34" charset="0"/>
              </a:rPr>
              <a:t>Bioconjugate</a:t>
            </a:r>
            <a:r>
              <a:rPr lang="pt-BR" sz="1200" dirty="0">
                <a:latin typeface="Arial" panose="020B0604020202020204" pitchFamily="34" charset="0"/>
                <a:cs typeface="Arial" panose="020B0604020202020204" pitchFamily="34" charset="0"/>
              </a:rPr>
              <a:t> </a:t>
            </a:r>
            <a:r>
              <a:rPr lang="pt-BR" sz="1200" dirty="0" err="1">
                <a:latin typeface="Arial" panose="020B0604020202020204" pitchFamily="34" charset="0"/>
                <a:cs typeface="Arial" panose="020B0604020202020204" pitchFamily="34" charset="0"/>
              </a:rPr>
              <a:t>Chem</a:t>
            </a:r>
            <a:r>
              <a:rPr lang="pt-BR" sz="1200" dirty="0">
                <a:latin typeface="Arial" panose="020B0604020202020204" pitchFamily="34" charset="0"/>
                <a:cs typeface="Arial" panose="020B0604020202020204" pitchFamily="34" charset="0"/>
              </a:rPr>
              <a:t>. </a:t>
            </a:r>
            <a:endParaRPr lang="es-AR" sz="1200"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3495744F-096C-4ED8-90DB-5DC937B2A5CE}"/>
              </a:ext>
            </a:extLst>
          </p:cNvPr>
          <p:cNvSpPr/>
          <p:nvPr/>
        </p:nvSpPr>
        <p:spPr>
          <a:xfrm>
            <a:off x="0" y="6166735"/>
            <a:ext cx="9143999" cy="276999"/>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Figure 2. Methods for improving cancer </a:t>
            </a:r>
            <a:r>
              <a:rPr lang="en-US" sz="1200" dirty="0" err="1">
                <a:latin typeface="Arial" panose="020B0604020202020204" pitchFamily="34" charset="0"/>
                <a:cs typeface="Arial" panose="020B0604020202020204" pitchFamily="34" charset="0"/>
              </a:rPr>
              <a:t>nanosized</a:t>
            </a:r>
            <a:r>
              <a:rPr lang="en-US" sz="1200" dirty="0">
                <a:latin typeface="Arial" panose="020B0604020202020204" pitchFamily="34" charset="0"/>
                <a:cs typeface="Arial" panose="020B0604020202020204" pitchFamily="34" charset="0"/>
              </a:rPr>
              <a:t> drug delivery based on EPR effects by manipulating intrinsic physiological barriers</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782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87A3EBA-E313-471E-885B-7C14319C1CA8}"/>
              </a:ext>
            </a:extLst>
          </p:cNvPr>
          <p:cNvPicPr>
            <a:picLocks noChangeAspect="1"/>
          </p:cNvPicPr>
          <p:nvPr/>
        </p:nvPicPr>
        <p:blipFill>
          <a:blip r:embed="rId2"/>
          <a:stretch>
            <a:fillRect/>
          </a:stretch>
        </p:blipFill>
        <p:spPr>
          <a:xfrm>
            <a:off x="728064" y="665179"/>
            <a:ext cx="7687872" cy="5527641"/>
          </a:xfrm>
          <a:prstGeom prst="rect">
            <a:avLst/>
          </a:prstGeom>
        </p:spPr>
      </p:pic>
      <p:sp>
        <p:nvSpPr>
          <p:cNvPr id="5" name="Rectángulo 4">
            <a:extLst>
              <a:ext uri="{FF2B5EF4-FFF2-40B4-BE49-F238E27FC236}">
                <a16:creationId xmlns:a16="http://schemas.microsoft.com/office/drawing/2014/main" id="{E4B977C9-63DF-47B5-B1E6-30FD89D6876C}"/>
              </a:ext>
            </a:extLst>
          </p:cNvPr>
          <p:cNvSpPr/>
          <p:nvPr/>
        </p:nvSpPr>
        <p:spPr>
          <a:xfrm>
            <a:off x="0" y="6417649"/>
            <a:ext cx="9144000" cy="461665"/>
          </a:xfrm>
          <a:prstGeom prst="rect">
            <a:avLst/>
          </a:prstGeom>
        </p:spPr>
        <p:txBody>
          <a:bodyPr wrap="square">
            <a:spAutoFit/>
          </a:bodyPr>
          <a:lstStyle/>
          <a:p>
            <a:pPr algn="r"/>
            <a:r>
              <a:rPr lang="en-US" sz="1200" dirty="0">
                <a:solidFill>
                  <a:srgbClr val="000000"/>
                </a:solidFill>
                <a:latin typeface="Arial" panose="020B0604020202020204" pitchFamily="34" charset="0"/>
                <a:cs typeface="Arial" panose="020B0604020202020204" pitchFamily="34" charset="0"/>
              </a:rPr>
              <a:t>Nanodrug Delivery: Is the Enhanced Permeability and Retention Effect Sufficient for Curing Cancer? </a:t>
            </a:r>
            <a:r>
              <a:rPr lang="es-AR" sz="1200" dirty="0" err="1">
                <a:solidFill>
                  <a:srgbClr val="000000"/>
                </a:solidFill>
                <a:latin typeface="Arial" panose="020B0604020202020204" pitchFamily="34" charset="0"/>
                <a:cs typeface="Arial" panose="020B0604020202020204" pitchFamily="34" charset="0"/>
              </a:rPr>
              <a:t>Yuko</a:t>
            </a:r>
            <a:r>
              <a:rPr lang="es-AR" sz="1200" dirty="0">
                <a:solidFill>
                  <a:srgbClr val="000000"/>
                </a:solidFill>
                <a:latin typeface="Arial" panose="020B0604020202020204" pitchFamily="34" charset="0"/>
                <a:cs typeface="Arial" panose="020B0604020202020204" pitchFamily="34" charset="0"/>
              </a:rPr>
              <a:t> Nakamura,</a:t>
            </a:r>
            <a:r>
              <a:rPr lang="es-AR" sz="1200" dirty="0">
                <a:solidFill>
                  <a:srgbClr val="082EFF"/>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Ai</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Mochida</a:t>
            </a:r>
            <a:r>
              <a:rPr lang="es-AR" sz="1200" dirty="0">
                <a:solidFill>
                  <a:srgbClr val="000000"/>
                </a:solidFill>
                <a:latin typeface="Arial" panose="020B0604020202020204" pitchFamily="34" charset="0"/>
                <a:cs typeface="Arial" panose="020B0604020202020204" pitchFamily="34" charset="0"/>
              </a:rPr>
              <a:t>,</a:t>
            </a:r>
            <a:r>
              <a:rPr lang="es-AR" sz="1200" dirty="0">
                <a:solidFill>
                  <a:srgbClr val="082EFF"/>
                </a:solidFill>
                <a:latin typeface="Arial" panose="020B0604020202020204" pitchFamily="34" charset="0"/>
                <a:cs typeface="Arial" panose="020B0604020202020204" pitchFamily="34" charset="0"/>
              </a:rPr>
              <a:t> </a:t>
            </a:r>
            <a:r>
              <a:rPr lang="es-AR" sz="1200" dirty="0">
                <a:solidFill>
                  <a:srgbClr val="000000"/>
                </a:solidFill>
                <a:latin typeface="Arial" panose="020B0604020202020204" pitchFamily="34" charset="0"/>
                <a:cs typeface="Arial" panose="020B0604020202020204" pitchFamily="34" charset="0"/>
              </a:rPr>
              <a:t>Peter L. </a:t>
            </a:r>
            <a:r>
              <a:rPr lang="es-AR" sz="1200" dirty="0" err="1">
                <a:solidFill>
                  <a:srgbClr val="000000"/>
                </a:solidFill>
                <a:latin typeface="Arial" panose="020B0604020202020204" pitchFamily="34" charset="0"/>
                <a:cs typeface="Arial" panose="020B0604020202020204" pitchFamily="34" charset="0"/>
              </a:rPr>
              <a:t>Choyke</a:t>
            </a:r>
            <a:r>
              <a:rPr lang="es-AR" sz="1200" dirty="0">
                <a:solidFill>
                  <a:srgbClr val="000000"/>
                </a:solidFill>
                <a:latin typeface="Arial" panose="020B0604020202020204" pitchFamily="34" charset="0"/>
                <a:cs typeface="Arial" panose="020B0604020202020204" pitchFamily="34" charset="0"/>
              </a:rPr>
              <a:t>,</a:t>
            </a:r>
            <a:r>
              <a:rPr lang="es-AR" sz="1200" dirty="0">
                <a:solidFill>
                  <a:srgbClr val="082EFF"/>
                </a:solidFill>
                <a:latin typeface="Arial" panose="020B0604020202020204" pitchFamily="34" charset="0"/>
                <a:cs typeface="Arial" panose="020B0604020202020204" pitchFamily="34" charset="0"/>
              </a:rPr>
              <a:t> </a:t>
            </a:r>
            <a:r>
              <a:rPr lang="es-AR" sz="1200" dirty="0">
                <a:solidFill>
                  <a:srgbClr val="000000"/>
                </a:solidFill>
                <a:latin typeface="Arial" panose="020B0604020202020204" pitchFamily="34" charset="0"/>
                <a:cs typeface="Arial" panose="020B0604020202020204" pitchFamily="34" charset="0"/>
              </a:rPr>
              <a:t>and </a:t>
            </a:r>
            <a:r>
              <a:rPr lang="es-AR" sz="1200" dirty="0" err="1">
                <a:solidFill>
                  <a:srgbClr val="000000"/>
                </a:solidFill>
                <a:latin typeface="Arial" panose="020B0604020202020204" pitchFamily="34" charset="0"/>
                <a:cs typeface="Arial" panose="020B0604020202020204" pitchFamily="34" charset="0"/>
              </a:rPr>
              <a:t>Hisataka</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Kobayashi</a:t>
            </a:r>
            <a:r>
              <a:rPr lang="es-AR" sz="1200" dirty="0">
                <a:solidFill>
                  <a:srgbClr val="000000"/>
                </a:solidFill>
                <a:latin typeface="Arial" panose="020B0604020202020204" pitchFamily="34" charset="0"/>
                <a:cs typeface="Arial" panose="020B0604020202020204" pitchFamily="34" charset="0"/>
              </a:rPr>
              <a:t> </a:t>
            </a:r>
            <a:r>
              <a:rPr lang="pt-BR" sz="1200" dirty="0">
                <a:latin typeface="Arial" panose="020B0604020202020204" pitchFamily="34" charset="0"/>
                <a:cs typeface="Arial" panose="020B0604020202020204" pitchFamily="34" charset="0"/>
              </a:rPr>
              <a:t>DOI: 10.1021/acs.bioconjchem.6b00437 </a:t>
            </a:r>
            <a:r>
              <a:rPr lang="pt-BR" sz="1200" dirty="0" err="1">
                <a:latin typeface="Arial" panose="020B0604020202020204" pitchFamily="34" charset="0"/>
                <a:cs typeface="Arial" panose="020B0604020202020204" pitchFamily="34" charset="0"/>
              </a:rPr>
              <a:t>Bioconjugate</a:t>
            </a:r>
            <a:r>
              <a:rPr lang="pt-BR" sz="1200" dirty="0">
                <a:latin typeface="Arial" panose="020B0604020202020204" pitchFamily="34" charset="0"/>
                <a:cs typeface="Arial" panose="020B0604020202020204" pitchFamily="34" charset="0"/>
              </a:rPr>
              <a:t> </a:t>
            </a:r>
            <a:r>
              <a:rPr lang="pt-BR" sz="1200" dirty="0" err="1">
                <a:latin typeface="Arial" panose="020B0604020202020204" pitchFamily="34" charset="0"/>
                <a:cs typeface="Arial" panose="020B0604020202020204" pitchFamily="34" charset="0"/>
              </a:rPr>
              <a:t>Chem</a:t>
            </a:r>
            <a:r>
              <a:rPr lang="pt-BR" sz="1200" dirty="0">
                <a:latin typeface="Arial" panose="020B0604020202020204" pitchFamily="34" charset="0"/>
                <a:cs typeface="Arial" panose="020B0604020202020204" pitchFamily="34" charset="0"/>
              </a:rPr>
              <a:t>. </a:t>
            </a:r>
            <a:endParaRPr lang="es-AR" sz="1200"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85ED2565-74B9-4EF9-873B-4D8A2205BE1E}"/>
              </a:ext>
            </a:extLst>
          </p:cNvPr>
          <p:cNvSpPr/>
          <p:nvPr/>
        </p:nvSpPr>
        <p:spPr>
          <a:xfrm>
            <a:off x="0" y="6054320"/>
            <a:ext cx="9143999" cy="276999"/>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Figure 2. Methods for improving cancer </a:t>
            </a:r>
            <a:r>
              <a:rPr lang="en-US" sz="1200" dirty="0" err="1">
                <a:latin typeface="Arial" panose="020B0604020202020204" pitchFamily="34" charset="0"/>
                <a:cs typeface="Arial" panose="020B0604020202020204" pitchFamily="34" charset="0"/>
              </a:rPr>
              <a:t>nanosized</a:t>
            </a:r>
            <a:r>
              <a:rPr lang="en-US" sz="1200" dirty="0">
                <a:latin typeface="Arial" panose="020B0604020202020204" pitchFamily="34" charset="0"/>
                <a:cs typeface="Arial" panose="020B0604020202020204" pitchFamily="34" charset="0"/>
              </a:rPr>
              <a:t> drug delivery based on EPR effects by manipulating intrinsic physiological barriers</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595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0115" y="606117"/>
            <a:ext cx="8616218" cy="6390713"/>
          </a:xfrm>
          <a:prstGeom prst="rect">
            <a:avLst/>
          </a:prstGeom>
        </p:spPr>
      </p:pic>
      <p:sp>
        <p:nvSpPr>
          <p:cNvPr id="6" name="Rectángulo 5"/>
          <p:cNvSpPr/>
          <p:nvPr/>
        </p:nvSpPr>
        <p:spPr>
          <a:xfrm>
            <a:off x="0" y="606117"/>
            <a:ext cx="9154732" cy="461665"/>
          </a:xfrm>
          <a:prstGeom prst="rect">
            <a:avLst/>
          </a:prstGeom>
        </p:spPr>
        <p:txBody>
          <a:bodyPr wrap="square">
            <a:spAutoFit/>
          </a:bodyPr>
          <a:lstStyle/>
          <a:p>
            <a:pPr algn="r"/>
            <a:r>
              <a:rPr lang="en-US" sz="1200" dirty="0">
                <a:latin typeface="Arial" panose="020B0604020202020204" pitchFamily="34" charset="0"/>
                <a:cs typeface="Arial" panose="020B0604020202020204" pitchFamily="34" charset="0"/>
              </a:rPr>
              <a:t>S. </a:t>
            </a:r>
            <a:r>
              <a:rPr lang="en-US" sz="1200" dirty="0" err="1">
                <a:latin typeface="Arial" panose="020B0604020202020204" pitchFamily="34" charset="0"/>
                <a:cs typeface="Arial" panose="020B0604020202020204" pitchFamily="34" charset="0"/>
              </a:rPr>
              <a:t>Eetezadi</a:t>
            </a:r>
            <a:r>
              <a:rPr lang="en-US" sz="1200" dirty="0">
                <a:latin typeface="Arial" panose="020B0604020202020204" pitchFamily="34" charset="0"/>
                <a:cs typeface="Arial" panose="020B0604020202020204" pitchFamily="34" charset="0"/>
              </a:rPr>
              <a:t>, et al., The challenges facing block copolymer micelles for cancer therapy: In vivo barriers and clinical</a:t>
            </a:r>
          </a:p>
          <a:p>
            <a:pPr algn="r"/>
            <a:r>
              <a:rPr lang="da-DK" sz="1200" dirty="0">
                <a:latin typeface="Arial" panose="020B0604020202020204" pitchFamily="34" charset="0"/>
                <a:cs typeface="Arial" panose="020B0604020202020204" pitchFamily="34" charset="0"/>
              </a:rPr>
              <a:t>translation, Adv. Drug Deliv. Rev. (2014),</a:t>
            </a:r>
            <a:endParaRPr lang="es-AR" sz="1200" dirty="0">
              <a:latin typeface="Arial" panose="020B0604020202020204" pitchFamily="34" charset="0"/>
              <a:cs typeface="Arial" panose="020B0604020202020204" pitchFamily="34" charset="0"/>
            </a:endParaRPr>
          </a:p>
        </p:txBody>
      </p:sp>
      <p:sp>
        <p:nvSpPr>
          <p:cNvPr id="7" name="8 CuadroTexto"/>
          <p:cNvSpPr txBox="1"/>
          <p:nvPr/>
        </p:nvSpPr>
        <p:spPr>
          <a:xfrm>
            <a:off x="0" y="144456"/>
            <a:ext cx="9144000" cy="4616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spAutoFit/>
          </a:bodyPr>
          <a:lstStyle/>
          <a:p>
            <a:pPr algn="ctr">
              <a:defRPr/>
            </a:pPr>
            <a:r>
              <a:rPr lang="es-AR" b="1" dirty="0">
                <a:solidFill>
                  <a:schemeClr val="bg1"/>
                </a:solidFill>
                <a:latin typeface="Arial" pitchFamily="34" charset="0"/>
                <a:cs typeface="Arial" pitchFamily="34" charset="0"/>
              </a:rPr>
              <a:t> </a:t>
            </a:r>
            <a:r>
              <a:rPr lang="es-AR" sz="2400" b="1" dirty="0" err="1">
                <a:solidFill>
                  <a:schemeClr val="bg1"/>
                </a:solidFill>
                <a:latin typeface="Arial" pitchFamily="34" charset="0"/>
                <a:cs typeface="Arial" pitchFamily="34" charset="0"/>
              </a:rPr>
              <a:t>Beyond</a:t>
            </a:r>
            <a:r>
              <a:rPr lang="es-AR" sz="2400" b="1" dirty="0">
                <a:solidFill>
                  <a:schemeClr val="bg1"/>
                </a:solidFill>
                <a:latin typeface="Arial" pitchFamily="34" charset="0"/>
                <a:cs typeface="Arial" pitchFamily="34" charset="0"/>
              </a:rPr>
              <a:t> </a:t>
            </a:r>
            <a:r>
              <a:rPr lang="es-AR" sz="2400" b="1" dirty="0" err="1">
                <a:solidFill>
                  <a:schemeClr val="bg1"/>
                </a:solidFill>
                <a:latin typeface="Arial" pitchFamily="34" charset="0"/>
                <a:cs typeface="Arial" pitchFamily="34" charset="0"/>
              </a:rPr>
              <a:t>the</a:t>
            </a:r>
            <a:r>
              <a:rPr lang="es-AR" sz="2400" b="1" dirty="0">
                <a:solidFill>
                  <a:schemeClr val="bg1"/>
                </a:solidFill>
                <a:latin typeface="Arial" pitchFamily="34" charset="0"/>
                <a:cs typeface="Arial" pitchFamily="34" charset="0"/>
              </a:rPr>
              <a:t> EPR </a:t>
            </a:r>
            <a:r>
              <a:rPr lang="es-AR" sz="2400" b="1" dirty="0" err="1">
                <a:solidFill>
                  <a:schemeClr val="bg1"/>
                </a:solidFill>
                <a:latin typeface="Arial" pitchFamily="34" charset="0"/>
                <a:cs typeface="Arial" pitchFamily="34" charset="0"/>
              </a:rPr>
              <a:t>effect</a:t>
            </a:r>
            <a:endParaRPr lang="es-AR" sz="2400" b="1" dirty="0">
              <a:solidFill>
                <a:schemeClr val="bg1"/>
              </a:solidFill>
              <a:latin typeface="Arial" pitchFamily="34" charset="0"/>
              <a:cs typeface="Arial" pitchFamily="34" charset="0"/>
            </a:endParaRPr>
          </a:p>
        </p:txBody>
      </p:sp>
      <p:sp>
        <p:nvSpPr>
          <p:cNvPr id="2" name="Rectángulo 1"/>
          <p:cNvSpPr/>
          <p:nvPr/>
        </p:nvSpPr>
        <p:spPr>
          <a:xfrm>
            <a:off x="2844563" y="3385975"/>
            <a:ext cx="6572392" cy="369332"/>
          </a:xfrm>
          <a:prstGeom prst="rect">
            <a:avLst/>
          </a:prstGeom>
        </p:spPr>
        <p:txBody>
          <a:bodyPr wrap="square">
            <a:spAutoFit/>
          </a:bodyPr>
          <a:lstStyle/>
          <a:p>
            <a:r>
              <a:rPr lang="en-US" b="1" dirty="0">
                <a:solidFill>
                  <a:srgbClr val="FF0000"/>
                </a:solidFill>
                <a:latin typeface="Arial" panose="020B0604020202020204" pitchFamily="34" charset="0"/>
                <a:cs typeface="Arial" panose="020B0604020202020204" pitchFamily="34" charset="0"/>
              </a:rPr>
              <a:t>patient EPR status (i.e. extent to which EPR is operative) </a:t>
            </a:r>
            <a:endParaRPr lang="es-AR" b="1" dirty="0">
              <a:solidFill>
                <a:srgbClr val="FF0000"/>
              </a:solidFill>
            </a:endParaRPr>
          </a:p>
        </p:txBody>
      </p:sp>
      <p:sp>
        <p:nvSpPr>
          <p:cNvPr id="3" name="Rectángulo redondeado 2"/>
          <p:cNvSpPr/>
          <p:nvPr/>
        </p:nvSpPr>
        <p:spPr>
          <a:xfrm>
            <a:off x="450376" y="5377218"/>
            <a:ext cx="2074460" cy="777922"/>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8" name="Rectángulo redondeado 7"/>
          <p:cNvSpPr/>
          <p:nvPr/>
        </p:nvSpPr>
        <p:spPr>
          <a:xfrm>
            <a:off x="3534770" y="5133832"/>
            <a:ext cx="2074460" cy="1280615"/>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9" name="Rectángulo redondeado 8"/>
          <p:cNvSpPr/>
          <p:nvPr/>
        </p:nvSpPr>
        <p:spPr>
          <a:xfrm>
            <a:off x="6564572" y="4885899"/>
            <a:ext cx="2074460" cy="24793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Tree>
    <p:extLst>
      <p:ext uri="{BB962C8B-B14F-4D97-AF65-F5344CB8AC3E}">
        <p14:creationId xmlns:p14="http://schemas.microsoft.com/office/powerpoint/2010/main" val="54595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E9B6498-FEA7-427E-BC88-59C02B7CE3E4}"/>
              </a:ext>
            </a:extLst>
          </p:cNvPr>
          <p:cNvPicPr>
            <a:picLocks noChangeAspect="1"/>
          </p:cNvPicPr>
          <p:nvPr/>
        </p:nvPicPr>
        <p:blipFill>
          <a:blip r:embed="rId2"/>
          <a:stretch>
            <a:fillRect/>
          </a:stretch>
        </p:blipFill>
        <p:spPr>
          <a:xfrm>
            <a:off x="61721" y="753440"/>
            <a:ext cx="9020558" cy="4432969"/>
          </a:xfrm>
          <a:prstGeom prst="rect">
            <a:avLst/>
          </a:prstGeom>
        </p:spPr>
      </p:pic>
      <p:sp>
        <p:nvSpPr>
          <p:cNvPr id="5" name="Rectángulo 4">
            <a:extLst>
              <a:ext uri="{FF2B5EF4-FFF2-40B4-BE49-F238E27FC236}">
                <a16:creationId xmlns:a16="http://schemas.microsoft.com/office/drawing/2014/main" id="{A073F890-9BEF-42F1-AF2F-A3E3FF20C996}"/>
              </a:ext>
            </a:extLst>
          </p:cNvPr>
          <p:cNvSpPr/>
          <p:nvPr/>
        </p:nvSpPr>
        <p:spPr>
          <a:xfrm>
            <a:off x="0" y="6208857"/>
            <a:ext cx="9144000" cy="461665"/>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Challenges and strategies in anti-cancer nanomedicine development: </a:t>
            </a:r>
            <a:r>
              <a:rPr lang="es-AR" sz="1200" dirty="0" err="1">
                <a:latin typeface="Arial" panose="020B0604020202020204" pitchFamily="34" charset="0"/>
                <a:cs typeface="Arial" panose="020B0604020202020204" pitchFamily="34" charset="0"/>
              </a:rPr>
              <a:t>An</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industry</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perspective</a:t>
            </a:r>
            <a:r>
              <a:rPr lang="es-AR" sz="1200" dirty="0">
                <a:latin typeface="Arial" panose="020B0604020202020204" pitchFamily="34" charset="0"/>
                <a:cs typeface="Arial" panose="020B0604020202020204" pitchFamily="34" charset="0"/>
              </a:rPr>
              <a:t>. </a:t>
            </a:r>
            <a:r>
              <a:rPr lang="it-IT" sz="1200" dirty="0">
                <a:latin typeface="Arial" panose="020B0604020202020204" pitchFamily="34" charset="0"/>
                <a:cs typeface="Arial" panose="020B0604020202020204" pitchFamily="34" charset="0"/>
              </a:rPr>
              <a:t>Jennifer I. Hare,Twan Lammers  Marianne B. Ashford , Sanyogitta Puri , </a:t>
            </a:r>
            <a:r>
              <a:rPr lang="es-AR" sz="1200" dirty="0" err="1">
                <a:latin typeface="Arial" panose="020B0604020202020204" pitchFamily="34" charset="0"/>
                <a:cs typeface="Arial" panose="020B0604020202020204" pitchFamily="34" charset="0"/>
              </a:rPr>
              <a:t>Gert</a:t>
            </a:r>
            <a:r>
              <a:rPr lang="es-AR" sz="1200" dirty="0">
                <a:latin typeface="Arial" panose="020B0604020202020204" pitchFamily="34" charset="0"/>
                <a:cs typeface="Arial" panose="020B0604020202020204" pitchFamily="34" charset="0"/>
              </a:rPr>
              <a:t> Storm, </a:t>
            </a:r>
            <a:r>
              <a:rPr lang="es-AR" sz="1200" dirty="0" err="1">
                <a:latin typeface="Arial" panose="020B0604020202020204" pitchFamily="34" charset="0"/>
                <a:cs typeface="Arial" panose="020B0604020202020204" pitchFamily="34" charset="0"/>
              </a:rPr>
              <a:t>Simon</a:t>
            </a:r>
            <a:r>
              <a:rPr lang="es-AR" sz="1200" dirty="0">
                <a:latin typeface="Arial" panose="020B0604020202020204" pitchFamily="34" charset="0"/>
                <a:cs typeface="Arial" panose="020B0604020202020204" pitchFamily="34" charset="0"/>
              </a:rPr>
              <a:t> T. Barry.</a:t>
            </a:r>
            <a:r>
              <a:rPr lang="en-US" sz="1200" dirty="0">
                <a:latin typeface="Arial" panose="020B0604020202020204" pitchFamily="34" charset="0"/>
                <a:cs typeface="Arial" panose="020B0604020202020204" pitchFamily="34" charset="0"/>
              </a:rPr>
              <a:t>Advanced Drug Delivery Reviews 108 (2017) 25–38</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916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125414" y="1113768"/>
            <a:ext cx="6951722" cy="4873099"/>
          </a:xfrm>
          <a:prstGeom prst="rect">
            <a:avLst/>
          </a:prstGeom>
        </p:spPr>
      </p:pic>
      <p:sp>
        <p:nvSpPr>
          <p:cNvPr id="5" name="Rectángulo 4"/>
          <p:cNvSpPr/>
          <p:nvPr/>
        </p:nvSpPr>
        <p:spPr>
          <a:xfrm>
            <a:off x="0" y="5896960"/>
            <a:ext cx="9144000" cy="646331"/>
          </a:xfrm>
          <a:prstGeom prst="rect">
            <a:avLst/>
          </a:prstGeom>
        </p:spPr>
        <p:txBody>
          <a:bodyPr wrap="square">
            <a:spAutoFit/>
          </a:bodyPr>
          <a:lstStyle/>
          <a:p>
            <a:pPr algn="r"/>
            <a:endParaRPr lang="es-AR" sz="1200" dirty="0">
              <a:solidFill>
                <a:srgbClr val="0000FF"/>
              </a:solidFill>
              <a:latin typeface="Arial" panose="020B0604020202020204" pitchFamily="34" charset="0"/>
              <a:cs typeface="Arial" panose="020B0604020202020204" pitchFamily="34" charset="0"/>
            </a:endParaRPr>
          </a:p>
          <a:p>
            <a:pPr algn="r"/>
            <a:r>
              <a:rPr lang="en-US" sz="1200" dirty="0">
                <a:solidFill>
                  <a:srgbClr val="0000FF"/>
                </a:solidFill>
                <a:latin typeface="Arial" panose="020B0604020202020204" pitchFamily="34" charset="0"/>
                <a:cs typeface="Arial" panose="020B0604020202020204" pitchFamily="34" charset="0"/>
              </a:rPr>
              <a:t> </a:t>
            </a:r>
            <a:r>
              <a:rPr lang="en-US" sz="1200" dirty="0" err="1">
                <a:solidFill>
                  <a:srgbClr val="0000FF"/>
                </a:solidFill>
                <a:latin typeface="Arial" panose="020B0604020202020204" pitchFamily="34" charset="0"/>
                <a:cs typeface="Arial" panose="020B0604020202020204" pitchFamily="34" charset="0"/>
              </a:rPr>
              <a:t>Nanopharmaceuticals</a:t>
            </a:r>
            <a:r>
              <a:rPr lang="en-US" sz="1200" dirty="0">
                <a:solidFill>
                  <a:srgbClr val="0000FF"/>
                </a:solidFill>
                <a:latin typeface="Arial" panose="020B0604020202020204" pitchFamily="34" charset="0"/>
                <a:cs typeface="Arial" panose="020B0604020202020204" pitchFamily="34" charset="0"/>
              </a:rPr>
              <a:t> (part 1): products on the market. </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Volkmar</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Weissig</a:t>
            </a:r>
            <a:r>
              <a:rPr lang="es-AR" sz="1200" dirty="0">
                <a:solidFill>
                  <a:srgbClr val="0000FF"/>
                </a:solidFill>
                <a:latin typeface="Arial" panose="020B0604020202020204" pitchFamily="34" charset="0"/>
                <a:cs typeface="Arial" panose="020B0604020202020204" pitchFamily="34" charset="0"/>
              </a:rPr>
              <a:t>, Tracy K </a:t>
            </a:r>
            <a:r>
              <a:rPr lang="es-AR" sz="1200" dirty="0" err="1">
                <a:solidFill>
                  <a:srgbClr val="0000FF"/>
                </a:solidFill>
                <a:latin typeface="Arial" panose="020B0604020202020204" pitchFamily="34" charset="0"/>
                <a:cs typeface="Arial" panose="020B0604020202020204" pitchFamily="34" charset="0"/>
              </a:rPr>
              <a:t>Pettinger</a:t>
            </a:r>
            <a:r>
              <a:rPr lang="es-AR" sz="1200" dirty="0">
                <a:solidFill>
                  <a:srgbClr val="0000FF"/>
                </a:solidFill>
                <a:latin typeface="Arial" panose="020B0604020202020204" pitchFamily="34" charset="0"/>
                <a:cs typeface="Arial" panose="020B0604020202020204" pitchFamily="34" charset="0"/>
              </a:rPr>
              <a:t>, Nicole </a:t>
            </a:r>
            <a:r>
              <a:rPr lang="es-AR" sz="1200" dirty="0" err="1">
                <a:solidFill>
                  <a:srgbClr val="0000FF"/>
                </a:solidFill>
                <a:latin typeface="Arial" panose="020B0604020202020204" pitchFamily="34" charset="0"/>
                <a:cs typeface="Arial" panose="020B0604020202020204" pitchFamily="34" charset="0"/>
              </a:rPr>
              <a:t>Murdock</a:t>
            </a:r>
            <a:r>
              <a:rPr lang="es-AR" sz="1200" dirty="0">
                <a:solidFill>
                  <a:srgbClr val="0000FF"/>
                </a:solidFill>
                <a:latin typeface="Arial" panose="020B0604020202020204" pitchFamily="34" charset="0"/>
                <a:cs typeface="Arial" panose="020B0604020202020204" pitchFamily="34" charset="0"/>
              </a:rPr>
              <a:t>. </a:t>
            </a:r>
            <a:r>
              <a:rPr lang="en-US" sz="1200" dirty="0">
                <a:solidFill>
                  <a:srgbClr val="0000FF"/>
                </a:solidFill>
                <a:latin typeface="Arial" panose="020B0604020202020204" pitchFamily="34" charset="0"/>
                <a:cs typeface="Arial" panose="020B0604020202020204" pitchFamily="34" charset="0"/>
              </a:rPr>
              <a:t> International Journal of Nanomedicine 2014:9 4357–4373</a:t>
            </a:r>
            <a:endParaRPr lang="es-AR" sz="1200" dirty="0">
              <a:solidFill>
                <a:srgbClr val="0000FF"/>
              </a:solidFill>
              <a:latin typeface="Arial" panose="020B0604020202020204" pitchFamily="34" charset="0"/>
              <a:cs typeface="Arial" panose="020B0604020202020204" pitchFamily="34" charset="0"/>
            </a:endParaRPr>
          </a:p>
        </p:txBody>
      </p:sp>
      <p:sp>
        <p:nvSpPr>
          <p:cNvPr id="6" name="CuadroTexto 5"/>
          <p:cNvSpPr txBox="1"/>
          <p:nvPr/>
        </p:nvSpPr>
        <p:spPr>
          <a:xfrm>
            <a:off x="29275" y="652103"/>
            <a:ext cx="9144000" cy="461665"/>
          </a:xfrm>
          <a:prstGeom prst="rect">
            <a:avLst/>
          </a:prstGeom>
          <a:noFill/>
        </p:spPr>
        <p:txBody>
          <a:bodyPr wrap="square" rtlCol="0">
            <a:spAutoFit/>
          </a:bodyPr>
          <a:lstStyle/>
          <a:p>
            <a:r>
              <a:rPr lang="es-AR" sz="2400" b="1" dirty="0" err="1">
                <a:solidFill>
                  <a:srgbClr val="FF0000"/>
                </a:solidFill>
                <a:latin typeface="Arial" panose="020B0604020202020204" pitchFamily="34" charset="0"/>
                <a:cs typeface="Arial" panose="020B0604020202020204" pitchFamily="34" charset="0"/>
              </a:rPr>
              <a:t>Nanoparticulas</a:t>
            </a:r>
            <a:r>
              <a:rPr lang="es-AR" sz="2400" b="1" dirty="0">
                <a:solidFill>
                  <a:srgbClr val="FF0000"/>
                </a:solidFill>
                <a:latin typeface="Arial" panose="020B0604020202020204" pitchFamily="34" charset="0"/>
                <a:cs typeface="Arial" panose="020B0604020202020204" pitchFamily="34" charset="0"/>
              </a:rPr>
              <a:t> </a:t>
            </a:r>
            <a:r>
              <a:rPr lang="es-AR" sz="2400" b="1" dirty="0" err="1">
                <a:solidFill>
                  <a:srgbClr val="FF0000"/>
                </a:solidFill>
                <a:latin typeface="Arial" panose="020B0604020202020204" pitchFamily="34" charset="0"/>
                <a:cs typeface="Arial" panose="020B0604020202020204" pitchFamily="34" charset="0"/>
              </a:rPr>
              <a:t>lipidicas</a:t>
            </a:r>
            <a:endParaRPr lang="es-AR" sz="2400" b="1" dirty="0">
              <a:solidFill>
                <a:srgbClr val="FF0000"/>
              </a:solidFill>
              <a:latin typeface="Arial" panose="020B0604020202020204" pitchFamily="34" charset="0"/>
              <a:cs typeface="Arial" panose="020B0604020202020204" pitchFamily="34" charset="0"/>
            </a:endParaRPr>
          </a:p>
        </p:txBody>
      </p:sp>
      <p:sp>
        <p:nvSpPr>
          <p:cNvPr id="7" name="CuadroTexto 6"/>
          <p:cNvSpPr txBox="1"/>
          <p:nvPr/>
        </p:nvSpPr>
        <p:spPr>
          <a:xfrm>
            <a:off x="0" y="3043698"/>
            <a:ext cx="9144000" cy="461665"/>
          </a:xfrm>
          <a:prstGeom prst="rect">
            <a:avLst/>
          </a:prstGeom>
          <a:noFill/>
        </p:spPr>
        <p:txBody>
          <a:bodyPr wrap="square" rtlCol="0">
            <a:spAutoFit/>
          </a:bodyPr>
          <a:lstStyle/>
          <a:p>
            <a:r>
              <a:rPr lang="es-AR" sz="2400" b="1" dirty="0" err="1">
                <a:solidFill>
                  <a:srgbClr val="FF0000"/>
                </a:solidFill>
                <a:latin typeface="Arial" panose="020B0604020202020204" pitchFamily="34" charset="0"/>
                <a:cs typeface="Arial" panose="020B0604020202020204" pitchFamily="34" charset="0"/>
              </a:rPr>
              <a:t>Pegylados</a:t>
            </a:r>
            <a:r>
              <a:rPr lang="es-AR" sz="2400" b="1" dirty="0">
                <a:solidFill>
                  <a:srgbClr val="FF0000"/>
                </a:solidFill>
                <a:latin typeface="Arial" panose="020B0604020202020204" pitchFamily="34" charset="0"/>
                <a:cs typeface="Arial" panose="020B0604020202020204" pitchFamily="34" charset="0"/>
              </a:rPr>
              <a:t>, polipéptidos, </a:t>
            </a:r>
            <a:r>
              <a:rPr lang="es-AR" sz="2400" b="1" dirty="0" err="1">
                <a:solidFill>
                  <a:srgbClr val="FF0000"/>
                </a:solidFill>
                <a:latin typeface="Arial" panose="020B0604020202020204" pitchFamily="34" charset="0"/>
                <a:cs typeface="Arial" panose="020B0604020202020204" pitchFamily="34" charset="0"/>
              </a:rPr>
              <a:t>aptameros</a:t>
            </a:r>
            <a:endParaRPr lang="es-AR"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022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505050" y="148218"/>
            <a:ext cx="6902766" cy="4494488"/>
          </a:xfrm>
          <a:prstGeom prst="rect">
            <a:avLst/>
          </a:prstGeom>
        </p:spPr>
      </p:pic>
      <p:pic>
        <p:nvPicPr>
          <p:cNvPr id="5" name="Imagen 4"/>
          <p:cNvPicPr>
            <a:picLocks noChangeAspect="1"/>
          </p:cNvPicPr>
          <p:nvPr/>
        </p:nvPicPr>
        <p:blipFill>
          <a:blip r:embed="rId3"/>
          <a:stretch>
            <a:fillRect/>
          </a:stretch>
        </p:blipFill>
        <p:spPr>
          <a:xfrm>
            <a:off x="1554005" y="4818402"/>
            <a:ext cx="6853811" cy="1599940"/>
          </a:xfrm>
          <a:prstGeom prst="rect">
            <a:avLst/>
          </a:prstGeom>
        </p:spPr>
      </p:pic>
      <p:sp>
        <p:nvSpPr>
          <p:cNvPr id="6" name="Rectángulo 5"/>
          <p:cNvSpPr/>
          <p:nvPr/>
        </p:nvSpPr>
        <p:spPr>
          <a:xfrm>
            <a:off x="0" y="5896960"/>
            <a:ext cx="9144000" cy="646331"/>
          </a:xfrm>
          <a:prstGeom prst="rect">
            <a:avLst/>
          </a:prstGeom>
        </p:spPr>
        <p:txBody>
          <a:bodyPr wrap="square">
            <a:spAutoFit/>
          </a:bodyPr>
          <a:lstStyle/>
          <a:p>
            <a:pPr algn="r"/>
            <a:endParaRPr lang="es-AR" sz="1200" dirty="0">
              <a:solidFill>
                <a:srgbClr val="0000FF"/>
              </a:solidFill>
              <a:latin typeface="Arial" panose="020B0604020202020204" pitchFamily="34" charset="0"/>
              <a:cs typeface="Arial" panose="020B0604020202020204" pitchFamily="34" charset="0"/>
            </a:endParaRPr>
          </a:p>
          <a:p>
            <a:pPr algn="r"/>
            <a:r>
              <a:rPr lang="en-US" sz="1200" dirty="0">
                <a:solidFill>
                  <a:srgbClr val="0000FF"/>
                </a:solidFill>
                <a:latin typeface="Arial" panose="020B0604020202020204" pitchFamily="34" charset="0"/>
                <a:cs typeface="Arial" panose="020B0604020202020204" pitchFamily="34" charset="0"/>
              </a:rPr>
              <a:t> </a:t>
            </a:r>
            <a:r>
              <a:rPr lang="en-US" sz="1200" dirty="0" err="1">
                <a:solidFill>
                  <a:srgbClr val="0000FF"/>
                </a:solidFill>
                <a:latin typeface="Arial" panose="020B0604020202020204" pitchFamily="34" charset="0"/>
                <a:cs typeface="Arial" panose="020B0604020202020204" pitchFamily="34" charset="0"/>
              </a:rPr>
              <a:t>Nanopharmaceuticals</a:t>
            </a:r>
            <a:r>
              <a:rPr lang="en-US" sz="1200" dirty="0">
                <a:solidFill>
                  <a:srgbClr val="0000FF"/>
                </a:solidFill>
                <a:latin typeface="Arial" panose="020B0604020202020204" pitchFamily="34" charset="0"/>
                <a:cs typeface="Arial" panose="020B0604020202020204" pitchFamily="34" charset="0"/>
              </a:rPr>
              <a:t> (part 1): products on the market. </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Volkmar</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Weissig</a:t>
            </a:r>
            <a:r>
              <a:rPr lang="es-AR" sz="1200" dirty="0">
                <a:solidFill>
                  <a:srgbClr val="0000FF"/>
                </a:solidFill>
                <a:latin typeface="Arial" panose="020B0604020202020204" pitchFamily="34" charset="0"/>
                <a:cs typeface="Arial" panose="020B0604020202020204" pitchFamily="34" charset="0"/>
              </a:rPr>
              <a:t>, Tracy K </a:t>
            </a:r>
            <a:r>
              <a:rPr lang="es-AR" sz="1200" dirty="0" err="1">
                <a:solidFill>
                  <a:srgbClr val="0000FF"/>
                </a:solidFill>
                <a:latin typeface="Arial" panose="020B0604020202020204" pitchFamily="34" charset="0"/>
                <a:cs typeface="Arial" panose="020B0604020202020204" pitchFamily="34" charset="0"/>
              </a:rPr>
              <a:t>Pettinger</a:t>
            </a:r>
            <a:r>
              <a:rPr lang="es-AR" sz="1200" dirty="0">
                <a:solidFill>
                  <a:srgbClr val="0000FF"/>
                </a:solidFill>
                <a:latin typeface="Arial" panose="020B0604020202020204" pitchFamily="34" charset="0"/>
                <a:cs typeface="Arial" panose="020B0604020202020204" pitchFamily="34" charset="0"/>
              </a:rPr>
              <a:t>, Nicole </a:t>
            </a:r>
            <a:r>
              <a:rPr lang="es-AR" sz="1200" dirty="0" err="1">
                <a:solidFill>
                  <a:srgbClr val="0000FF"/>
                </a:solidFill>
                <a:latin typeface="Arial" panose="020B0604020202020204" pitchFamily="34" charset="0"/>
                <a:cs typeface="Arial" panose="020B0604020202020204" pitchFamily="34" charset="0"/>
              </a:rPr>
              <a:t>Murdock</a:t>
            </a:r>
            <a:r>
              <a:rPr lang="es-AR" sz="1200" dirty="0">
                <a:solidFill>
                  <a:srgbClr val="0000FF"/>
                </a:solidFill>
                <a:latin typeface="Arial" panose="020B0604020202020204" pitchFamily="34" charset="0"/>
                <a:cs typeface="Arial" panose="020B0604020202020204" pitchFamily="34" charset="0"/>
              </a:rPr>
              <a:t>. </a:t>
            </a:r>
            <a:r>
              <a:rPr lang="en-US" sz="1200" dirty="0">
                <a:solidFill>
                  <a:srgbClr val="0000FF"/>
                </a:solidFill>
                <a:latin typeface="Arial" panose="020B0604020202020204" pitchFamily="34" charset="0"/>
                <a:cs typeface="Arial" panose="020B0604020202020204" pitchFamily="34" charset="0"/>
              </a:rPr>
              <a:t> International Journal of Nanomedicine 2014:9 4357–4373</a:t>
            </a:r>
            <a:endParaRPr lang="es-AR" sz="1200" dirty="0">
              <a:solidFill>
                <a:srgbClr val="0000FF"/>
              </a:solidFill>
              <a:latin typeface="Arial" panose="020B0604020202020204" pitchFamily="34" charset="0"/>
              <a:cs typeface="Arial" panose="020B0604020202020204" pitchFamily="34" charset="0"/>
            </a:endParaRPr>
          </a:p>
        </p:txBody>
      </p:sp>
      <p:sp>
        <p:nvSpPr>
          <p:cNvPr id="7" name="CuadroTexto 6"/>
          <p:cNvSpPr txBox="1"/>
          <p:nvPr/>
        </p:nvSpPr>
        <p:spPr>
          <a:xfrm>
            <a:off x="0" y="1009935"/>
            <a:ext cx="9144000" cy="461665"/>
          </a:xfrm>
          <a:prstGeom prst="rect">
            <a:avLst/>
          </a:prstGeom>
          <a:noFill/>
        </p:spPr>
        <p:txBody>
          <a:bodyPr wrap="square" rtlCol="0">
            <a:spAutoFit/>
          </a:bodyPr>
          <a:lstStyle/>
          <a:p>
            <a:r>
              <a:rPr lang="es-AR" sz="2400" b="1" dirty="0" err="1">
                <a:solidFill>
                  <a:srgbClr val="FF0000"/>
                </a:solidFill>
                <a:latin typeface="Arial" panose="020B0604020202020204" pitchFamily="34" charset="0"/>
                <a:cs typeface="Arial" panose="020B0604020202020204" pitchFamily="34" charset="0"/>
              </a:rPr>
              <a:t>Nanocristales</a:t>
            </a:r>
            <a:endParaRPr lang="es-AR" sz="2400" b="1" dirty="0">
              <a:solidFill>
                <a:srgbClr val="FF0000"/>
              </a:solidFill>
              <a:latin typeface="Arial" panose="020B0604020202020204" pitchFamily="34" charset="0"/>
              <a:cs typeface="Arial" panose="020B0604020202020204" pitchFamily="34" charset="0"/>
            </a:endParaRPr>
          </a:p>
        </p:txBody>
      </p:sp>
      <p:sp>
        <p:nvSpPr>
          <p:cNvPr id="8" name="CuadroTexto 7"/>
          <p:cNvSpPr txBox="1"/>
          <p:nvPr/>
        </p:nvSpPr>
        <p:spPr>
          <a:xfrm>
            <a:off x="0" y="2388918"/>
            <a:ext cx="9144000" cy="830997"/>
          </a:xfrm>
          <a:prstGeom prst="rect">
            <a:avLst/>
          </a:prstGeom>
          <a:noFill/>
        </p:spPr>
        <p:txBody>
          <a:bodyPr wrap="square" rtlCol="0">
            <a:spAutoFit/>
          </a:bodyPr>
          <a:lstStyle/>
          <a:p>
            <a:r>
              <a:rPr lang="es-AR" sz="2400" b="1" dirty="0" err="1">
                <a:latin typeface="Arial" panose="020B0604020202020204" pitchFamily="34" charset="0"/>
                <a:cs typeface="Arial" panose="020B0604020202020204" pitchFamily="34" charset="0"/>
              </a:rPr>
              <a:t>Particulas</a:t>
            </a:r>
            <a:r>
              <a:rPr lang="es-AR" sz="2400" b="1" dirty="0">
                <a:latin typeface="Arial" panose="020B0604020202020204" pitchFamily="34" charset="0"/>
                <a:cs typeface="Arial" panose="020B0604020202020204" pitchFamily="34" charset="0"/>
              </a:rPr>
              <a:t> poliméricas: algunas para liberación controlada. NO todas son nano-objetos</a:t>
            </a:r>
          </a:p>
        </p:txBody>
      </p:sp>
      <p:sp>
        <p:nvSpPr>
          <p:cNvPr id="9" name="Rectángulo: esquinas redondeadas 8"/>
          <p:cNvSpPr/>
          <p:nvPr/>
        </p:nvSpPr>
        <p:spPr>
          <a:xfrm>
            <a:off x="4667534" y="2920621"/>
            <a:ext cx="2333767" cy="8325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Tree>
    <p:extLst>
      <p:ext uri="{BB962C8B-B14F-4D97-AF65-F5344CB8AC3E}">
        <p14:creationId xmlns:p14="http://schemas.microsoft.com/office/powerpoint/2010/main" val="40753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b="2495"/>
          <a:stretch/>
        </p:blipFill>
        <p:spPr>
          <a:xfrm>
            <a:off x="1178577" y="674703"/>
            <a:ext cx="6951722" cy="2548431"/>
          </a:xfrm>
          <a:prstGeom prst="rect">
            <a:avLst/>
          </a:prstGeom>
        </p:spPr>
      </p:pic>
      <p:pic>
        <p:nvPicPr>
          <p:cNvPr id="5" name="Imagen 4"/>
          <p:cNvPicPr>
            <a:picLocks noChangeAspect="1"/>
          </p:cNvPicPr>
          <p:nvPr/>
        </p:nvPicPr>
        <p:blipFill>
          <a:blip r:embed="rId3"/>
          <a:stretch>
            <a:fillRect/>
          </a:stretch>
        </p:blipFill>
        <p:spPr>
          <a:xfrm>
            <a:off x="1080665" y="3277766"/>
            <a:ext cx="7049634" cy="2381590"/>
          </a:xfrm>
          <a:prstGeom prst="rect">
            <a:avLst/>
          </a:prstGeom>
        </p:spPr>
      </p:pic>
      <p:sp>
        <p:nvSpPr>
          <p:cNvPr id="6" name="Rectángulo 5"/>
          <p:cNvSpPr/>
          <p:nvPr/>
        </p:nvSpPr>
        <p:spPr>
          <a:xfrm>
            <a:off x="0" y="5896960"/>
            <a:ext cx="9144000" cy="646331"/>
          </a:xfrm>
          <a:prstGeom prst="rect">
            <a:avLst/>
          </a:prstGeom>
        </p:spPr>
        <p:txBody>
          <a:bodyPr wrap="square">
            <a:spAutoFit/>
          </a:bodyPr>
          <a:lstStyle/>
          <a:p>
            <a:pPr algn="r"/>
            <a:endParaRPr lang="es-AR" sz="1200" dirty="0">
              <a:solidFill>
                <a:srgbClr val="0000FF"/>
              </a:solidFill>
              <a:latin typeface="Arial" panose="020B0604020202020204" pitchFamily="34" charset="0"/>
              <a:cs typeface="Arial" panose="020B0604020202020204" pitchFamily="34" charset="0"/>
            </a:endParaRPr>
          </a:p>
          <a:p>
            <a:pPr algn="r"/>
            <a:r>
              <a:rPr lang="en-US" sz="1200" dirty="0">
                <a:solidFill>
                  <a:srgbClr val="0000FF"/>
                </a:solidFill>
                <a:latin typeface="Arial" panose="020B0604020202020204" pitchFamily="34" charset="0"/>
                <a:cs typeface="Arial" panose="020B0604020202020204" pitchFamily="34" charset="0"/>
              </a:rPr>
              <a:t> </a:t>
            </a:r>
            <a:r>
              <a:rPr lang="en-US" sz="1200" dirty="0" err="1">
                <a:solidFill>
                  <a:srgbClr val="0000FF"/>
                </a:solidFill>
                <a:latin typeface="Arial" panose="020B0604020202020204" pitchFamily="34" charset="0"/>
                <a:cs typeface="Arial" panose="020B0604020202020204" pitchFamily="34" charset="0"/>
              </a:rPr>
              <a:t>Nanopharmaceuticals</a:t>
            </a:r>
            <a:r>
              <a:rPr lang="en-US" sz="1200" dirty="0">
                <a:solidFill>
                  <a:srgbClr val="0000FF"/>
                </a:solidFill>
                <a:latin typeface="Arial" panose="020B0604020202020204" pitchFamily="34" charset="0"/>
                <a:cs typeface="Arial" panose="020B0604020202020204" pitchFamily="34" charset="0"/>
              </a:rPr>
              <a:t> (part 1): products on the market. </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Volkmar</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Weissig</a:t>
            </a:r>
            <a:r>
              <a:rPr lang="es-AR" sz="1200" dirty="0">
                <a:solidFill>
                  <a:srgbClr val="0000FF"/>
                </a:solidFill>
                <a:latin typeface="Arial" panose="020B0604020202020204" pitchFamily="34" charset="0"/>
                <a:cs typeface="Arial" panose="020B0604020202020204" pitchFamily="34" charset="0"/>
              </a:rPr>
              <a:t>, Tracy K </a:t>
            </a:r>
            <a:r>
              <a:rPr lang="es-AR" sz="1200" dirty="0" err="1">
                <a:solidFill>
                  <a:srgbClr val="0000FF"/>
                </a:solidFill>
                <a:latin typeface="Arial" panose="020B0604020202020204" pitchFamily="34" charset="0"/>
                <a:cs typeface="Arial" panose="020B0604020202020204" pitchFamily="34" charset="0"/>
              </a:rPr>
              <a:t>Pettinger</a:t>
            </a:r>
            <a:r>
              <a:rPr lang="es-AR" sz="1200" dirty="0">
                <a:solidFill>
                  <a:srgbClr val="0000FF"/>
                </a:solidFill>
                <a:latin typeface="Arial" panose="020B0604020202020204" pitchFamily="34" charset="0"/>
                <a:cs typeface="Arial" panose="020B0604020202020204" pitchFamily="34" charset="0"/>
              </a:rPr>
              <a:t>, Nicole </a:t>
            </a:r>
            <a:r>
              <a:rPr lang="es-AR" sz="1200" dirty="0" err="1">
                <a:solidFill>
                  <a:srgbClr val="0000FF"/>
                </a:solidFill>
                <a:latin typeface="Arial" panose="020B0604020202020204" pitchFamily="34" charset="0"/>
                <a:cs typeface="Arial" panose="020B0604020202020204" pitchFamily="34" charset="0"/>
              </a:rPr>
              <a:t>Murdock</a:t>
            </a:r>
            <a:r>
              <a:rPr lang="es-AR" sz="1200" dirty="0">
                <a:solidFill>
                  <a:srgbClr val="0000FF"/>
                </a:solidFill>
                <a:latin typeface="Arial" panose="020B0604020202020204" pitchFamily="34" charset="0"/>
                <a:cs typeface="Arial" panose="020B0604020202020204" pitchFamily="34" charset="0"/>
              </a:rPr>
              <a:t>. </a:t>
            </a:r>
            <a:r>
              <a:rPr lang="en-US" sz="1200" dirty="0">
                <a:solidFill>
                  <a:srgbClr val="0000FF"/>
                </a:solidFill>
                <a:latin typeface="Arial" panose="020B0604020202020204" pitchFamily="34" charset="0"/>
                <a:cs typeface="Arial" panose="020B0604020202020204" pitchFamily="34" charset="0"/>
              </a:rPr>
              <a:t> International Journal of Nanomedicine 2014:9 4357–4373</a:t>
            </a:r>
            <a:endParaRPr lang="es-AR" sz="1200" dirty="0">
              <a:solidFill>
                <a:srgbClr val="0000FF"/>
              </a:solidFill>
              <a:latin typeface="Arial" panose="020B0604020202020204" pitchFamily="34" charset="0"/>
              <a:cs typeface="Arial" panose="020B0604020202020204" pitchFamily="34" charset="0"/>
            </a:endParaRPr>
          </a:p>
        </p:txBody>
      </p:sp>
      <p:sp>
        <p:nvSpPr>
          <p:cNvPr id="7" name="CuadroTexto 6"/>
          <p:cNvSpPr txBox="1"/>
          <p:nvPr/>
        </p:nvSpPr>
        <p:spPr>
          <a:xfrm>
            <a:off x="33482" y="443870"/>
            <a:ext cx="9144000" cy="461665"/>
          </a:xfrm>
          <a:prstGeom prst="rect">
            <a:avLst/>
          </a:prstGeom>
          <a:noFill/>
        </p:spPr>
        <p:txBody>
          <a:bodyPr wrap="square" rtlCol="0">
            <a:spAutoFit/>
          </a:bodyPr>
          <a:lstStyle/>
          <a:p>
            <a:r>
              <a:rPr lang="es-AR" sz="2400" b="1" dirty="0">
                <a:solidFill>
                  <a:srgbClr val="FF0000"/>
                </a:solidFill>
                <a:latin typeface="Arial" panose="020B0604020202020204" pitchFamily="34" charset="0"/>
                <a:cs typeface="Arial" panose="020B0604020202020204" pitchFamily="34" charset="0"/>
              </a:rPr>
              <a:t>Conjugados proteína-droga</a:t>
            </a:r>
          </a:p>
        </p:txBody>
      </p:sp>
      <p:sp>
        <p:nvSpPr>
          <p:cNvPr id="8" name="CuadroTexto 7"/>
          <p:cNvSpPr txBox="1"/>
          <p:nvPr/>
        </p:nvSpPr>
        <p:spPr>
          <a:xfrm>
            <a:off x="0" y="2928132"/>
            <a:ext cx="9144000" cy="461665"/>
          </a:xfrm>
          <a:prstGeom prst="rect">
            <a:avLst/>
          </a:prstGeom>
          <a:noFill/>
        </p:spPr>
        <p:txBody>
          <a:bodyPr wrap="square" rtlCol="0">
            <a:spAutoFit/>
          </a:bodyPr>
          <a:lstStyle/>
          <a:p>
            <a:r>
              <a:rPr lang="es-AR" sz="2400" b="1" dirty="0">
                <a:solidFill>
                  <a:srgbClr val="FF0000"/>
                </a:solidFill>
                <a:latin typeface="Arial" panose="020B0604020202020204" pitchFamily="34" charset="0"/>
                <a:cs typeface="Arial" panose="020B0604020202020204" pitchFamily="34" charset="0"/>
              </a:rPr>
              <a:t>Surfactantes </a:t>
            </a:r>
            <a:r>
              <a:rPr lang="es-AR" sz="2400" b="1" dirty="0" err="1">
                <a:solidFill>
                  <a:srgbClr val="FF0000"/>
                </a:solidFill>
                <a:latin typeface="Arial" panose="020B0604020202020204" pitchFamily="34" charset="0"/>
                <a:cs typeface="Arial" panose="020B0604020202020204" pitchFamily="34" charset="0"/>
              </a:rPr>
              <a:t>micelares</a:t>
            </a:r>
            <a:endParaRPr lang="es-AR"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154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125414" y="865152"/>
            <a:ext cx="6951722" cy="2271671"/>
          </a:xfrm>
          <a:prstGeom prst="rect">
            <a:avLst/>
          </a:prstGeom>
        </p:spPr>
      </p:pic>
      <p:pic>
        <p:nvPicPr>
          <p:cNvPr id="5" name="Imagen 4"/>
          <p:cNvPicPr>
            <a:picLocks noChangeAspect="1"/>
          </p:cNvPicPr>
          <p:nvPr/>
        </p:nvPicPr>
        <p:blipFill>
          <a:blip r:embed="rId3"/>
          <a:stretch>
            <a:fillRect/>
          </a:stretch>
        </p:blipFill>
        <p:spPr>
          <a:xfrm>
            <a:off x="1174370" y="3370340"/>
            <a:ext cx="6902766" cy="1880846"/>
          </a:xfrm>
          <a:prstGeom prst="rect">
            <a:avLst/>
          </a:prstGeom>
        </p:spPr>
      </p:pic>
      <p:pic>
        <p:nvPicPr>
          <p:cNvPr id="6" name="Imagen 5"/>
          <p:cNvPicPr>
            <a:picLocks noChangeAspect="1"/>
          </p:cNvPicPr>
          <p:nvPr/>
        </p:nvPicPr>
        <p:blipFill>
          <a:blip r:embed="rId4"/>
          <a:stretch>
            <a:fillRect/>
          </a:stretch>
        </p:blipFill>
        <p:spPr>
          <a:xfrm>
            <a:off x="1149892" y="5484703"/>
            <a:ext cx="6951722" cy="403038"/>
          </a:xfrm>
          <a:prstGeom prst="rect">
            <a:avLst/>
          </a:prstGeom>
        </p:spPr>
      </p:pic>
      <p:sp>
        <p:nvSpPr>
          <p:cNvPr id="7" name="Rectángulo 6"/>
          <p:cNvSpPr/>
          <p:nvPr/>
        </p:nvSpPr>
        <p:spPr>
          <a:xfrm>
            <a:off x="0" y="5896960"/>
            <a:ext cx="9144000" cy="646331"/>
          </a:xfrm>
          <a:prstGeom prst="rect">
            <a:avLst/>
          </a:prstGeom>
        </p:spPr>
        <p:txBody>
          <a:bodyPr wrap="square">
            <a:spAutoFit/>
          </a:bodyPr>
          <a:lstStyle/>
          <a:p>
            <a:pPr algn="r"/>
            <a:endParaRPr lang="es-AR" sz="1200" dirty="0">
              <a:solidFill>
                <a:srgbClr val="0000FF"/>
              </a:solidFill>
              <a:latin typeface="Arial" panose="020B0604020202020204" pitchFamily="34" charset="0"/>
              <a:cs typeface="Arial" panose="020B0604020202020204" pitchFamily="34" charset="0"/>
            </a:endParaRPr>
          </a:p>
          <a:p>
            <a:pPr algn="r"/>
            <a:r>
              <a:rPr lang="en-US" sz="1200" dirty="0">
                <a:solidFill>
                  <a:srgbClr val="0000FF"/>
                </a:solidFill>
                <a:latin typeface="Arial" panose="020B0604020202020204" pitchFamily="34" charset="0"/>
                <a:cs typeface="Arial" panose="020B0604020202020204" pitchFamily="34" charset="0"/>
              </a:rPr>
              <a:t> </a:t>
            </a:r>
            <a:r>
              <a:rPr lang="en-US" sz="1200" dirty="0" err="1">
                <a:solidFill>
                  <a:srgbClr val="0000FF"/>
                </a:solidFill>
                <a:latin typeface="Arial" panose="020B0604020202020204" pitchFamily="34" charset="0"/>
                <a:cs typeface="Arial" panose="020B0604020202020204" pitchFamily="34" charset="0"/>
              </a:rPr>
              <a:t>Nanopharmaceuticals</a:t>
            </a:r>
            <a:r>
              <a:rPr lang="en-US" sz="1200" dirty="0">
                <a:solidFill>
                  <a:srgbClr val="0000FF"/>
                </a:solidFill>
                <a:latin typeface="Arial" panose="020B0604020202020204" pitchFamily="34" charset="0"/>
                <a:cs typeface="Arial" panose="020B0604020202020204" pitchFamily="34" charset="0"/>
              </a:rPr>
              <a:t> (part 1): products on the market. </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Volkmar</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Weissig</a:t>
            </a:r>
            <a:r>
              <a:rPr lang="es-AR" sz="1200" dirty="0">
                <a:solidFill>
                  <a:srgbClr val="0000FF"/>
                </a:solidFill>
                <a:latin typeface="Arial" panose="020B0604020202020204" pitchFamily="34" charset="0"/>
                <a:cs typeface="Arial" panose="020B0604020202020204" pitchFamily="34" charset="0"/>
              </a:rPr>
              <a:t>, Tracy K </a:t>
            </a:r>
            <a:r>
              <a:rPr lang="es-AR" sz="1200" dirty="0" err="1">
                <a:solidFill>
                  <a:srgbClr val="0000FF"/>
                </a:solidFill>
                <a:latin typeface="Arial" panose="020B0604020202020204" pitchFamily="34" charset="0"/>
                <a:cs typeface="Arial" panose="020B0604020202020204" pitchFamily="34" charset="0"/>
              </a:rPr>
              <a:t>Pettinger</a:t>
            </a:r>
            <a:r>
              <a:rPr lang="es-AR" sz="1200" dirty="0">
                <a:solidFill>
                  <a:srgbClr val="0000FF"/>
                </a:solidFill>
                <a:latin typeface="Arial" panose="020B0604020202020204" pitchFamily="34" charset="0"/>
                <a:cs typeface="Arial" panose="020B0604020202020204" pitchFamily="34" charset="0"/>
              </a:rPr>
              <a:t>, Nicole </a:t>
            </a:r>
            <a:r>
              <a:rPr lang="es-AR" sz="1200" dirty="0" err="1">
                <a:solidFill>
                  <a:srgbClr val="0000FF"/>
                </a:solidFill>
                <a:latin typeface="Arial" panose="020B0604020202020204" pitchFamily="34" charset="0"/>
                <a:cs typeface="Arial" panose="020B0604020202020204" pitchFamily="34" charset="0"/>
              </a:rPr>
              <a:t>Murdock</a:t>
            </a:r>
            <a:r>
              <a:rPr lang="es-AR" sz="1200" dirty="0">
                <a:solidFill>
                  <a:srgbClr val="0000FF"/>
                </a:solidFill>
                <a:latin typeface="Arial" panose="020B0604020202020204" pitchFamily="34" charset="0"/>
                <a:cs typeface="Arial" panose="020B0604020202020204" pitchFamily="34" charset="0"/>
              </a:rPr>
              <a:t>. </a:t>
            </a:r>
            <a:r>
              <a:rPr lang="en-US" sz="1200" dirty="0">
                <a:solidFill>
                  <a:srgbClr val="0000FF"/>
                </a:solidFill>
                <a:latin typeface="Arial" panose="020B0604020202020204" pitchFamily="34" charset="0"/>
                <a:cs typeface="Arial" panose="020B0604020202020204" pitchFamily="34" charset="0"/>
              </a:rPr>
              <a:t> International Journal of Nanomedicine 2014:9 4357–4373</a:t>
            </a:r>
            <a:endParaRPr lang="es-AR" sz="1200" dirty="0">
              <a:solidFill>
                <a:srgbClr val="0000FF"/>
              </a:solidFill>
              <a:latin typeface="Arial" panose="020B0604020202020204" pitchFamily="34" charset="0"/>
              <a:cs typeface="Arial" panose="020B0604020202020204" pitchFamily="34" charset="0"/>
            </a:endParaRPr>
          </a:p>
        </p:txBody>
      </p:sp>
      <p:sp>
        <p:nvSpPr>
          <p:cNvPr id="8" name="CuadroTexto 7"/>
          <p:cNvSpPr txBox="1"/>
          <p:nvPr/>
        </p:nvSpPr>
        <p:spPr>
          <a:xfrm>
            <a:off x="33482" y="443870"/>
            <a:ext cx="9144000" cy="461665"/>
          </a:xfrm>
          <a:prstGeom prst="rect">
            <a:avLst/>
          </a:prstGeom>
          <a:noFill/>
        </p:spPr>
        <p:txBody>
          <a:bodyPr wrap="square" rtlCol="0">
            <a:spAutoFit/>
          </a:bodyPr>
          <a:lstStyle/>
          <a:p>
            <a:r>
              <a:rPr lang="es-AR" sz="2400" b="1" dirty="0" err="1">
                <a:solidFill>
                  <a:srgbClr val="FF0000"/>
                </a:solidFill>
                <a:latin typeface="Arial" panose="020B0604020202020204" pitchFamily="34" charset="0"/>
                <a:cs typeface="Arial" panose="020B0604020202020204" pitchFamily="34" charset="0"/>
              </a:rPr>
              <a:t>Nanoparticulas</a:t>
            </a:r>
            <a:r>
              <a:rPr lang="es-AR" sz="2400" b="1" dirty="0">
                <a:solidFill>
                  <a:srgbClr val="FF0000"/>
                </a:solidFill>
                <a:latin typeface="Arial" panose="020B0604020202020204" pitchFamily="34" charset="0"/>
                <a:cs typeface="Arial" panose="020B0604020202020204" pitchFamily="34" charset="0"/>
              </a:rPr>
              <a:t> metálicas</a:t>
            </a:r>
          </a:p>
        </p:txBody>
      </p:sp>
      <p:sp>
        <p:nvSpPr>
          <p:cNvPr id="9" name="CuadroTexto 8"/>
          <p:cNvSpPr txBox="1"/>
          <p:nvPr/>
        </p:nvSpPr>
        <p:spPr>
          <a:xfrm>
            <a:off x="0" y="2964286"/>
            <a:ext cx="9144000" cy="461665"/>
          </a:xfrm>
          <a:prstGeom prst="rect">
            <a:avLst/>
          </a:prstGeom>
          <a:noFill/>
        </p:spPr>
        <p:txBody>
          <a:bodyPr wrap="square" rtlCol="0">
            <a:spAutoFit/>
          </a:bodyPr>
          <a:lstStyle/>
          <a:p>
            <a:r>
              <a:rPr lang="es-AR" sz="2400" b="1" dirty="0" err="1">
                <a:solidFill>
                  <a:srgbClr val="FF0000"/>
                </a:solidFill>
                <a:latin typeface="Arial" panose="020B0604020202020204" pitchFamily="34" charset="0"/>
                <a:cs typeface="Arial" panose="020B0604020202020204" pitchFamily="34" charset="0"/>
              </a:rPr>
              <a:t>Virosomas</a:t>
            </a:r>
            <a:endParaRPr lang="es-AR"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721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18724EE2-D92B-471A-AF23-1F4B30239374}"/>
              </a:ext>
            </a:extLst>
          </p:cNvPr>
          <p:cNvGrpSpPr/>
          <p:nvPr/>
        </p:nvGrpSpPr>
        <p:grpSpPr>
          <a:xfrm>
            <a:off x="0" y="76200"/>
            <a:ext cx="9252644" cy="2375689"/>
            <a:chOff x="-54322" y="68689"/>
            <a:chExt cx="9252644" cy="2375689"/>
          </a:xfrm>
        </p:grpSpPr>
        <p:pic>
          <p:nvPicPr>
            <p:cNvPr id="4" name="Imagen 3">
              <a:extLst>
                <a:ext uri="{FF2B5EF4-FFF2-40B4-BE49-F238E27FC236}">
                  <a16:creationId xmlns:a16="http://schemas.microsoft.com/office/drawing/2014/main" id="{E7D9DBE4-5AEE-43AB-945A-60A7045BB142}"/>
                </a:ext>
              </a:extLst>
            </p:cNvPr>
            <p:cNvPicPr>
              <a:picLocks noChangeAspect="1"/>
            </p:cNvPicPr>
            <p:nvPr/>
          </p:nvPicPr>
          <p:blipFill>
            <a:blip r:embed="rId2"/>
            <a:stretch>
              <a:fillRect/>
            </a:stretch>
          </p:blipFill>
          <p:spPr>
            <a:xfrm>
              <a:off x="-54322" y="269057"/>
              <a:ext cx="9252644" cy="2175321"/>
            </a:xfrm>
            <a:prstGeom prst="rect">
              <a:avLst/>
            </a:prstGeom>
          </p:spPr>
        </p:pic>
        <p:sp>
          <p:nvSpPr>
            <p:cNvPr id="7" name="CuadroTexto 6">
              <a:extLst>
                <a:ext uri="{FF2B5EF4-FFF2-40B4-BE49-F238E27FC236}">
                  <a16:creationId xmlns:a16="http://schemas.microsoft.com/office/drawing/2014/main" id="{0FDC8FED-F669-497C-9527-A913937F4A5A}"/>
                </a:ext>
              </a:extLst>
            </p:cNvPr>
            <p:cNvSpPr txBox="1"/>
            <p:nvPr/>
          </p:nvSpPr>
          <p:spPr>
            <a:xfrm>
              <a:off x="-54322" y="68689"/>
              <a:ext cx="3009900" cy="369332"/>
            </a:xfrm>
            <a:prstGeom prst="rect">
              <a:avLst/>
            </a:prstGeom>
            <a:solidFill>
              <a:srgbClr val="FF0000"/>
            </a:solidFill>
          </p:spPr>
          <p:txBody>
            <a:bodyPr wrap="square" rtlCol="0">
              <a:spAutoFit/>
            </a:bodyPr>
            <a:lstStyle/>
            <a:p>
              <a:pPr algn="ctr"/>
              <a:r>
                <a:rPr lang="es-AR" dirty="0">
                  <a:solidFill>
                    <a:schemeClr val="bg1"/>
                  </a:solidFill>
                </a:rPr>
                <a:t>Materiales</a:t>
              </a:r>
            </a:p>
          </p:txBody>
        </p:sp>
      </p:grpSp>
      <p:grpSp>
        <p:nvGrpSpPr>
          <p:cNvPr id="10" name="Grupo 9">
            <a:extLst>
              <a:ext uri="{FF2B5EF4-FFF2-40B4-BE49-F238E27FC236}">
                <a16:creationId xmlns:a16="http://schemas.microsoft.com/office/drawing/2014/main" id="{8EC33530-48B2-4702-AE88-FE17E5833F61}"/>
              </a:ext>
            </a:extLst>
          </p:cNvPr>
          <p:cNvGrpSpPr/>
          <p:nvPr/>
        </p:nvGrpSpPr>
        <p:grpSpPr>
          <a:xfrm>
            <a:off x="0" y="2333572"/>
            <a:ext cx="9252644" cy="2122507"/>
            <a:chOff x="0" y="2291116"/>
            <a:chExt cx="9252644" cy="2122507"/>
          </a:xfrm>
        </p:grpSpPr>
        <p:pic>
          <p:nvPicPr>
            <p:cNvPr id="5" name="Imagen 4">
              <a:extLst>
                <a:ext uri="{FF2B5EF4-FFF2-40B4-BE49-F238E27FC236}">
                  <a16:creationId xmlns:a16="http://schemas.microsoft.com/office/drawing/2014/main" id="{EF464FE2-0589-4C2C-8447-8D5B920C1CDE}"/>
                </a:ext>
              </a:extLst>
            </p:cNvPr>
            <p:cNvPicPr>
              <a:picLocks noChangeAspect="1"/>
            </p:cNvPicPr>
            <p:nvPr/>
          </p:nvPicPr>
          <p:blipFill>
            <a:blip r:embed="rId3"/>
            <a:stretch>
              <a:fillRect/>
            </a:stretch>
          </p:blipFill>
          <p:spPr>
            <a:xfrm>
              <a:off x="0" y="2475782"/>
              <a:ext cx="9252644" cy="1937841"/>
            </a:xfrm>
            <a:prstGeom prst="rect">
              <a:avLst/>
            </a:prstGeom>
          </p:spPr>
        </p:pic>
        <p:sp>
          <p:nvSpPr>
            <p:cNvPr id="9" name="CuadroTexto 8">
              <a:extLst>
                <a:ext uri="{FF2B5EF4-FFF2-40B4-BE49-F238E27FC236}">
                  <a16:creationId xmlns:a16="http://schemas.microsoft.com/office/drawing/2014/main" id="{2374F2CC-C141-4292-B809-108EBA58BFCC}"/>
                </a:ext>
              </a:extLst>
            </p:cNvPr>
            <p:cNvSpPr txBox="1"/>
            <p:nvPr/>
          </p:nvSpPr>
          <p:spPr>
            <a:xfrm>
              <a:off x="0" y="2291116"/>
              <a:ext cx="3009900" cy="369332"/>
            </a:xfrm>
            <a:prstGeom prst="rect">
              <a:avLst/>
            </a:prstGeom>
            <a:solidFill>
              <a:srgbClr val="669900"/>
            </a:solidFill>
          </p:spPr>
          <p:txBody>
            <a:bodyPr wrap="square" rtlCol="0">
              <a:spAutoFit/>
            </a:bodyPr>
            <a:lstStyle/>
            <a:p>
              <a:pPr algn="ctr"/>
              <a:r>
                <a:rPr lang="es-AR" dirty="0">
                  <a:solidFill>
                    <a:schemeClr val="bg1"/>
                  </a:solidFill>
                </a:rPr>
                <a:t>Targets</a:t>
              </a:r>
            </a:p>
          </p:txBody>
        </p:sp>
      </p:grpSp>
      <p:grpSp>
        <p:nvGrpSpPr>
          <p:cNvPr id="13" name="Grupo 12">
            <a:extLst>
              <a:ext uri="{FF2B5EF4-FFF2-40B4-BE49-F238E27FC236}">
                <a16:creationId xmlns:a16="http://schemas.microsoft.com/office/drawing/2014/main" id="{1EBABD3D-21AB-4CE6-AA6F-947D7A01A7D8}"/>
              </a:ext>
            </a:extLst>
          </p:cNvPr>
          <p:cNvGrpSpPr/>
          <p:nvPr/>
        </p:nvGrpSpPr>
        <p:grpSpPr>
          <a:xfrm>
            <a:off x="5586" y="4343471"/>
            <a:ext cx="9138414" cy="2514529"/>
            <a:chOff x="59908" y="4074414"/>
            <a:chExt cx="9138414" cy="2514529"/>
          </a:xfrm>
        </p:grpSpPr>
        <p:pic>
          <p:nvPicPr>
            <p:cNvPr id="6" name="Imagen 5">
              <a:extLst>
                <a:ext uri="{FF2B5EF4-FFF2-40B4-BE49-F238E27FC236}">
                  <a16:creationId xmlns:a16="http://schemas.microsoft.com/office/drawing/2014/main" id="{A9D3B820-AFB5-4C44-9742-ABF5187CFAE4}"/>
                </a:ext>
              </a:extLst>
            </p:cNvPr>
            <p:cNvPicPr>
              <a:picLocks noChangeAspect="1"/>
            </p:cNvPicPr>
            <p:nvPr/>
          </p:nvPicPr>
          <p:blipFill>
            <a:blip r:embed="rId4"/>
            <a:stretch>
              <a:fillRect/>
            </a:stretch>
          </p:blipFill>
          <p:spPr>
            <a:xfrm>
              <a:off x="59908" y="4299631"/>
              <a:ext cx="9138414" cy="2289312"/>
            </a:xfrm>
            <a:prstGeom prst="rect">
              <a:avLst/>
            </a:prstGeom>
          </p:spPr>
        </p:pic>
        <p:sp>
          <p:nvSpPr>
            <p:cNvPr id="12" name="CuadroTexto 11">
              <a:extLst>
                <a:ext uri="{FF2B5EF4-FFF2-40B4-BE49-F238E27FC236}">
                  <a16:creationId xmlns:a16="http://schemas.microsoft.com/office/drawing/2014/main" id="{BFBB0A1D-5C89-4395-979F-B01D986A6EB4}"/>
                </a:ext>
              </a:extLst>
            </p:cNvPr>
            <p:cNvSpPr txBox="1"/>
            <p:nvPr/>
          </p:nvSpPr>
          <p:spPr>
            <a:xfrm>
              <a:off x="59908" y="4074414"/>
              <a:ext cx="2949992" cy="369332"/>
            </a:xfrm>
            <a:prstGeom prst="rect">
              <a:avLst/>
            </a:prstGeom>
            <a:solidFill>
              <a:srgbClr val="FF0066"/>
            </a:solidFill>
          </p:spPr>
          <p:txBody>
            <a:bodyPr wrap="square" rtlCol="0">
              <a:spAutoFit/>
            </a:bodyPr>
            <a:lstStyle/>
            <a:p>
              <a:pPr algn="ctr"/>
              <a:r>
                <a:rPr lang="es-AR" dirty="0">
                  <a:solidFill>
                    <a:schemeClr val="bg1"/>
                  </a:solidFill>
                </a:rPr>
                <a:t>Rutas </a:t>
              </a:r>
              <a:r>
                <a:rPr lang="es-AR" dirty="0" err="1">
                  <a:solidFill>
                    <a:schemeClr val="bg1"/>
                  </a:solidFill>
                </a:rPr>
                <a:t>administracion</a:t>
              </a:r>
              <a:endParaRPr lang="es-AR" dirty="0">
                <a:solidFill>
                  <a:schemeClr val="bg1"/>
                </a:solidFill>
              </a:endParaRPr>
            </a:p>
          </p:txBody>
        </p:sp>
      </p:grpSp>
    </p:spTree>
    <p:extLst>
      <p:ext uri="{BB962C8B-B14F-4D97-AF65-F5344CB8AC3E}">
        <p14:creationId xmlns:p14="http://schemas.microsoft.com/office/powerpoint/2010/main" val="242800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B72CCAD-BE2C-4871-8F93-7B913048927D}"/>
              </a:ext>
            </a:extLst>
          </p:cNvPr>
          <p:cNvPicPr>
            <a:picLocks noChangeAspect="1"/>
          </p:cNvPicPr>
          <p:nvPr/>
        </p:nvPicPr>
        <p:blipFill>
          <a:blip r:embed="rId2"/>
          <a:stretch>
            <a:fillRect/>
          </a:stretch>
        </p:blipFill>
        <p:spPr>
          <a:xfrm>
            <a:off x="75320" y="1230609"/>
            <a:ext cx="8993360" cy="4396781"/>
          </a:xfrm>
          <a:prstGeom prst="rect">
            <a:avLst/>
          </a:prstGeom>
        </p:spPr>
      </p:pic>
      <p:sp>
        <p:nvSpPr>
          <p:cNvPr id="8" name="CuadroTexto 7">
            <a:extLst>
              <a:ext uri="{FF2B5EF4-FFF2-40B4-BE49-F238E27FC236}">
                <a16:creationId xmlns:a16="http://schemas.microsoft.com/office/drawing/2014/main" id="{B02B8E36-7FB0-4A58-8FAB-5EA67219E41B}"/>
              </a:ext>
            </a:extLst>
          </p:cNvPr>
          <p:cNvSpPr txBox="1"/>
          <p:nvPr/>
        </p:nvSpPr>
        <p:spPr>
          <a:xfrm>
            <a:off x="0" y="704850"/>
            <a:ext cx="9144000" cy="523220"/>
          </a:xfrm>
          <a:prstGeom prst="rect">
            <a:avLst/>
          </a:prstGeom>
          <a:solidFill>
            <a:srgbClr val="FF0000"/>
          </a:solidFill>
        </p:spPr>
        <p:txBody>
          <a:bodyPr wrap="square" rtlCol="0">
            <a:spAutoFit/>
          </a:bodyPr>
          <a:lstStyle/>
          <a:p>
            <a:pPr algn="ctr"/>
            <a:r>
              <a:rPr lang="es-AR" sz="2800" dirty="0" err="1">
                <a:solidFill>
                  <a:schemeClr val="bg1"/>
                </a:solidFill>
              </a:rPr>
              <a:t>Linea</a:t>
            </a:r>
            <a:r>
              <a:rPr lang="es-AR" sz="2800" dirty="0">
                <a:solidFill>
                  <a:schemeClr val="bg1"/>
                </a:solidFill>
              </a:rPr>
              <a:t> de tiempo traslación de nanomedicinas</a:t>
            </a:r>
          </a:p>
        </p:txBody>
      </p:sp>
    </p:spTree>
    <p:extLst>
      <p:ext uri="{BB962C8B-B14F-4D97-AF65-F5344CB8AC3E}">
        <p14:creationId xmlns:p14="http://schemas.microsoft.com/office/powerpoint/2010/main" val="156938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EBAC81B-B59B-4B30-871F-392325B94765}"/>
              </a:ext>
            </a:extLst>
          </p:cNvPr>
          <p:cNvPicPr>
            <a:picLocks noChangeAspect="1"/>
          </p:cNvPicPr>
          <p:nvPr/>
        </p:nvPicPr>
        <p:blipFill>
          <a:blip r:embed="rId2"/>
          <a:stretch>
            <a:fillRect/>
          </a:stretch>
        </p:blipFill>
        <p:spPr>
          <a:xfrm>
            <a:off x="0" y="1184857"/>
            <a:ext cx="9252644" cy="4312645"/>
          </a:xfrm>
          <a:prstGeom prst="rect">
            <a:avLst/>
          </a:prstGeom>
        </p:spPr>
      </p:pic>
      <p:sp>
        <p:nvSpPr>
          <p:cNvPr id="5" name="CuadroTexto 4">
            <a:extLst>
              <a:ext uri="{FF2B5EF4-FFF2-40B4-BE49-F238E27FC236}">
                <a16:creationId xmlns:a16="http://schemas.microsoft.com/office/drawing/2014/main" id="{810B61ED-B22C-4AA9-AD91-E3B695A0A4C8}"/>
              </a:ext>
            </a:extLst>
          </p:cNvPr>
          <p:cNvSpPr txBox="1"/>
          <p:nvPr/>
        </p:nvSpPr>
        <p:spPr>
          <a:xfrm>
            <a:off x="0" y="247650"/>
            <a:ext cx="9144000" cy="523220"/>
          </a:xfrm>
          <a:prstGeom prst="rect">
            <a:avLst/>
          </a:prstGeom>
          <a:solidFill>
            <a:srgbClr val="FF0000"/>
          </a:solidFill>
        </p:spPr>
        <p:txBody>
          <a:bodyPr wrap="square" rtlCol="0">
            <a:spAutoFit/>
          </a:bodyPr>
          <a:lstStyle/>
          <a:p>
            <a:pPr algn="ctr"/>
            <a:r>
              <a:rPr lang="es-AR" sz="2800" dirty="0">
                <a:solidFill>
                  <a:schemeClr val="bg1"/>
                </a:solidFill>
              </a:rPr>
              <a:t>Dificultades en la traslación de nanomedicinas</a:t>
            </a:r>
          </a:p>
        </p:txBody>
      </p:sp>
    </p:spTree>
    <p:extLst>
      <p:ext uri="{BB962C8B-B14F-4D97-AF65-F5344CB8AC3E}">
        <p14:creationId xmlns:p14="http://schemas.microsoft.com/office/powerpoint/2010/main" val="337546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a:srcRect/>
          <a:stretch>
            <a:fillRect/>
          </a:stretch>
        </p:blipFill>
        <p:spPr bwMode="auto">
          <a:xfrm>
            <a:off x="3517231" y="831002"/>
            <a:ext cx="4531895" cy="4168652"/>
          </a:xfrm>
          <a:prstGeom prst="rect">
            <a:avLst/>
          </a:prstGeom>
          <a:noFill/>
          <a:ln w="9525">
            <a:noFill/>
            <a:miter lim="800000"/>
            <a:headEnd/>
            <a:tailEnd/>
          </a:ln>
        </p:spPr>
      </p:pic>
      <p:sp>
        <p:nvSpPr>
          <p:cNvPr id="4" name="3 Rectángulo"/>
          <p:cNvSpPr/>
          <p:nvPr/>
        </p:nvSpPr>
        <p:spPr>
          <a:xfrm>
            <a:off x="0" y="9"/>
            <a:ext cx="9144000" cy="830993"/>
          </a:xfrm>
          <a:prstGeom prst="rect">
            <a:avLst/>
          </a:prstGeom>
          <a:solidFill>
            <a:srgbClr val="3333FF"/>
          </a:solidFill>
        </p:spPr>
        <p:style>
          <a:lnRef idx="1">
            <a:schemeClr val="accent1"/>
          </a:lnRef>
          <a:fillRef idx="3">
            <a:schemeClr val="accent1"/>
          </a:fillRef>
          <a:effectRef idx="2">
            <a:schemeClr val="accent1"/>
          </a:effectRef>
          <a:fontRef idx="minor">
            <a:schemeClr val="lt1"/>
          </a:fontRef>
        </p:style>
        <p:txBody>
          <a:bodyPr lIns="91436" tIns="45718" rIns="91436" bIns="45718">
            <a:spAutoFit/>
          </a:bodyPr>
          <a:lstStyle/>
          <a:p>
            <a:pPr algn="ctr">
              <a:defRPr/>
            </a:pPr>
            <a:r>
              <a:rPr lang="es-AR" sz="2400" dirty="0">
                <a:solidFill>
                  <a:schemeClr val="bg1"/>
                </a:solidFill>
                <a:latin typeface="Arial" pitchFamily="34" charset="0"/>
                <a:cs typeface="Arial" pitchFamily="34" charset="0"/>
              </a:rPr>
              <a:t>Las células </a:t>
            </a:r>
            <a:r>
              <a:rPr lang="es-AR" sz="2400" b="1" dirty="0">
                <a:solidFill>
                  <a:schemeClr val="bg1"/>
                </a:solidFill>
                <a:latin typeface="Arial" pitchFamily="34" charset="0"/>
                <a:cs typeface="Arial" pitchFamily="34" charset="0"/>
              </a:rPr>
              <a:t>reconocen</a:t>
            </a:r>
            <a:r>
              <a:rPr lang="es-AR" sz="2400" dirty="0">
                <a:solidFill>
                  <a:schemeClr val="bg1"/>
                </a:solidFill>
                <a:latin typeface="Arial" pitchFamily="34" charset="0"/>
                <a:cs typeface="Arial" pitchFamily="34" charset="0"/>
              </a:rPr>
              <a:t> </a:t>
            </a:r>
            <a:r>
              <a:rPr lang="es-AR" sz="2400" b="1" dirty="0">
                <a:solidFill>
                  <a:schemeClr val="bg1"/>
                </a:solidFill>
                <a:latin typeface="Arial" pitchFamily="34" charset="0"/>
                <a:cs typeface="Arial" pitchFamily="34" charset="0"/>
              </a:rPr>
              <a:t>capturan</a:t>
            </a:r>
            <a:r>
              <a:rPr lang="es-AR" sz="2400" dirty="0">
                <a:solidFill>
                  <a:schemeClr val="bg1"/>
                </a:solidFill>
                <a:latin typeface="Arial" pitchFamily="34" charset="0"/>
                <a:cs typeface="Arial" pitchFamily="34" charset="0"/>
              </a:rPr>
              <a:t> y </a:t>
            </a:r>
            <a:r>
              <a:rPr lang="es-AR" sz="2400" b="1" dirty="0">
                <a:solidFill>
                  <a:schemeClr val="bg1"/>
                </a:solidFill>
                <a:latin typeface="Arial" pitchFamily="34" charset="0"/>
                <a:cs typeface="Arial" pitchFamily="34" charset="0"/>
              </a:rPr>
              <a:t>procesan</a:t>
            </a:r>
            <a:r>
              <a:rPr lang="es-AR" sz="2400" dirty="0">
                <a:solidFill>
                  <a:schemeClr val="bg1"/>
                </a:solidFill>
                <a:latin typeface="Arial" pitchFamily="34" charset="0"/>
                <a:cs typeface="Arial" pitchFamily="34" charset="0"/>
              </a:rPr>
              <a:t> material </a:t>
            </a:r>
            <a:r>
              <a:rPr lang="es-AR" sz="2400" dirty="0" err="1">
                <a:solidFill>
                  <a:schemeClr val="bg1"/>
                </a:solidFill>
                <a:latin typeface="Arial" pitchFamily="34" charset="0"/>
                <a:cs typeface="Arial" pitchFamily="34" charset="0"/>
              </a:rPr>
              <a:t>nanoparticulado</a:t>
            </a:r>
            <a:endParaRPr lang="en-US" sz="2400" dirty="0">
              <a:solidFill>
                <a:schemeClr val="bg1"/>
              </a:solidFill>
              <a:latin typeface="Arial" pitchFamily="34" charset="0"/>
              <a:cs typeface="Arial" pitchFamily="34" charset="0"/>
            </a:endParaRPr>
          </a:p>
        </p:txBody>
      </p:sp>
      <p:pic>
        <p:nvPicPr>
          <p:cNvPr id="5" name="Picture 5"/>
          <p:cNvPicPr>
            <a:picLocks noChangeAspect="1" noChangeArrowheads="1"/>
          </p:cNvPicPr>
          <p:nvPr/>
        </p:nvPicPr>
        <p:blipFill>
          <a:blip r:embed="rId3"/>
          <a:srcRect/>
          <a:stretch>
            <a:fillRect/>
          </a:stretch>
        </p:blipFill>
        <p:spPr bwMode="auto">
          <a:xfrm>
            <a:off x="51435" y="3124200"/>
            <a:ext cx="9092565" cy="3733800"/>
          </a:xfrm>
          <a:prstGeom prst="rect">
            <a:avLst/>
          </a:prstGeom>
          <a:noFill/>
          <a:ln w="9525">
            <a:noFill/>
            <a:miter lim="800000"/>
            <a:headEnd/>
            <a:tailEnd/>
          </a:ln>
        </p:spPr>
      </p:pic>
      <p:pic>
        <p:nvPicPr>
          <p:cNvPr id="6" name="Imagen 5"/>
          <p:cNvPicPr>
            <a:picLocks noChangeAspect="1"/>
          </p:cNvPicPr>
          <p:nvPr/>
        </p:nvPicPr>
        <p:blipFill>
          <a:blip r:embed="rId4"/>
          <a:srcRect/>
          <a:stretch>
            <a:fillRect/>
          </a:stretch>
        </p:blipFill>
        <p:spPr bwMode="auto">
          <a:xfrm>
            <a:off x="614613" y="831002"/>
            <a:ext cx="2686050" cy="3398929"/>
          </a:xfrm>
          <a:prstGeom prst="rect">
            <a:avLst/>
          </a:prstGeom>
          <a:noFill/>
          <a:ln w="9525">
            <a:noFill/>
            <a:miter lim="800000"/>
            <a:headEnd/>
            <a:tailEnd/>
          </a:ln>
        </p:spPr>
      </p:pic>
    </p:spTree>
    <p:extLst>
      <p:ext uri="{BB962C8B-B14F-4D97-AF65-F5344CB8AC3E}">
        <p14:creationId xmlns:p14="http://schemas.microsoft.com/office/powerpoint/2010/main" val="124311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r="46351"/>
          <a:stretch/>
        </p:blipFill>
        <p:spPr>
          <a:xfrm>
            <a:off x="-272107" y="128971"/>
            <a:ext cx="4575810" cy="6458673"/>
          </a:xfrm>
          <a:prstGeom prst="rect">
            <a:avLst/>
          </a:prstGeom>
        </p:spPr>
      </p:pic>
      <p:pic>
        <p:nvPicPr>
          <p:cNvPr id="4" name="Imagen 3"/>
          <p:cNvPicPr>
            <a:picLocks noChangeAspect="1"/>
          </p:cNvPicPr>
          <p:nvPr/>
        </p:nvPicPr>
        <p:blipFill>
          <a:blip r:embed="rId2"/>
          <a:stretch>
            <a:fillRect/>
          </a:stretch>
        </p:blipFill>
        <p:spPr>
          <a:xfrm>
            <a:off x="12230969" y="-489041"/>
            <a:ext cx="8529186" cy="6578888"/>
          </a:xfrm>
          <a:prstGeom prst="rect">
            <a:avLst/>
          </a:prstGeom>
        </p:spPr>
      </p:pic>
      <p:grpSp>
        <p:nvGrpSpPr>
          <p:cNvPr id="5" name="Grupo 4"/>
          <p:cNvGrpSpPr/>
          <p:nvPr/>
        </p:nvGrpSpPr>
        <p:grpSpPr>
          <a:xfrm>
            <a:off x="3606131" y="2368439"/>
            <a:ext cx="5784946" cy="2071692"/>
            <a:chOff x="4573781" y="416977"/>
            <a:chExt cx="4561506" cy="2071692"/>
          </a:xfrm>
        </p:grpSpPr>
        <p:sp>
          <p:nvSpPr>
            <p:cNvPr id="6" name="Text Box 7"/>
            <p:cNvSpPr txBox="1">
              <a:spLocks noChangeArrowheads="1"/>
            </p:cNvSpPr>
            <p:nvPr/>
          </p:nvSpPr>
          <p:spPr bwMode="auto">
            <a:xfrm>
              <a:off x="8200250" y="1114459"/>
              <a:ext cx="935037"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AR" altLang="es-AR"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oral</a:t>
              </a:r>
            </a:p>
          </p:txBody>
        </p:sp>
        <p:sp>
          <p:nvSpPr>
            <p:cNvPr id="7" name="Rectangle 28"/>
            <p:cNvSpPr>
              <a:spLocks noChangeArrowheads="1"/>
            </p:cNvSpPr>
            <p:nvPr/>
          </p:nvSpPr>
          <p:spPr bwMode="auto">
            <a:xfrm>
              <a:off x="4573781" y="416977"/>
              <a:ext cx="322009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defTabSz="914400" fontAlgn="base">
                <a:spcBef>
                  <a:spcPts val="0"/>
                </a:spcBef>
                <a:spcAft>
                  <a:spcPct val="0"/>
                </a:spcAft>
                <a:buNone/>
                <a:defRPr/>
              </a:pPr>
              <a:r>
                <a:rPr lang="es-AR" altLang="es-AR" sz="1800" dirty="0">
                  <a:solidFill>
                    <a:srgbClr val="0066CC"/>
                  </a:solidFill>
                </a:rPr>
                <a:t>Cambios en farmacocinética de API</a:t>
              </a:r>
            </a:p>
            <a:p>
              <a:pPr algn="r" defTabSz="914400" fontAlgn="base">
                <a:spcBef>
                  <a:spcPts val="0"/>
                </a:spcBef>
                <a:spcAft>
                  <a:spcPct val="0"/>
                </a:spcAft>
                <a:buNone/>
                <a:defRPr/>
              </a:pPr>
              <a:r>
                <a:rPr lang="es-AR" altLang="es-AR" sz="1800" dirty="0">
                  <a:solidFill>
                    <a:srgbClr val="006600"/>
                  </a:solidFill>
                </a:rPr>
                <a:t>Cambios en </a:t>
              </a:r>
              <a:r>
                <a:rPr lang="es-AR" altLang="es-AR" sz="1800" dirty="0" err="1">
                  <a:solidFill>
                    <a:srgbClr val="006600"/>
                  </a:solidFill>
                </a:rPr>
                <a:t>biodistribución</a:t>
              </a:r>
              <a:r>
                <a:rPr lang="es-AR" altLang="es-AR" sz="1800" dirty="0">
                  <a:solidFill>
                    <a:srgbClr val="006600"/>
                  </a:solidFill>
                </a:rPr>
                <a:t> API</a:t>
              </a:r>
            </a:p>
            <a:p>
              <a:pPr marL="0" marR="0" lvl="0" indent="0" algn="r" defTabSz="914400" rtl="0" eaLnBrk="1" fontAlgn="base" latinLnBrk="0" hangingPunct="1">
                <a:spcBef>
                  <a:spcPts val="0"/>
                </a:spcBef>
                <a:spcAft>
                  <a:spcPct val="0"/>
                </a:spcAft>
                <a:buClrTx/>
                <a:buSzTx/>
                <a:buFontTx/>
                <a:buNone/>
                <a:tabLst/>
                <a:defRPr/>
              </a:pPr>
              <a:r>
                <a:rPr kumimoji="0" lang="es-AR" altLang="es-AR" sz="1800" i="1" u="none" strike="noStrike" kern="1200" cap="none" spc="0" normalizeH="0" baseline="0" noProof="0" dirty="0" err="1">
                  <a:ln>
                    <a:noFill/>
                  </a:ln>
                  <a:solidFill>
                    <a:srgbClr val="0070C0"/>
                  </a:solidFill>
                  <a:effectLst/>
                  <a:uLnTx/>
                  <a:uFillTx/>
                  <a:cs typeface="Arial" panose="020B0604020202020204" pitchFamily="34" charset="0"/>
                </a:rPr>
                <a:t>Targeting</a:t>
              </a:r>
              <a:r>
                <a:rPr kumimoji="0" lang="es-AR" altLang="es-AR" sz="1800" i="1" u="none" strike="noStrike" kern="1200" cap="none" spc="0" normalizeH="0" baseline="0" noProof="0" dirty="0">
                  <a:ln>
                    <a:noFill/>
                  </a:ln>
                  <a:solidFill>
                    <a:srgbClr val="0070C0"/>
                  </a:solidFill>
                  <a:effectLst/>
                  <a:uLnTx/>
                  <a:uFillTx/>
                  <a:cs typeface="Arial" panose="020B0604020202020204" pitchFamily="34" charset="0"/>
                </a:rPr>
                <a:t> </a:t>
              </a:r>
              <a:r>
                <a:rPr kumimoji="0" lang="es-AR" altLang="es-AR" sz="1800" i="0" u="none" strike="noStrike" kern="1200" cap="none" spc="0" normalizeH="0" baseline="0" noProof="0" dirty="0">
                  <a:ln>
                    <a:noFill/>
                  </a:ln>
                  <a:solidFill>
                    <a:srgbClr val="0070C0"/>
                  </a:solidFill>
                  <a:effectLst/>
                  <a:uLnTx/>
                  <a:uFillTx/>
                  <a:cs typeface="Arial" panose="020B0604020202020204" pitchFamily="34" charset="0"/>
                </a:rPr>
                <a:t>a diferentes células epiteliales</a:t>
              </a:r>
            </a:p>
            <a:p>
              <a:pPr algn="r" defTabSz="914400" fontAlgn="base">
                <a:spcBef>
                  <a:spcPts val="0"/>
                </a:spcBef>
                <a:spcAft>
                  <a:spcPct val="0"/>
                </a:spcAft>
                <a:buNone/>
                <a:defRPr/>
              </a:pPr>
              <a:r>
                <a:rPr lang="es-AR" altLang="es-AR" sz="1800" dirty="0">
                  <a:solidFill>
                    <a:srgbClr val="0070C0"/>
                  </a:solidFill>
                  <a:cs typeface="Arial" panose="020B0604020202020204" pitchFamily="34" charset="0"/>
                </a:rPr>
                <a:t>Cruce de mucosa y epitelio</a:t>
              </a:r>
            </a:p>
            <a:p>
              <a:pPr algn="r" defTabSz="914400" fontAlgn="base">
                <a:spcBef>
                  <a:spcPts val="0"/>
                </a:spcBef>
                <a:spcAft>
                  <a:spcPct val="0"/>
                </a:spcAft>
                <a:buNone/>
                <a:defRPr/>
              </a:pPr>
              <a:r>
                <a:rPr lang="es-AR" altLang="es-AR" sz="1800" dirty="0">
                  <a:cs typeface="Arial" panose="020B0604020202020204" pitchFamily="34" charset="0"/>
                </a:rPr>
                <a:t>[Los nano-objetos </a:t>
              </a:r>
              <a:r>
                <a:rPr lang="es-AR" altLang="es-AR" sz="1800" b="1" dirty="0">
                  <a:cs typeface="Arial" panose="020B0604020202020204" pitchFamily="34" charset="0"/>
                </a:rPr>
                <a:t>NO ingresan </a:t>
              </a:r>
              <a:r>
                <a:rPr lang="es-AR" altLang="es-AR" sz="1800" dirty="0">
                  <a:cs typeface="Arial" panose="020B0604020202020204" pitchFamily="34" charset="0"/>
                </a:rPr>
                <a:t>al compartimiento vascular=</a:t>
              </a:r>
              <a:r>
                <a:rPr lang="es-AR" altLang="es-AR" sz="1800" b="1" dirty="0">
                  <a:solidFill>
                    <a:srgbClr val="FF0000"/>
                  </a:solidFill>
                  <a:cs typeface="Arial" panose="020B0604020202020204" pitchFamily="34" charset="0"/>
                </a:rPr>
                <a:t>**</a:t>
              </a:r>
              <a:r>
                <a:rPr lang="es-AR" altLang="es-AR" sz="1800" dirty="0">
                  <a:cs typeface="Arial" panose="020B0604020202020204" pitchFamily="34" charset="0"/>
                </a:rPr>
                <a:t>]</a:t>
              </a:r>
            </a:p>
          </p:txBody>
        </p:sp>
        <p:sp>
          <p:nvSpPr>
            <p:cNvPr id="8" name="Abrir llave 7"/>
            <p:cNvSpPr/>
            <p:nvPr/>
          </p:nvSpPr>
          <p:spPr>
            <a:xfrm flipH="1">
              <a:off x="7621419" y="416977"/>
              <a:ext cx="575920" cy="2071692"/>
            </a:xfrm>
            <a:prstGeom prst="leftBrace">
              <a:avLst>
                <a:gd name="adj1" fmla="val 16681"/>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grpSp>
      <p:cxnSp>
        <p:nvCxnSpPr>
          <p:cNvPr id="54" name="Conector recto de flecha 53"/>
          <p:cNvCxnSpPr/>
          <p:nvPr/>
        </p:nvCxnSpPr>
        <p:spPr>
          <a:xfrm flipH="1">
            <a:off x="1352633" y="4678145"/>
            <a:ext cx="602499" cy="1379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upo 21">
            <a:extLst>
              <a:ext uri="{FF2B5EF4-FFF2-40B4-BE49-F238E27FC236}">
                <a16:creationId xmlns:a16="http://schemas.microsoft.com/office/drawing/2014/main" id="{36EFD985-1098-44B8-9282-312D1A7D0DA9}"/>
              </a:ext>
            </a:extLst>
          </p:cNvPr>
          <p:cNvGrpSpPr/>
          <p:nvPr/>
        </p:nvGrpSpPr>
        <p:grpSpPr>
          <a:xfrm>
            <a:off x="1101772" y="724271"/>
            <a:ext cx="7502675" cy="4638758"/>
            <a:chOff x="1101772" y="724271"/>
            <a:chExt cx="7502675" cy="4638758"/>
          </a:xfrm>
        </p:grpSpPr>
        <p:grpSp>
          <p:nvGrpSpPr>
            <p:cNvPr id="17" name="Grupo 16"/>
            <p:cNvGrpSpPr/>
            <p:nvPr/>
          </p:nvGrpSpPr>
          <p:grpSpPr>
            <a:xfrm>
              <a:off x="3629480" y="4716698"/>
              <a:ext cx="4974967" cy="646331"/>
              <a:chOff x="3236297" y="2083151"/>
              <a:chExt cx="4974967" cy="646331"/>
            </a:xfrm>
          </p:grpSpPr>
          <p:sp>
            <p:nvSpPr>
              <p:cNvPr id="14" name="Rectángulo 13"/>
              <p:cNvSpPr/>
              <p:nvPr/>
            </p:nvSpPr>
            <p:spPr>
              <a:xfrm>
                <a:off x="4897472" y="2083151"/>
                <a:ext cx="3313792" cy="646331"/>
              </a:xfrm>
              <a:prstGeom prst="rect">
                <a:avLst/>
              </a:prstGeom>
            </p:spPr>
            <p:txBody>
              <a:bodyPr wrap="none">
                <a:spAutoFit/>
              </a:bodyPr>
              <a:lstStyle/>
              <a:p>
                <a:r>
                  <a:rPr lang="es-AR" dirty="0"/>
                  <a:t>mucus (</a:t>
                </a:r>
                <a:r>
                  <a:rPr lang="es-AR" dirty="0" err="1"/>
                  <a:t>mucopenetrante</a:t>
                </a:r>
                <a:r>
                  <a:rPr lang="es-AR" dirty="0"/>
                  <a:t>),    </a:t>
                </a:r>
              </a:p>
              <a:p>
                <a:r>
                  <a:rPr lang="es-AR" dirty="0"/>
                  <a:t>epitelio [MALT: GALT, NALT] </a:t>
                </a:r>
                <a:r>
                  <a:rPr lang="es-AR" b="1" dirty="0">
                    <a:solidFill>
                      <a:srgbClr val="FF0000"/>
                    </a:solidFill>
                  </a:rPr>
                  <a:t>**</a:t>
                </a:r>
              </a:p>
            </p:txBody>
          </p:sp>
          <p:sp>
            <p:nvSpPr>
              <p:cNvPr id="15" name="Rectángulo 14"/>
              <p:cNvSpPr/>
              <p:nvPr/>
            </p:nvSpPr>
            <p:spPr>
              <a:xfrm>
                <a:off x="3236297" y="2144644"/>
                <a:ext cx="1348446" cy="461665"/>
              </a:xfrm>
              <a:prstGeom prst="rect">
                <a:avLst/>
              </a:prstGeom>
            </p:spPr>
            <p:txBody>
              <a:bodyPr wrap="none">
                <a:spAutoFit/>
              </a:bodyPr>
              <a:lstStyle/>
              <a:p>
                <a:pPr algn="r"/>
                <a:r>
                  <a:rPr lang="es-AR" sz="2400" b="1"/>
                  <a:t>mucosa</a:t>
                </a:r>
              </a:p>
            </p:txBody>
          </p:sp>
          <p:sp>
            <p:nvSpPr>
              <p:cNvPr id="16" name="Abrir llave 15"/>
              <p:cNvSpPr/>
              <p:nvPr/>
            </p:nvSpPr>
            <p:spPr>
              <a:xfrm>
                <a:off x="4566086" y="2151387"/>
                <a:ext cx="575920" cy="575865"/>
              </a:xfrm>
              <a:prstGeom prst="leftBrace">
                <a:avLst>
                  <a:gd name="adj1" fmla="val 16681"/>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grpSp>
        <p:grpSp>
          <p:nvGrpSpPr>
            <p:cNvPr id="52" name="Grupo 51"/>
            <p:cNvGrpSpPr/>
            <p:nvPr/>
          </p:nvGrpSpPr>
          <p:grpSpPr>
            <a:xfrm>
              <a:off x="1189824" y="1020415"/>
              <a:ext cx="2524773" cy="4037626"/>
              <a:chOff x="1161751" y="1632852"/>
              <a:chExt cx="2524773" cy="4037626"/>
            </a:xfrm>
          </p:grpSpPr>
          <p:cxnSp>
            <p:nvCxnSpPr>
              <p:cNvPr id="38" name="Conector recto de flecha 37"/>
              <p:cNvCxnSpPr>
                <a:cxnSpLocks/>
              </p:cNvCxnSpPr>
              <p:nvPr/>
            </p:nvCxnSpPr>
            <p:spPr>
              <a:xfrm flipH="1">
                <a:off x="1161751" y="1645471"/>
                <a:ext cx="49970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41"/>
              <p:cNvCxnSpPr>
                <a:cxnSpLocks/>
                <a:stCxn id="49" idx="2"/>
              </p:cNvCxnSpPr>
              <p:nvPr/>
            </p:nvCxnSpPr>
            <p:spPr>
              <a:xfrm flipV="1">
                <a:off x="2273340" y="5663655"/>
                <a:ext cx="1413184" cy="41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Conector recto 43"/>
              <p:cNvCxnSpPr>
                <a:cxnSpLocks/>
                <a:stCxn id="46" idx="2"/>
                <a:endCxn id="49" idx="0"/>
              </p:cNvCxnSpPr>
              <p:nvPr/>
            </p:nvCxnSpPr>
            <p:spPr>
              <a:xfrm>
                <a:off x="1927059" y="2052340"/>
                <a:ext cx="5317" cy="32520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Arco 45"/>
              <p:cNvSpPr/>
              <p:nvPr/>
            </p:nvSpPr>
            <p:spPr>
              <a:xfrm rot="19796680">
                <a:off x="1170413" y="1632852"/>
                <a:ext cx="759790" cy="755157"/>
              </a:xfrm>
              <a:prstGeom prst="arc">
                <a:avLst>
                  <a:gd name="adj1" fmla="val 18849879"/>
                  <a:gd name="adj2" fmla="val 218416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49" name="Arco 48"/>
              <p:cNvSpPr/>
              <p:nvPr/>
            </p:nvSpPr>
            <p:spPr>
              <a:xfrm rot="18724634" flipH="1">
                <a:off x="1930927" y="4913004"/>
                <a:ext cx="759790" cy="755157"/>
              </a:xfrm>
              <a:prstGeom prst="arc">
                <a:avLst>
                  <a:gd name="adj1" fmla="val 18849879"/>
                  <a:gd name="adj2" fmla="val 218416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grpSp>
        <p:sp>
          <p:nvSpPr>
            <p:cNvPr id="55" name="CuadroTexto 54"/>
            <p:cNvSpPr txBox="1"/>
            <p:nvPr/>
          </p:nvSpPr>
          <p:spPr>
            <a:xfrm>
              <a:off x="1189824" y="724271"/>
              <a:ext cx="855584" cy="369332"/>
            </a:xfrm>
            <a:prstGeom prst="rect">
              <a:avLst/>
            </a:prstGeom>
            <a:noFill/>
          </p:spPr>
          <p:txBody>
            <a:bodyPr wrap="square" rtlCol="0">
              <a:spAutoFit/>
            </a:bodyPr>
            <a:lstStyle/>
            <a:p>
              <a:pPr algn="ctr"/>
              <a:r>
                <a:rPr lang="es-AR" b="1"/>
                <a:t>nasal</a:t>
              </a:r>
            </a:p>
          </p:txBody>
        </p:sp>
        <p:sp>
          <p:nvSpPr>
            <p:cNvPr id="57" name="CuadroTexto 56"/>
            <p:cNvSpPr txBox="1"/>
            <p:nvPr/>
          </p:nvSpPr>
          <p:spPr>
            <a:xfrm>
              <a:off x="1101772" y="4715196"/>
              <a:ext cx="1036262" cy="646331"/>
            </a:xfrm>
            <a:prstGeom prst="rect">
              <a:avLst/>
            </a:prstGeom>
            <a:noFill/>
          </p:spPr>
          <p:txBody>
            <a:bodyPr wrap="square" rtlCol="0">
              <a:spAutoFit/>
            </a:bodyPr>
            <a:lstStyle/>
            <a:p>
              <a:pPr algn="ctr"/>
              <a:r>
                <a:rPr lang="es-AR" b="1"/>
                <a:t>vaginal/rectal</a:t>
              </a:r>
            </a:p>
          </p:txBody>
        </p:sp>
      </p:grpSp>
      <p:sp>
        <p:nvSpPr>
          <p:cNvPr id="2" name="Rectangle 2"/>
          <p:cNvSpPr>
            <a:spLocks noChangeArrowheads="1"/>
          </p:cNvSpPr>
          <p:nvPr/>
        </p:nvSpPr>
        <p:spPr bwMode="auto">
          <a:xfrm>
            <a:off x="0" y="151235"/>
            <a:ext cx="9144000" cy="584775"/>
          </a:xfrm>
          <a:prstGeom prst="rect">
            <a:avLst/>
          </a:prstGeom>
          <a:solidFill>
            <a:srgbClr val="FF0000"/>
          </a:solidFill>
          <a:ln>
            <a:noFill/>
          </a:ln>
          <a:effectLs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altLang="es-AR" b="1">
                <a:solidFill>
                  <a:schemeClr val="bg1"/>
                </a:solidFill>
              </a:rPr>
              <a:t>R</a:t>
            </a:r>
            <a:r>
              <a:rPr kumimoji="0" lang="en-GB" altLang="es-AR" sz="3200" b="1" i="0" u="none" strike="noStrike" kern="1200" cap="none" spc="0" normalizeH="0" baseline="0" noProof="0" err="1">
                <a:ln>
                  <a:noFill/>
                </a:ln>
                <a:solidFill>
                  <a:schemeClr val="bg1"/>
                </a:solidFill>
                <a:effectLst/>
                <a:uLnTx/>
                <a:uFillTx/>
                <a:latin typeface="Arial" panose="020B0604020202020204" pitchFamily="34" charset="0"/>
                <a:ea typeface="+mn-ea"/>
                <a:cs typeface="+mn-cs"/>
              </a:rPr>
              <a:t>utas</a:t>
            </a:r>
            <a:r>
              <a:rPr kumimoji="0" lang="en-GB" altLang="es-AR" sz="3200" b="1" i="0" u="none" strike="noStrike" kern="1200" cap="none" spc="0" normalizeH="0" baseline="0" noProof="0">
                <a:ln>
                  <a:noFill/>
                </a:ln>
                <a:solidFill>
                  <a:schemeClr val="bg1"/>
                </a:solidFill>
                <a:effectLst/>
                <a:uLnTx/>
                <a:uFillTx/>
                <a:latin typeface="Arial" panose="020B0604020202020204" pitchFamily="34" charset="0"/>
                <a:ea typeface="+mn-ea"/>
                <a:cs typeface="+mn-cs"/>
              </a:rPr>
              <a:t> de </a:t>
            </a:r>
            <a:r>
              <a:rPr kumimoji="0" lang="en-GB" altLang="es-AR" sz="3200" b="1" i="0" u="none" strike="noStrike" kern="1200" cap="none" spc="0" normalizeH="0" baseline="0" noProof="0" err="1">
                <a:ln>
                  <a:noFill/>
                </a:ln>
                <a:solidFill>
                  <a:schemeClr val="bg1"/>
                </a:solidFill>
                <a:effectLst/>
                <a:uLnTx/>
                <a:uFillTx/>
                <a:latin typeface="Arial" panose="020B0604020202020204" pitchFamily="34" charset="0"/>
                <a:ea typeface="+mn-ea"/>
                <a:cs typeface="+mn-cs"/>
              </a:rPr>
              <a:t>administración</a:t>
            </a:r>
            <a:r>
              <a:rPr kumimoji="0" lang="en-GB" altLang="es-AR" sz="3200" b="1" i="0" u="none" strike="noStrike" kern="1200" cap="none" spc="0" normalizeH="0" baseline="0" noProof="0">
                <a:ln>
                  <a:noFill/>
                </a:ln>
                <a:solidFill>
                  <a:schemeClr val="bg1"/>
                </a:solidFill>
                <a:effectLst/>
                <a:uLnTx/>
                <a:uFillTx/>
                <a:latin typeface="Arial" panose="020B0604020202020204" pitchFamily="34" charset="0"/>
                <a:ea typeface="+mn-ea"/>
                <a:cs typeface="+mn-cs"/>
              </a:rPr>
              <a:t> de </a:t>
            </a:r>
            <a:r>
              <a:rPr kumimoji="0" lang="en-GB" altLang="es-AR" sz="3200" b="1" i="0" u="none" strike="noStrike" kern="1200" cap="none" spc="0" normalizeH="0" baseline="0" noProof="0" err="1">
                <a:ln>
                  <a:noFill/>
                </a:ln>
                <a:solidFill>
                  <a:schemeClr val="bg1"/>
                </a:solidFill>
                <a:effectLst/>
                <a:uLnTx/>
                <a:uFillTx/>
                <a:latin typeface="Arial" panose="020B0604020202020204" pitchFamily="34" charset="0"/>
                <a:ea typeface="+mn-ea"/>
                <a:cs typeface="+mn-cs"/>
              </a:rPr>
              <a:t>nanomedicinas</a:t>
            </a:r>
            <a:r>
              <a:rPr kumimoji="0" lang="en-GB" altLang="es-AR" sz="3200" b="1"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r>
              <a:rPr kumimoji="0" lang="en-GB" altLang="es-AR" sz="1800" b="0"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endParaRPr kumimoji="0" lang="en-GB" altLang="es-AR" sz="2400" b="1"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grpSp>
        <p:nvGrpSpPr>
          <p:cNvPr id="13" name="Grupo 12">
            <a:extLst>
              <a:ext uri="{FF2B5EF4-FFF2-40B4-BE49-F238E27FC236}">
                <a16:creationId xmlns:a16="http://schemas.microsoft.com/office/drawing/2014/main" id="{5DB96427-209B-4FCF-B67C-15E6CE62F9D6}"/>
              </a:ext>
            </a:extLst>
          </p:cNvPr>
          <p:cNvGrpSpPr/>
          <p:nvPr/>
        </p:nvGrpSpPr>
        <p:grpSpPr>
          <a:xfrm>
            <a:off x="4025318" y="822128"/>
            <a:ext cx="4768952" cy="1350537"/>
            <a:chOff x="4025318" y="822128"/>
            <a:chExt cx="4768952" cy="1350537"/>
          </a:xfrm>
        </p:grpSpPr>
        <p:grpSp>
          <p:nvGrpSpPr>
            <p:cNvPr id="18" name="Grupo 17"/>
            <p:cNvGrpSpPr/>
            <p:nvPr/>
          </p:nvGrpSpPr>
          <p:grpSpPr>
            <a:xfrm>
              <a:off x="4025318" y="822128"/>
              <a:ext cx="4472697" cy="575865"/>
              <a:chOff x="4795526" y="3867931"/>
              <a:chExt cx="4472697" cy="575865"/>
            </a:xfrm>
          </p:grpSpPr>
          <p:sp>
            <p:nvSpPr>
              <p:cNvPr id="19" name="Abrir llave 18"/>
              <p:cNvSpPr/>
              <p:nvPr/>
            </p:nvSpPr>
            <p:spPr>
              <a:xfrm flipH="1">
                <a:off x="6806834" y="3867931"/>
                <a:ext cx="575920" cy="575865"/>
              </a:xfrm>
              <a:prstGeom prst="leftBrace">
                <a:avLst>
                  <a:gd name="adj1" fmla="val 16681"/>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20" name="CuadroTexto 19"/>
              <p:cNvSpPr txBox="1"/>
              <p:nvPr/>
            </p:nvSpPr>
            <p:spPr>
              <a:xfrm>
                <a:off x="4795526" y="3971198"/>
                <a:ext cx="2456555" cy="369332"/>
              </a:xfrm>
              <a:prstGeom prst="rect">
                <a:avLst/>
              </a:prstGeom>
              <a:noFill/>
            </p:spPr>
            <p:txBody>
              <a:bodyPr wrap="square" rtlCol="0">
                <a:spAutoFit/>
              </a:bodyPr>
              <a:lstStyle/>
              <a:p>
                <a:r>
                  <a:rPr lang="es-AR" dirty="0"/>
                  <a:t>epitelio pulmonar, </a:t>
                </a:r>
                <a:r>
                  <a:rPr lang="es-AR" b="1" dirty="0">
                    <a:solidFill>
                      <a:srgbClr val="FF0000"/>
                    </a:solidFill>
                  </a:rPr>
                  <a:t>** </a:t>
                </a:r>
                <a:r>
                  <a:rPr lang="es-AR" dirty="0"/>
                  <a:t> </a:t>
                </a:r>
              </a:p>
            </p:txBody>
          </p:sp>
          <p:sp>
            <p:nvSpPr>
              <p:cNvPr id="21" name="Rectángulo 20"/>
              <p:cNvSpPr/>
              <p:nvPr/>
            </p:nvSpPr>
            <p:spPr>
              <a:xfrm>
                <a:off x="7443685" y="3918526"/>
                <a:ext cx="1824538" cy="461665"/>
              </a:xfrm>
              <a:prstGeom prst="rect">
                <a:avLst/>
              </a:prstGeom>
            </p:spPr>
            <p:txBody>
              <a:bodyPr wrap="none">
                <a:spAutoFit/>
              </a:bodyPr>
              <a:lstStyle/>
              <a:p>
                <a:pPr algn="r"/>
                <a:r>
                  <a:rPr lang="es-AR" sz="2400" b="1"/>
                  <a:t>inhalatoria </a:t>
                </a:r>
              </a:p>
            </p:txBody>
          </p:sp>
        </p:grpSp>
        <p:sp>
          <p:nvSpPr>
            <p:cNvPr id="58" name="CuadroTexto 57"/>
            <p:cNvSpPr txBox="1"/>
            <p:nvPr/>
          </p:nvSpPr>
          <p:spPr>
            <a:xfrm>
              <a:off x="6148079" y="1249335"/>
              <a:ext cx="2646191" cy="923330"/>
            </a:xfrm>
            <a:prstGeom prst="rect">
              <a:avLst/>
            </a:prstGeom>
            <a:noFill/>
          </p:spPr>
          <p:txBody>
            <a:bodyPr wrap="square" rtlCol="0">
              <a:spAutoFit/>
            </a:bodyPr>
            <a:lstStyle/>
            <a:p>
              <a:pPr algn="ctr"/>
              <a:r>
                <a:rPr lang="es-AR" i="1" dirty="0">
                  <a:latin typeface="Times New Roman" panose="02020603050405020304" pitchFamily="18" charset="0"/>
                  <a:cs typeface="Times New Roman" panose="02020603050405020304" pitchFamily="18" charset="0"/>
                </a:rPr>
                <a:t>[</a:t>
              </a:r>
              <a:r>
                <a:rPr lang="es-AR" i="1" dirty="0" err="1">
                  <a:latin typeface="Times New Roman" panose="02020603050405020304" pitchFamily="18" charset="0"/>
                  <a:cs typeface="Times New Roman" panose="02020603050405020304" pitchFamily="18" charset="0"/>
                </a:rPr>
                <a:t>via</a:t>
              </a:r>
              <a:r>
                <a:rPr lang="es-AR" i="1" dirty="0">
                  <a:latin typeface="Times New Roman" panose="02020603050405020304" pitchFamily="18" charset="0"/>
                  <a:cs typeface="Times New Roman" panose="02020603050405020304" pitchFamily="18" charset="0"/>
                </a:rPr>
                <a:t> de exposición incidental (no intencional)]</a:t>
              </a:r>
            </a:p>
          </p:txBody>
        </p:sp>
      </p:grpSp>
      <p:grpSp>
        <p:nvGrpSpPr>
          <p:cNvPr id="23" name="Grupo 22">
            <a:extLst>
              <a:ext uri="{FF2B5EF4-FFF2-40B4-BE49-F238E27FC236}">
                <a16:creationId xmlns:a16="http://schemas.microsoft.com/office/drawing/2014/main" id="{84A30C72-9D9F-4A38-9566-B681791102C2}"/>
              </a:ext>
            </a:extLst>
          </p:cNvPr>
          <p:cNvGrpSpPr/>
          <p:nvPr/>
        </p:nvGrpSpPr>
        <p:grpSpPr>
          <a:xfrm>
            <a:off x="3972929" y="5506133"/>
            <a:ext cx="4813079" cy="1374273"/>
            <a:chOff x="3972929" y="5506133"/>
            <a:chExt cx="4813079" cy="1374273"/>
          </a:xfrm>
        </p:grpSpPr>
        <p:grpSp>
          <p:nvGrpSpPr>
            <p:cNvPr id="9" name="Grupo 8"/>
            <p:cNvGrpSpPr/>
            <p:nvPr/>
          </p:nvGrpSpPr>
          <p:grpSpPr>
            <a:xfrm>
              <a:off x="3972929" y="5506133"/>
              <a:ext cx="3909523" cy="646331"/>
              <a:chOff x="4317175" y="2175429"/>
              <a:chExt cx="4784983" cy="646331"/>
            </a:xfrm>
          </p:grpSpPr>
          <p:sp>
            <p:nvSpPr>
              <p:cNvPr id="10" name="CuadroTexto 9"/>
              <p:cNvSpPr txBox="1"/>
              <p:nvPr/>
            </p:nvSpPr>
            <p:spPr>
              <a:xfrm>
                <a:off x="7602388" y="2248210"/>
                <a:ext cx="1499770" cy="461665"/>
              </a:xfrm>
              <a:prstGeom prst="rect">
                <a:avLst/>
              </a:prstGeom>
              <a:noFill/>
            </p:spPr>
            <p:txBody>
              <a:bodyPr wrap="square" rtlCol="0">
                <a:spAutoFit/>
              </a:bodyPr>
              <a:lstStyle/>
              <a:p>
                <a:pPr algn="r"/>
                <a:r>
                  <a:rPr lang="es-AR" sz="2400" b="1" dirty="0" err="1"/>
                  <a:t>topica</a:t>
                </a:r>
                <a:endParaRPr lang="es-AR" sz="2400" b="1" dirty="0"/>
              </a:p>
            </p:txBody>
          </p:sp>
          <p:sp>
            <p:nvSpPr>
              <p:cNvPr id="11" name="Abrir llave 10"/>
              <p:cNvSpPr/>
              <p:nvPr/>
            </p:nvSpPr>
            <p:spPr>
              <a:xfrm flipH="1">
                <a:off x="6969295" y="2228099"/>
                <a:ext cx="575920" cy="575865"/>
              </a:xfrm>
              <a:prstGeom prst="leftBrace">
                <a:avLst>
                  <a:gd name="adj1" fmla="val 16681"/>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2" name="CuadroTexto 11"/>
              <p:cNvSpPr txBox="1"/>
              <p:nvPr/>
            </p:nvSpPr>
            <p:spPr>
              <a:xfrm>
                <a:off x="4317175" y="2175429"/>
                <a:ext cx="2880624" cy="646331"/>
              </a:xfrm>
              <a:prstGeom prst="rect">
                <a:avLst/>
              </a:prstGeom>
              <a:noFill/>
            </p:spPr>
            <p:txBody>
              <a:bodyPr wrap="square" rtlCol="0">
                <a:spAutoFit/>
              </a:bodyPr>
              <a:lstStyle/>
              <a:p>
                <a:pPr algn="r"/>
                <a:r>
                  <a:rPr lang="es-AR"/>
                  <a:t>epidermis-dermis [SALT],</a:t>
                </a:r>
                <a:r>
                  <a:rPr lang="es-AR" b="1">
                    <a:solidFill>
                      <a:srgbClr val="FF0000"/>
                    </a:solidFill>
                  </a:rPr>
                  <a:t> **</a:t>
                </a:r>
              </a:p>
            </p:txBody>
          </p:sp>
        </p:grpSp>
        <p:sp>
          <p:nvSpPr>
            <p:cNvPr id="59" name="CuadroTexto 58"/>
            <p:cNvSpPr txBox="1"/>
            <p:nvPr/>
          </p:nvSpPr>
          <p:spPr>
            <a:xfrm>
              <a:off x="6139817" y="5957076"/>
              <a:ext cx="2646191" cy="923330"/>
            </a:xfrm>
            <a:prstGeom prst="rect">
              <a:avLst/>
            </a:prstGeom>
            <a:noFill/>
          </p:spPr>
          <p:txBody>
            <a:bodyPr wrap="square" rtlCol="0">
              <a:spAutoFit/>
            </a:bodyPr>
            <a:lstStyle/>
            <a:p>
              <a:pPr algn="ctr"/>
              <a:r>
                <a:rPr lang="es-AR" i="1">
                  <a:latin typeface="Times New Roman" panose="02020603050405020304" pitchFamily="18" charset="0"/>
                  <a:cs typeface="Times New Roman" panose="02020603050405020304" pitchFamily="18" charset="0"/>
                </a:rPr>
                <a:t>[</a:t>
              </a:r>
              <a:r>
                <a:rPr lang="es-AR" i="1" err="1">
                  <a:latin typeface="Times New Roman" panose="02020603050405020304" pitchFamily="18" charset="0"/>
                  <a:cs typeface="Times New Roman" panose="02020603050405020304" pitchFamily="18" charset="0"/>
                </a:rPr>
                <a:t>via</a:t>
              </a:r>
              <a:r>
                <a:rPr lang="es-AR" i="1">
                  <a:latin typeface="Times New Roman" panose="02020603050405020304" pitchFamily="18" charset="0"/>
                  <a:cs typeface="Times New Roman" panose="02020603050405020304" pitchFamily="18" charset="0"/>
                </a:rPr>
                <a:t> de exposición incidental (no intencional)]</a:t>
              </a:r>
            </a:p>
          </p:txBody>
        </p:sp>
      </p:grpSp>
    </p:spTree>
    <p:extLst>
      <p:ext uri="{BB962C8B-B14F-4D97-AF65-F5344CB8AC3E}">
        <p14:creationId xmlns:p14="http://schemas.microsoft.com/office/powerpoint/2010/main" val="28199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3 CuadroTexto"/>
          <p:cNvSpPr txBox="1">
            <a:spLocks noChangeArrowheads="1"/>
          </p:cNvSpPr>
          <p:nvPr/>
        </p:nvSpPr>
        <p:spPr bwMode="auto">
          <a:xfrm>
            <a:off x="0" y="1219200"/>
            <a:ext cx="9144000" cy="738664"/>
          </a:xfrm>
          <a:prstGeom prst="rect">
            <a:avLst/>
          </a:prstGeom>
          <a:noFill/>
          <a:ln w="9525">
            <a:noFill/>
            <a:miter lim="800000"/>
            <a:headEnd/>
            <a:tailEnd/>
          </a:ln>
        </p:spPr>
        <p:txBody>
          <a:bodyPr>
            <a:spAutoFit/>
          </a:bodyPr>
          <a:lstStyle/>
          <a:p>
            <a:pPr algn="ctr"/>
            <a:r>
              <a:rPr lang="es-AR" sz="2400" b="1" dirty="0" err="1">
                <a:latin typeface="Arial" pitchFamily="34" charset="0"/>
                <a:cs typeface="Arial" pitchFamily="34" charset="0"/>
              </a:rPr>
              <a:t>Nanomedicine</a:t>
            </a:r>
            <a:r>
              <a:rPr lang="es-AR" sz="2400" b="1" dirty="0">
                <a:latin typeface="Arial" pitchFamily="34" charset="0"/>
                <a:cs typeface="Arial" pitchFamily="34" charset="0"/>
              </a:rPr>
              <a:t>: </a:t>
            </a:r>
            <a:r>
              <a:rPr lang="es-AR" sz="2400" b="1" dirty="0">
                <a:solidFill>
                  <a:srgbClr val="0033CC"/>
                </a:solidFill>
                <a:latin typeface="Arial" pitchFamily="34" charset="0"/>
                <a:cs typeface="Arial" pitchFamily="34" charset="0"/>
              </a:rPr>
              <a:t>nano-</a:t>
            </a:r>
            <a:r>
              <a:rPr lang="es-AR" sz="2400" b="1" dirty="0" err="1">
                <a:solidFill>
                  <a:srgbClr val="0033CC"/>
                </a:solidFill>
                <a:latin typeface="Arial" pitchFamily="34" charset="0"/>
                <a:cs typeface="Arial" pitchFamily="34" charset="0"/>
              </a:rPr>
              <a:t>object</a:t>
            </a:r>
            <a:r>
              <a:rPr lang="es-AR" sz="2400" dirty="0">
                <a:solidFill>
                  <a:srgbClr val="0070C0"/>
                </a:solidFill>
                <a:latin typeface="Arial" pitchFamily="34" charset="0"/>
                <a:cs typeface="Arial" pitchFamily="34" charset="0"/>
              </a:rPr>
              <a:t> </a:t>
            </a:r>
            <a:r>
              <a:rPr lang="es-AR" dirty="0">
                <a:latin typeface="Arial" pitchFamily="34" charset="0"/>
                <a:cs typeface="Arial" pitchFamily="34" charset="0"/>
              </a:rPr>
              <a:t>+ </a:t>
            </a:r>
            <a:r>
              <a:rPr lang="es-AR" dirty="0" err="1">
                <a:latin typeface="Arial" pitchFamily="34" charset="0"/>
                <a:cs typeface="Arial" pitchFamily="34" charset="0"/>
              </a:rPr>
              <a:t>drug</a:t>
            </a:r>
            <a:r>
              <a:rPr lang="es-AR" dirty="0">
                <a:latin typeface="Arial" pitchFamily="34" charset="0"/>
                <a:cs typeface="Arial" pitchFamily="34" charset="0"/>
              </a:rPr>
              <a:t>  (</a:t>
            </a:r>
            <a:r>
              <a:rPr lang="es-AR" dirty="0" err="1">
                <a:latin typeface="Arial" pitchFamily="34" charset="0"/>
                <a:cs typeface="Arial" pitchFamily="34" charset="0"/>
              </a:rPr>
              <a:t>small</a:t>
            </a:r>
            <a:r>
              <a:rPr lang="es-AR" dirty="0">
                <a:latin typeface="Arial" pitchFamily="34" charset="0"/>
                <a:cs typeface="Arial" pitchFamily="34" charset="0"/>
              </a:rPr>
              <a:t> ,</a:t>
            </a:r>
            <a:r>
              <a:rPr lang="es-AR" dirty="0" err="1">
                <a:latin typeface="Arial" pitchFamily="34" charset="0"/>
                <a:cs typeface="Arial" pitchFamily="34" charset="0"/>
              </a:rPr>
              <a:t>hydrophobic</a:t>
            </a:r>
            <a:r>
              <a:rPr lang="es-AR" dirty="0">
                <a:latin typeface="Arial" pitchFamily="34" charset="0"/>
                <a:cs typeface="Arial" pitchFamily="34" charset="0"/>
              </a:rPr>
              <a:t>, </a:t>
            </a:r>
            <a:r>
              <a:rPr lang="es-AR" dirty="0" err="1">
                <a:latin typeface="Arial" pitchFamily="34" charset="0"/>
                <a:cs typeface="Arial" pitchFamily="34" charset="0"/>
              </a:rPr>
              <a:t>toxic</a:t>
            </a:r>
            <a:r>
              <a:rPr lang="es-AR" dirty="0">
                <a:latin typeface="Arial" pitchFamily="34" charset="0"/>
                <a:cs typeface="Arial" pitchFamily="34" charset="0"/>
              </a:rPr>
              <a:t>, </a:t>
            </a:r>
            <a:r>
              <a:rPr lang="es-AR" dirty="0" err="1">
                <a:latin typeface="Arial" pitchFamily="34" charset="0"/>
                <a:cs typeface="Arial" pitchFamily="34" charset="0"/>
              </a:rPr>
              <a:t>labile</a:t>
            </a:r>
            <a:r>
              <a:rPr lang="es-AR" dirty="0">
                <a:latin typeface="Arial" pitchFamily="34" charset="0"/>
                <a:cs typeface="Arial" pitchFamily="34" charset="0"/>
              </a:rPr>
              <a:t>) </a:t>
            </a:r>
            <a:r>
              <a:rPr lang="es-AR" dirty="0" err="1">
                <a:latin typeface="Arial" pitchFamily="34" charset="0"/>
                <a:cs typeface="Arial" pitchFamily="34" charset="0"/>
              </a:rPr>
              <a:t>or</a:t>
            </a:r>
            <a:r>
              <a:rPr lang="es-AR" dirty="0">
                <a:latin typeface="Arial" pitchFamily="34" charset="0"/>
                <a:cs typeface="Arial" pitchFamily="34" charset="0"/>
              </a:rPr>
              <a:t> </a:t>
            </a:r>
            <a:r>
              <a:rPr lang="es-AR" dirty="0" err="1">
                <a:latin typeface="Arial" pitchFamily="34" charset="0"/>
                <a:cs typeface="Arial" pitchFamily="34" charset="0"/>
              </a:rPr>
              <a:t>macromolecule</a:t>
            </a:r>
            <a:r>
              <a:rPr lang="es-AR" dirty="0">
                <a:latin typeface="Arial" pitchFamily="34" charset="0"/>
                <a:cs typeface="Arial" pitchFamily="34" charset="0"/>
              </a:rPr>
              <a:t>  = </a:t>
            </a:r>
            <a:r>
              <a:rPr lang="es-AR" b="1" dirty="0">
                <a:latin typeface="Arial" pitchFamily="34" charset="0"/>
                <a:cs typeface="Arial" pitchFamily="34" charset="0"/>
              </a:rPr>
              <a:t>A</a:t>
            </a:r>
            <a:r>
              <a:rPr lang="es-AR" dirty="0">
                <a:latin typeface="Arial" pitchFamily="34" charset="0"/>
                <a:cs typeface="Arial" pitchFamily="34" charset="0"/>
              </a:rPr>
              <a:t>ctive </a:t>
            </a:r>
            <a:r>
              <a:rPr lang="es-AR" b="1" dirty="0" err="1">
                <a:latin typeface="Arial" pitchFamily="34" charset="0"/>
                <a:cs typeface="Arial" pitchFamily="34" charset="0"/>
              </a:rPr>
              <a:t>P</a:t>
            </a:r>
            <a:r>
              <a:rPr lang="es-AR" dirty="0" err="1">
                <a:latin typeface="Arial" pitchFamily="34" charset="0"/>
                <a:cs typeface="Arial" pitchFamily="34" charset="0"/>
              </a:rPr>
              <a:t>harmaceutical</a:t>
            </a:r>
            <a:r>
              <a:rPr lang="es-AR" dirty="0">
                <a:latin typeface="Arial" pitchFamily="34" charset="0"/>
                <a:cs typeface="Arial" pitchFamily="34" charset="0"/>
              </a:rPr>
              <a:t> </a:t>
            </a:r>
            <a:r>
              <a:rPr lang="es-AR" b="1" dirty="0" err="1">
                <a:latin typeface="Arial" pitchFamily="34" charset="0"/>
                <a:cs typeface="Arial" pitchFamily="34" charset="0"/>
              </a:rPr>
              <a:t>I</a:t>
            </a:r>
            <a:r>
              <a:rPr lang="es-AR" dirty="0" err="1">
                <a:latin typeface="Arial" pitchFamily="34" charset="0"/>
                <a:cs typeface="Arial" pitchFamily="34" charset="0"/>
              </a:rPr>
              <a:t>ngredient</a:t>
            </a:r>
            <a:r>
              <a:rPr lang="es-AR" dirty="0">
                <a:latin typeface="Arial" pitchFamily="34" charset="0"/>
                <a:cs typeface="Arial" pitchFamily="34" charset="0"/>
              </a:rPr>
              <a:t>: </a:t>
            </a:r>
            <a:r>
              <a:rPr lang="es-AR" b="1" dirty="0">
                <a:solidFill>
                  <a:srgbClr val="FF0000"/>
                </a:solidFill>
                <a:latin typeface="Arial" pitchFamily="34" charset="0"/>
                <a:cs typeface="Arial" pitchFamily="34" charset="0"/>
              </a:rPr>
              <a:t>API</a:t>
            </a:r>
            <a:r>
              <a:rPr lang="es-AR" dirty="0">
                <a:latin typeface="Arial" pitchFamily="34" charset="0"/>
                <a:cs typeface="Arial" pitchFamily="34" charset="0"/>
              </a:rPr>
              <a:t>)</a:t>
            </a:r>
            <a:endParaRPr lang="en-US" dirty="0">
              <a:latin typeface="Arial" pitchFamily="34" charset="0"/>
              <a:cs typeface="Arial" pitchFamily="34" charset="0"/>
            </a:endParaRPr>
          </a:p>
        </p:txBody>
      </p:sp>
      <p:sp>
        <p:nvSpPr>
          <p:cNvPr id="11270" name="5 CuadroTexto"/>
          <p:cNvSpPr txBox="1">
            <a:spLocks noChangeArrowheads="1"/>
          </p:cNvSpPr>
          <p:nvPr/>
        </p:nvSpPr>
        <p:spPr bwMode="auto">
          <a:xfrm>
            <a:off x="0" y="3048003"/>
            <a:ext cx="9144000" cy="892552"/>
          </a:xfrm>
          <a:prstGeom prst="rect">
            <a:avLst/>
          </a:prstGeom>
          <a:noFill/>
          <a:ln w="9525">
            <a:noFill/>
            <a:miter lim="800000"/>
            <a:headEnd/>
            <a:tailEnd/>
          </a:ln>
        </p:spPr>
        <p:txBody>
          <a:bodyPr>
            <a:spAutoFit/>
          </a:bodyPr>
          <a:lstStyle/>
          <a:p>
            <a:pPr algn="ctr"/>
            <a:r>
              <a:rPr lang="es-AR" dirty="0">
                <a:latin typeface="Arial" pitchFamily="34" charset="0"/>
                <a:cs typeface="Arial" pitchFamily="34" charset="0"/>
              </a:rPr>
              <a:t>(</a:t>
            </a:r>
            <a:r>
              <a:rPr lang="es-AR" b="1" dirty="0" err="1">
                <a:solidFill>
                  <a:srgbClr val="FF0000"/>
                </a:solidFill>
                <a:latin typeface="Arial" pitchFamily="34" charset="0"/>
                <a:cs typeface="Arial" pitchFamily="34" charset="0"/>
              </a:rPr>
              <a:t>API´s</a:t>
            </a:r>
            <a:r>
              <a:rPr lang="es-AR" dirty="0">
                <a:latin typeface="Arial" pitchFamily="34" charset="0"/>
                <a:cs typeface="Arial" pitchFamily="34" charset="0"/>
              </a:rPr>
              <a:t> </a:t>
            </a:r>
            <a:r>
              <a:rPr lang="es-AR" sz="2800" dirty="0">
                <a:latin typeface="Arial" pitchFamily="34" charset="0"/>
                <a:cs typeface="Arial" pitchFamily="34" charset="0"/>
              </a:rPr>
              <a:t>1 PK   2 BD </a:t>
            </a:r>
            <a:r>
              <a:rPr lang="es-AR" sz="2400" dirty="0">
                <a:solidFill>
                  <a:srgbClr val="FF0000"/>
                </a:solidFill>
                <a:latin typeface="Arial" pitchFamily="34" charset="0"/>
                <a:cs typeface="Arial" pitchFamily="34" charset="0"/>
              </a:rPr>
              <a:t>3 </a:t>
            </a:r>
            <a:r>
              <a:rPr lang="es-AR" sz="2400" dirty="0" err="1">
                <a:solidFill>
                  <a:srgbClr val="FF0000"/>
                </a:solidFill>
                <a:latin typeface="Arial" pitchFamily="34" charset="0"/>
                <a:cs typeface="Arial" pitchFamily="34" charset="0"/>
              </a:rPr>
              <a:t>intracellular</a:t>
            </a:r>
            <a:r>
              <a:rPr lang="es-AR" sz="2400" dirty="0">
                <a:solidFill>
                  <a:srgbClr val="FF0000"/>
                </a:solidFill>
                <a:latin typeface="Arial" pitchFamily="34" charset="0"/>
                <a:cs typeface="Arial" pitchFamily="34" charset="0"/>
              </a:rPr>
              <a:t> </a:t>
            </a:r>
            <a:r>
              <a:rPr lang="es-AR" sz="2400" dirty="0" err="1">
                <a:solidFill>
                  <a:srgbClr val="FF0000"/>
                </a:solidFill>
                <a:latin typeface="Arial" pitchFamily="34" charset="0"/>
                <a:cs typeface="Arial" pitchFamily="34" charset="0"/>
              </a:rPr>
              <a:t>pathways</a:t>
            </a:r>
            <a:r>
              <a:rPr lang="es-AR" sz="2400" dirty="0">
                <a:solidFill>
                  <a:srgbClr val="FF0000"/>
                </a:solidFill>
                <a:latin typeface="Arial" pitchFamily="34" charset="0"/>
                <a:cs typeface="Arial" pitchFamily="34" charset="0"/>
              </a:rPr>
              <a:t>   </a:t>
            </a:r>
            <a:r>
              <a:rPr lang="es-AR" sz="2400" b="1" dirty="0">
                <a:latin typeface="Arial" pitchFamily="34" charset="0"/>
                <a:cs typeface="Arial" pitchFamily="34" charset="0"/>
              </a:rPr>
              <a:t>f </a:t>
            </a:r>
            <a:r>
              <a:rPr lang="es-AR" sz="2400" b="1" dirty="0">
                <a:solidFill>
                  <a:srgbClr val="0033CC"/>
                </a:solidFill>
                <a:latin typeface="Arial" pitchFamily="34" charset="0"/>
                <a:cs typeface="Arial" pitchFamily="34" charset="0"/>
              </a:rPr>
              <a:t>(</a:t>
            </a:r>
            <a:r>
              <a:rPr lang="es-AR" sz="2400" b="1" dirty="0" err="1">
                <a:solidFill>
                  <a:srgbClr val="0033CC"/>
                </a:solidFill>
                <a:latin typeface="Arial" pitchFamily="34" charset="0"/>
                <a:cs typeface="Arial" pitchFamily="34" charset="0"/>
              </a:rPr>
              <a:t>structure</a:t>
            </a:r>
            <a:r>
              <a:rPr lang="es-AR" sz="2400" b="1" dirty="0">
                <a:solidFill>
                  <a:srgbClr val="0033CC"/>
                </a:solidFill>
                <a:latin typeface="Arial" pitchFamily="34" charset="0"/>
                <a:cs typeface="Arial" pitchFamily="34" charset="0"/>
              </a:rPr>
              <a:t> of </a:t>
            </a:r>
            <a:r>
              <a:rPr lang="es-AR" sz="2400" b="1" dirty="0" err="1">
                <a:solidFill>
                  <a:srgbClr val="0033CC"/>
                </a:solidFill>
                <a:latin typeface="Arial" pitchFamily="34" charset="0"/>
                <a:cs typeface="Arial" pitchFamily="34" charset="0"/>
              </a:rPr>
              <a:t>the</a:t>
            </a:r>
            <a:r>
              <a:rPr lang="es-AR" sz="2400" b="1" dirty="0">
                <a:solidFill>
                  <a:srgbClr val="0033CC"/>
                </a:solidFill>
                <a:latin typeface="Arial" pitchFamily="34" charset="0"/>
                <a:cs typeface="Arial" pitchFamily="34" charset="0"/>
              </a:rPr>
              <a:t> nano-</a:t>
            </a:r>
            <a:r>
              <a:rPr lang="es-AR" sz="2400" b="1" dirty="0" err="1">
                <a:solidFill>
                  <a:srgbClr val="0033CC"/>
                </a:solidFill>
                <a:latin typeface="Arial" pitchFamily="34" charset="0"/>
                <a:cs typeface="Arial" pitchFamily="34" charset="0"/>
              </a:rPr>
              <a:t>object</a:t>
            </a:r>
            <a:r>
              <a:rPr lang="es-AR" sz="2400" b="1" dirty="0">
                <a:solidFill>
                  <a:srgbClr val="0033CC"/>
                </a:solidFill>
                <a:latin typeface="Arial" pitchFamily="34" charset="0"/>
                <a:cs typeface="Arial" pitchFamily="34" charset="0"/>
              </a:rPr>
              <a:t>)  </a:t>
            </a:r>
            <a:endParaRPr lang="en-US" sz="2400" b="1" dirty="0">
              <a:solidFill>
                <a:srgbClr val="0033CC"/>
              </a:solidFill>
              <a:latin typeface="Arial" pitchFamily="34" charset="0"/>
              <a:cs typeface="Arial" pitchFamily="34" charset="0"/>
            </a:endParaRPr>
          </a:p>
        </p:txBody>
      </p:sp>
      <p:sp>
        <p:nvSpPr>
          <p:cNvPr id="11271" name="7 CuadroTexto"/>
          <p:cNvSpPr txBox="1">
            <a:spLocks noChangeArrowheads="1"/>
          </p:cNvSpPr>
          <p:nvPr/>
        </p:nvSpPr>
        <p:spPr bwMode="auto">
          <a:xfrm>
            <a:off x="0" y="1981204"/>
            <a:ext cx="9144000" cy="461665"/>
          </a:xfrm>
          <a:prstGeom prst="rect">
            <a:avLst/>
          </a:prstGeom>
          <a:noFill/>
          <a:ln w="9525">
            <a:noFill/>
            <a:miter lim="800000"/>
            <a:headEnd/>
            <a:tailEnd/>
          </a:ln>
        </p:spPr>
        <p:txBody>
          <a:bodyPr>
            <a:spAutoFit/>
          </a:bodyPr>
          <a:lstStyle/>
          <a:p>
            <a:pPr algn="ctr"/>
            <a:r>
              <a:rPr lang="es-AR" sz="2400" b="1" dirty="0" err="1">
                <a:latin typeface="Arial" pitchFamily="34" charset="0"/>
                <a:cs typeface="Arial" pitchFamily="34" charset="0"/>
              </a:rPr>
              <a:t>Nanomedicine</a:t>
            </a:r>
            <a:r>
              <a:rPr lang="es-AR" sz="2400" b="1" dirty="0">
                <a:latin typeface="Arial" pitchFamily="34" charset="0"/>
                <a:cs typeface="Arial" pitchFamily="34" charset="0"/>
              </a:rPr>
              <a:t>: </a:t>
            </a:r>
            <a:r>
              <a:rPr lang="es-AR" sz="2400" b="1" dirty="0">
                <a:solidFill>
                  <a:srgbClr val="0033CC"/>
                </a:solidFill>
                <a:latin typeface="Arial" pitchFamily="34" charset="0"/>
                <a:cs typeface="Arial" pitchFamily="34" charset="0"/>
              </a:rPr>
              <a:t>nano-</a:t>
            </a:r>
            <a:r>
              <a:rPr lang="es-AR" sz="2400" b="1" dirty="0" err="1">
                <a:solidFill>
                  <a:srgbClr val="0033CC"/>
                </a:solidFill>
                <a:latin typeface="Arial" pitchFamily="34" charset="0"/>
                <a:cs typeface="Arial" pitchFamily="34" charset="0"/>
              </a:rPr>
              <a:t>object</a:t>
            </a:r>
            <a:r>
              <a:rPr lang="es-AR" sz="2400" dirty="0">
                <a:solidFill>
                  <a:srgbClr val="0033CC"/>
                </a:solidFill>
                <a:latin typeface="Arial" pitchFamily="34" charset="0"/>
                <a:cs typeface="Arial" pitchFamily="34" charset="0"/>
              </a:rPr>
              <a:t> </a:t>
            </a:r>
            <a:r>
              <a:rPr lang="es-AR" dirty="0">
                <a:latin typeface="Arial" pitchFamily="34" charset="0"/>
                <a:cs typeface="Arial" pitchFamily="34" charset="0"/>
              </a:rPr>
              <a:t>+ </a:t>
            </a:r>
            <a:r>
              <a:rPr lang="es-AR" b="1" dirty="0">
                <a:solidFill>
                  <a:srgbClr val="FF0000"/>
                </a:solidFill>
                <a:latin typeface="Arial" pitchFamily="34" charset="0"/>
                <a:cs typeface="Arial" pitchFamily="34" charset="0"/>
              </a:rPr>
              <a:t>API</a:t>
            </a:r>
            <a:endParaRPr lang="en-US" dirty="0">
              <a:latin typeface="Arial" pitchFamily="34" charset="0"/>
              <a:cs typeface="Arial" pitchFamily="34" charset="0"/>
            </a:endParaRPr>
          </a:p>
        </p:txBody>
      </p:sp>
      <p:sp>
        <p:nvSpPr>
          <p:cNvPr id="11272" name="8 CuadroTexto"/>
          <p:cNvSpPr txBox="1">
            <a:spLocks noChangeArrowheads="1"/>
          </p:cNvSpPr>
          <p:nvPr/>
        </p:nvSpPr>
        <p:spPr bwMode="auto">
          <a:xfrm>
            <a:off x="0" y="2514600"/>
            <a:ext cx="9144000" cy="369332"/>
          </a:xfrm>
          <a:prstGeom prst="rect">
            <a:avLst/>
          </a:prstGeom>
          <a:solidFill>
            <a:srgbClr val="FFFF00"/>
          </a:solidFill>
          <a:ln w="9525">
            <a:noFill/>
            <a:miter lim="800000"/>
            <a:headEnd/>
            <a:tailEnd/>
          </a:ln>
        </p:spPr>
        <p:txBody>
          <a:bodyPr>
            <a:spAutoFit/>
          </a:bodyPr>
          <a:lstStyle/>
          <a:p>
            <a:pPr algn="ctr"/>
            <a:r>
              <a:rPr lang="es-AR" dirty="0" err="1">
                <a:latin typeface="Arial" pitchFamily="34" charset="0"/>
                <a:cs typeface="Arial" pitchFamily="34" charset="0"/>
              </a:rPr>
              <a:t>Consequences</a:t>
            </a:r>
            <a:r>
              <a:rPr lang="es-AR" dirty="0">
                <a:latin typeface="Arial" pitchFamily="34" charset="0"/>
                <a:cs typeface="Arial" pitchFamily="34" charset="0"/>
              </a:rPr>
              <a:t> </a:t>
            </a:r>
            <a:endParaRPr lang="en-US" dirty="0">
              <a:latin typeface="Arial" pitchFamily="34" charset="0"/>
              <a:cs typeface="Arial" pitchFamily="34" charset="0"/>
            </a:endParaRPr>
          </a:p>
        </p:txBody>
      </p:sp>
      <p:sp>
        <p:nvSpPr>
          <p:cNvPr id="11273" name="9 CuadroTexto"/>
          <p:cNvSpPr txBox="1">
            <a:spLocks noChangeArrowheads="1"/>
          </p:cNvSpPr>
          <p:nvPr/>
        </p:nvSpPr>
        <p:spPr bwMode="auto">
          <a:xfrm>
            <a:off x="0" y="4114800"/>
            <a:ext cx="9144000" cy="369332"/>
          </a:xfrm>
          <a:prstGeom prst="rect">
            <a:avLst/>
          </a:prstGeom>
          <a:solidFill>
            <a:srgbClr val="FFC000"/>
          </a:solidFill>
          <a:ln w="9525">
            <a:noFill/>
            <a:miter lim="800000"/>
            <a:headEnd/>
            <a:tailEnd/>
          </a:ln>
        </p:spPr>
        <p:txBody>
          <a:bodyPr>
            <a:spAutoFit/>
          </a:bodyPr>
          <a:lstStyle/>
          <a:p>
            <a:pPr algn="ctr"/>
            <a:r>
              <a:rPr lang="es-AR" dirty="0" err="1">
                <a:latin typeface="Arial" pitchFamily="34" charset="0"/>
                <a:cs typeface="Arial" pitchFamily="34" charset="0"/>
              </a:rPr>
              <a:t>Resulting</a:t>
            </a:r>
            <a:r>
              <a:rPr lang="es-AR" dirty="0">
                <a:latin typeface="Arial" pitchFamily="34" charset="0"/>
                <a:cs typeface="Arial" pitchFamily="34" charset="0"/>
              </a:rPr>
              <a:t> …</a:t>
            </a:r>
            <a:endParaRPr lang="en-US" dirty="0">
              <a:latin typeface="Arial" pitchFamily="34" charset="0"/>
              <a:cs typeface="Arial" pitchFamily="34" charset="0"/>
            </a:endParaRPr>
          </a:p>
        </p:txBody>
      </p:sp>
      <p:sp>
        <p:nvSpPr>
          <p:cNvPr id="11274" name="10 CuadroTexto"/>
          <p:cNvSpPr txBox="1">
            <a:spLocks noChangeArrowheads="1"/>
          </p:cNvSpPr>
          <p:nvPr/>
        </p:nvSpPr>
        <p:spPr bwMode="auto">
          <a:xfrm>
            <a:off x="0" y="4648200"/>
            <a:ext cx="9144000" cy="1569660"/>
          </a:xfrm>
          <a:prstGeom prst="rect">
            <a:avLst/>
          </a:prstGeom>
          <a:noFill/>
          <a:ln w="9525">
            <a:noFill/>
            <a:miter lim="800000"/>
            <a:headEnd/>
            <a:tailEnd/>
          </a:ln>
        </p:spPr>
        <p:txBody>
          <a:bodyPr>
            <a:spAutoFit/>
          </a:bodyPr>
          <a:lstStyle/>
          <a:p>
            <a:pPr algn="ctr"/>
            <a:r>
              <a:rPr lang="es-AR" sz="2400" b="1" dirty="0" err="1">
                <a:latin typeface="Arial" pitchFamily="34" charset="0"/>
                <a:cs typeface="Arial" pitchFamily="34" charset="0"/>
              </a:rPr>
              <a:t>Shorter</a:t>
            </a:r>
            <a:r>
              <a:rPr lang="es-AR" sz="2400" b="1" dirty="0">
                <a:latin typeface="Arial" pitchFamily="34" charset="0"/>
                <a:cs typeface="Arial" pitchFamily="34" charset="0"/>
              </a:rPr>
              <a:t> </a:t>
            </a:r>
            <a:r>
              <a:rPr lang="es-AR" sz="2400" b="1" dirty="0" err="1">
                <a:latin typeface="Arial" pitchFamily="34" charset="0"/>
                <a:cs typeface="Arial" pitchFamily="34" charset="0"/>
              </a:rPr>
              <a:t>treatments</a:t>
            </a:r>
            <a:r>
              <a:rPr lang="es-AR" sz="2400" b="1" dirty="0">
                <a:latin typeface="Arial" pitchFamily="34" charset="0"/>
                <a:cs typeface="Arial" pitchFamily="34" charset="0"/>
              </a:rPr>
              <a:t> </a:t>
            </a:r>
          </a:p>
          <a:p>
            <a:pPr algn="ctr"/>
            <a:r>
              <a:rPr lang="es-AR" sz="2400" b="1" dirty="0" err="1">
                <a:latin typeface="Arial" pitchFamily="34" charset="0"/>
                <a:cs typeface="Arial" pitchFamily="34" charset="0"/>
              </a:rPr>
              <a:t>Lower</a:t>
            </a:r>
            <a:r>
              <a:rPr lang="es-AR" sz="2400" b="1" dirty="0">
                <a:latin typeface="Arial" pitchFamily="34" charset="0"/>
                <a:cs typeface="Arial" pitchFamily="34" charset="0"/>
              </a:rPr>
              <a:t> </a:t>
            </a:r>
            <a:r>
              <a:rPr lang="es-AR" sz="2400" b="1" dirty="0" err="1">
                <a:latin typeface="Arial" pitchFamily="34" charset="0"/>
                <a:cs typeface="Arial" pitchFamily="34" charset="0"/>
              </a:rPr>
              <a:t>toxicity</a:t>
            </a:r>
            <a:r>
              <a:rPr lang="es-AR" sz="2400" b="1" dirty="0">
                <a:latin typeface="Arial" pitchFamily="34" charset="0"/>
                <a:cs typeface="Arial" pitchFamily="34" charset="0"/>
              </a:rPr>
              <a:t> </a:t>
            </a:r>
          </a:p>
          <a:p>
            <a:pPr algn="ctr"/>
            <a:r>
              <a:rPr lang="es-AR" sz="2400" b="1" dirty="0" err="1">
                <a:latin typeface="Arial" pitchFamily="34" charset="0"/>
                <a:cs typeface="Arial" pitchFamily="34" charset="0"/>
              </a:rPr>
              <a:t>Higher</a:t>
            </a:r>
            <a:r>
              <a:rPr lang="es-AR" sz="2400" b="1" dirty="0">
                <a:latin typeface="Arial" pitchFamily="34" charset="0"/>
                <a:cs typeface="Arial" pitchFamily="34" charset="0"/>
              </a:rPr>
              <a:t> </a:t>
            </a:r>
            <a:r>
              <a:rPr lang="es-AR" sz="2400" b="1" dirty="0" err="1">
                <a:latin typeface="Arial" pitchFamily="34" charset="0"/>
                <a:cs typeface="Arial" pitchFamily="34" charset="0"/>
              </a:rPr>
              <a:t>efficacy</a:t>
            </a:r>
            <a:r>
              <a:rPr lang="es-AR" sz="2400" b="1" dirty="0">
                <a:latin typeface="Arial" pitchFamily="34" charset="0"/>
                <a:cs typeface="Arial" pitchFamily="34" charset="0"/>
              </a:rPr>
              <a:t>  </a:t>
            </a:r>
          </a:p>
          <a:p>
            <a:pPr algn="ctr"/>
            <a:r>
              <a:rPr lang="es-AR" sz="2400" b="1" dirty="0">
                <a:latin typeface="Arial" pitchFamily="34" charset="0"/>
                <a:cs typeface="Arial" pitchFamily="34" charset="0"/>
              </a:rPr>
              <a:t>New uses </a:t>
            </a:r>
            <a:r>
              <a:rPr lang="es-AR" sz="2400" b="1" dirty="0" err="1">
                <a:latin typeface="Arial" pitchFamily="34" charset="0"/>
                <a:cs typeface="Arial" pitchFamily="34" charset="0"/>
              </a:rPr>
              <a:t>old</a:t>
            </a:r>
            <a:r>
              <a:rPr lang="es-AR" sz="2400" b="1" dirty="0">
                <a:latin typeface="Arial" pitchFamily="34" charset="0"/>
                <a:cs typeface="Arial" pitchFamily="34" charset="0"/>
              </a:rPr>
              <a:t> </a:t>
            </a:r>
            <a:r>
              <a:rPr lang="es-AR" sz="2400" b="1" dirty="0" err="1">
                <a:latin typeface="Arial" pitchFamily="34" charset="0"/>
                <a:cs typeface="Arial" pitchFamily="34" charset="0"/>
              </a:rPr>
              <a:t>APIs</a:t>
            </a:r>
            <a:r>
              <a:rPr lang="es-AR" sz="2400" b="1" dirty="0">
                <a:latin typeface="Arial" pitchFamily="34" charset="0"/>
                <a:cs typeface="Arial" pitchFamily="34" charset="0"/>
              </a:rPr>
              <a:t> (intelectual </a:t>
            </a:r>
            <a:r>
              <a:rPr lang="es-AR" sz="2400" b="1" dirty="0" err="1">
                <a:latin typeface="Arial" pitchFamily="34" charset="0"/>
                <a:cs typeface="Arial" pitchFamily="34" charset="0"/>
              </a:rPr>
              <a:t>property</a:t>
            </a:r>
            <a:r>
              <a:rPr lang="es-AR" sz="2400" b="1" dirty="0">
                <a:latin typeface="Arial" pitchFamily="34" charset="0"/>
                <a:cs typeface="Arial" pitchFamily="34" charset="0"/>
              </a:rPr>
              <a:t>)</a:t>
            </a:r>
            <a:endParaRPr lang="en-US" sz="2400" b="1" dirty="0">
              <a:latin typeface="Arial" pitchFamily="34" charset="0"/>
              <a:cs typeface="Arial" pitchFamily="34" charset="0"/>
            </a:endParaRPr>
          </a:p>
        </p:txBody>
      </p:sp>
      <p:sp>
        <p:nvSpPr>
          <p:cNvPr id="9" name="8 Rectángulo"/>
          <p:cNvSpPr/>
          <p:nvPr/>
        </p:nvSpPr>
        <p:spPr>
          <a:xfrm>
            <a:off x="0" y="3"/>
            <a:ext cx="9144000" cy="461665"/>
          </a:xfrm>
          <a:prstGeom prst="rect">
            <a:avLst/>
          </a:prstGeom>
          <a:solidFill>
            <a:srgbClr val="3333FF"/>
          </a:solidFill>
        </p:spPr>
        <p:style>
          <a:lnRef idx="1">
            <a:schemeClr val="accent1"/>
          </a:lnRef>
          <a:fillRef idx="3">
            <a:schemeClr val="accent1"/>
          </a:fillRef>
          <a:effectRef idx="2">
            <a:schemeClr val="accent1"/>
          </a:effectRef>
          <a:fontRef idx="minor">
            <a:schemeClr val="lt1"/>
          </a:fontRef>
        </p:style>
        <p:txBody>
          <a:bodyPr>
            <a:spAutoFit/>
          </a:bodyPr>
          <a:lstStyle/>
          <a:p>
            <a:pPr algn="ctr">
              <a:defRPr/>
            </a:pPr>
            <a:r>
              <a:rPr lang="es-AR" sz="2400" b="1" dirty="0" err="1">
                <a:solidFill>
                  <a:schemeClr val="bg1"/>
                </a:solidFill>
                <a:latin typeface="Arial" pitchFamily="34" charset="0"/>
                <a:cs typeface="Arial" pitchFamily="34" charset="0"/>
              </a:rPr>
              <a:t>Main</a:t>
            </a:r>
            <a:r>
              <a:rPr lang="es-AR" sz="2400" b="1" dirty="0">
                <a:solidFill>
                  <a:schemeClr val="bg1"/>
                </a:solidFill>
                <a:latin typeface="Arial" pitchFamily="34" charset="0"/>
                <a:cs typeface="Arial" pitchFamily="34" charset="0"/>
              </a:rPr>
              <a:t> </a:t>
            </a:r>
            <a:r>
              <a:rPr lang="es-AR" sz="2400" b="1" dirty="0" err="1">
                <a:solidFill>
                  <a:schemeClr val="bg1"/>
                </a:solidFill>
                <a:latin typeface="Arial" pitchFamily="34" charset="0"/>
                <a:cs typeface="Arial" pitchFamily="34" charset="0"/>
              </a:rPr>
              <a:t>features</a:t>
            </a:r>
            <a:r>
              <a:rPr lang="es-AR" sz="2400" b="1" dirty="0">
                <a:solidFill>
                  <a:schemeClr val="bg1"/>
                </a:solidFill>
                <a:latin typeface="Arial" pitchFamily="34" charset="0"/>
                <a:cs typeface="Arial" pitchFamily="34" charset="0"/>
              </a:rPr>
              <a:t> of </a:t>
            </a:r>
            <a:r>
              <a:rPr lang="es-AR" sz="2400" b="1" dirty="0" err="1">
                <a:solidFill>
                  <a:schemeClr val="bg1"/>
                </a:solidFill>
                <a:latin typeface="Arial" pitchFamily="34" charset="0"/>
                <a:cs typeface="Arial" pitchFamily="34" charset="0"/>
              </a:rPr>
              <a:t>therapeutic</a:t>
            </a:r>
            <a:r>
              <a:rPr lang="es-AR" sz="2400" b="1" dirty="0">
                <a:solidFill>
                  <a:schemeClr val="bg1"/>
                </a:solidFill>
                <a:latin typeface="Arial" pitchFamily="34" charset="0"/>
                <a:cs typeface="Arial" pitchFamily="34" charset="0"/>
              </a:rPr>
              <a:t> </a:t>
            </a:r>
            <a:r>
              <a:rPr lang="es-AR" sz="2400" b="1" dirty="0" err="1">
                <a:solidFill>
                  <a:schemeClr val="bg1"/>
                </a:solidFill>
                <a:latin typeface="Arial" pitchFamily="34" charset="0"/>
                <a:cs typeface="Arial" pitchFamily="34" charset="0"/>
              </a:rPr>
              <a:t>nanomedicines</a:t>
            </a:r>
            <a:r>
              <a:rPr lang="es-AR" sz="2400" b="1" dirty="0">
                <a:solidFill>
                  <a:schemeClr val="bg1"/>
                </a:solidFill>
                <a:latin typeface="Arial" pitchFamily="34" charset="0"/>
                <a:cs typeface="Arial" pitchFamily="34" charset="0"/>
              </a:rPr>
              <a:t>  </a:t>
            </a:r>
            <a:endParaRPr lang="en-US" sz="2400" dirty="0">
              <a:solidFill>
                <a:schemeClr val="bg1"/>
              </a:solidFill>
              <a:latin typeface="Arial" pitchFamily="34" charset="0"/>
              <a:cs typeface="Arial" pitchFamily="34" charset="0"/>
            </a:endParaRPr>
          </a:p>
        </p:txBody>
      </p:sp>
      <p:sp>
        <p:nvSpPr>
          <p:cNvPr id="10" name="CuadroTexto 9"/>
          <p:cNvSpPr txBox="1"/>
          <p:nvPr/>
        </p:nvSpPr>
        <p:spPr>
          <a:xfrm>
            <a:off x="0" y="2859883"/>
            <a:ext cx="9144000" cy="1569660"/>
          </a:xfrm>
          <a:prstGeom prst="rect">
            <a:avLst/>
          </a:prstGeom>
          <a:solidFill>
            <a:srgbClr val="FF0000"/>
          </a:solidFill>
        </p:spPr>
        <p:txBody>
          <a:bodyPr wrap="square" rtlCol="0">
            <a:spAutoFit/>
          </a:bodyPr>
          <a:lstStyle/>
          <a:p>
            <a:pPr algn="ctr"/>
            <a:r>
              <a:rPr lang="es-AR" sz="2400" b="1" dirty="0">
                <a:solidFill>
                  <a:schemeClr val="bg1"/>
                </a:solidFill>
                <a:latin typeface="Arial" panose="020B0604020202020204" pitchFamily="34" charset="0"/>
                <a:cs typeface="Arial" panose="020B0604020202020204" pitchFamily="34" charset="0"/>
              </a:rPr>
              <a:t>Un nuevo paradigma: la acción de las </a:t>
            </a:r>
            <a:r>
              <a:rPr lang="es-AR" sz="2400" b="1" dirty="0" err="1">
                <a:solidFill>
                  <a:schemeClr val="bg1"/>
                </a:solidFill>
                <a:latin typeface="Arial" panose="020B0604020202020204" pitchFamily="34" charset="0"/>
                <a:cs typeface="Arial" panose="020B0604020202020204" pitchFamily="34" charset="0"/>
              </a:rPr>
              <a:t>nanomedicinas</a:t>
            </a:r>
            <a:r>
              <a:rPr lang="es-AR" sz="2400" b="1" dirty="0">
                <a:solidFill>
                  <a:schemeClr val="bg1"/>
                </a:solidFill>
                <a:latin typeface="Arial" panose="020B0604020202020204" pitchFamily="34" charset="0"/>
                <a:cs typeface="Arial" panose="020B0604020202020204" pitchFamily="34" charset="0"/>
              </a:rPr>
              <a:t> ya no depende exclusivamente del API sino también de la estructura del nano-objeto (nanopartícula, nanotubo) al cual se lo asocia</a:t>
            </a:r>
            <a:r>
              <a:rPr lang="es-AR" dirty="0">
                <a:solidFill>
                  <a:schemeClr val="bg1"/>
                </a:solidFill>
                <a:latin typeface="Arial" panose="020B0604020202020204" pitchFamily="34" charset="0"/>
                <a:cs typeface="Arial" panose="020B0604020202020204" pitchFamily="34" charset="0"/>
              </a:rPr>
              <a:t> . </a:t>
            </a:r>
          </a:p>
        </p:txBody>
      </p:sp>
      <p:sp>
        <p:nvSpPr>
          <p:cNvPr id="11" name="CuadroTexto 10"/>
          <p:cNvSpPr txBox="1"/>
          <p:nvPr/>
        </p:nvSpPr>
        <p:spPr>
          <a:xfrm>
            <a:off x="0" y="4648200"/>
            <a:ext cx="9144000" cy="1477328"/>
          </a:xfrm>
          <a:prstGeom prst="rect">
            <a:avLst/>
          </a:prstGeom>
          <a:solidFill>
            <a:srgbClr val="FF0000"/>
          </a:solidFill>
        </p:spPr>
        <p:txBody>
          <a:bodyPr wrap="square" rtlCol="0">
            <a:spAutoFit/>
          </a:bodyPr>
          <a:lstStyle/>
          <a:p>
            <a:pPr algn="ctr"/>
            <a:r>
              <a:rPr lang="es-AR" dirty="0">
                <a:solidFill>
                  <a:schemeClr val="bg1"/>
                </a:solidFill>
                <a:latin typeface="Arial" panose="020B0604020202020204" pitchFamily="34" charset="0"/>
                <a:cs typeface="Arial" panose="020B0604020202020204" pitchFamily="34" charset="0"/>
              </a:rPr>
              <a:t>La principal fortaleza de las </a:t>
            </a:r>
            <a:r>
              <a:rPr lang="es-AR" dirty="0" err="1">
                <a:solidFill>
                  <a:schemeClr val="bg1"/>
                </a:solidFill>
                <a:latin typeface="Arial" panose="020B0604020202020204" pitchFamily="34" charset="0"/>
                <a:cs typeface="Arial" panose="020B0604020202020204" pitchFamily="34" charset="0"/>
              </a:rPr>
              <a:t>nanomedicinas</a:t>
            </a:r>
            <a:r>
              <a:rPr lang="es-AR" dirty="0">
                <a:solidFill>
                  <a:schemeClr val="bg1"/>
                </a:solidFill>
                <a:latin typeface="Arial" panose="020B0604020202020204" pitchFamily="34" charset="0"/>
                <a:cs typeface="Arial" panose="020B0604020202020204" pitchFamily="34" charset="0"/>
              </a:rPr>
              <a:t> terapéuticas reside en su capacidad para descargar selectivamente los API transportados sobre determinados compartimientos intracelulares de grupos celulares seleccionados, evadiendo tejidos sanos</a:t>
            </a:r>
          </a:p>
          <a:p>
            <a:pPr algn="ctr"/>
            <a:r>
              <a:rPr lang="es-AR" dirty="0">
                <a:solidFill>
                  <a:schemeClr val="bg1"/>
                </a:solidFill>
                <a:latin typeface="Arial" panose="020B0604020202020204" pitchFamily="34" charset="0"/>
                <a:cs typeface="Arial" panose="020B0604020202020204" pitchFamily="34" charset="0"/>
              </a:rPr>
              <a:t>NO SON SISTEMAS DE LIBERACION CONTROLADA DE API (</a:t>
            </a:r>
            <a:r>
              <a:rPr lang="es-AR" dirty="0" err="1">
                <a:solidFill>
                  <a:schemeClr val="bg1"/>
                </a:solidFill>
                <a:latin typeface="Arial" panose="020B0604020202020204" pitchFamily="34" charset="0"/>
                <a:cs typeface="Arial" panose="020B0604020202020204" pitchFamily="34" charset="0"/>
              </a:rPr>
              <a:t>unicamente</a:t>
            </a:r>
            <a:r>
              <a:rPr lang="es-AR" dirty="0">
                <a:solidFill>
                  <a:schemeClr val="bg1"/>
                </a:solidFill>
                <a:latin typeface="Arial" panose="020B0604020202020204" pitchFamily="34" charset="0"/>
                <a:cs typeface="Arial" panose="020B0604020202020204" pitchFamily="34" charset="0"/>
              </a:rPr>
              <a:t> cambios farmacocinéticos) </a:t>
            </a:r>
          </a:p>
        </p:txBody>
      </p:sp>
    </p:spTree>
    <p:extLst>
      <p:ext uri="{BB962C8B-B14F-4D97-AF65-F5344CB8AC3E}">
        <p14:creationId xmlns:p14="http://schemas.microsoft.com/office/powerpoint/2010/main" val="106698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37" name="Text Box 29"/>
          <p:cNvSpPr txBox="1">
            <a:spLocks noChangeArrowheads="1"/>
          </p:cNvSpPr>
          <p:nvPr/>
        </p:nvSpPr>
        <p:spPr bwMode="auto">
          <a:xfrm>
            <a:off x="2540171" y="5244906"/>
            <a:ext cx="629508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s-AR" altLang="es-AR"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NanoToxicidad</a:t>
            </a:r>
            <a:r>
              <a:rPr kumimoji="0" lang="es-AR" altLang="es-AR"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r>
              <a:rPr kumimoji="0" lang="es-AR" altLang="es-AR"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s-AR" altLang="es-AR" sz="1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depende de naturaleza estructural y ruta administración de la </a:t>
            </a:r>
            <a:r>
              <a:rPr kumimoji="0" lang="es-AR" altLang="es-AR" sz="1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nanomedicina</a:t>
            </a:r>
            <a:r>
              <a:rPr kumimoji="0" lang="es-AR" altLang="es-AR" sz="1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(no </a:t>
            </a:r>
            <a:r>
              <a:rPr kumimoji="0" lang="es-AR" altLang="es-AR" sz="1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inferible</a:t>
            </a:r>
            <a:r>
              <a:rPr kumimoji="0" lang="es-AR" altLang="es-AR" sz="1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de </a:t>
            </a:r>
            <a:r>
              <a:rPr lang="es-AR" altLang="es-AR" sz="1200" dirty="0">
                <a:solidFill>
                  <a:srgbClr val="FF0000"/>
                </a:solidFill>
              </a:rPr>
              <a:t>toxicidad del material en </a:t>
            </a:r>
            <a:r>
              <a:rPr lang="es-AR" altLang="es-AR" sz="1200" dirty="0" err="1">
                <a:solidFill>
                  <a:srgbClr val="FF0000"/>
                </a:solidFill>
              </a:rPr>
              <a:t>macroescala</a:t>
            </a:r>
            <a:r>
              <a:rPr lang="es-AR" altLang="es-AR" sz="1200" dirty="0">
                <a:solidFill>
                  <a:srgbClr val="FF0000"/>
                </a:solidFill>
              </a:rPr>
              <a:t>, requiere </a:t>
            </a:r>
            <a:r>
              <a:rPr kumimoji="0" lang="es-AR" altLang="es-AR" sz="1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amplia documentación estructural, pre-clínica, </a:t>
            </a:r>
            <a:r>
              <a:rPr kumimoji="0" lang="es-AR" altLang="es-AR" sz="1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clinica</a:t>
            </a:r>
            <a:r>
              <a:rPr kumimoji="0" lang="es-AR" altLang="es-AR" sz="1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p:txBody>
      </p:sp>
      <p:grpSp>
        <p:nvGrpSpPr>
          <p:cNvPr id="6" name="Grupo 5">
            <a:extLst>
              <a:ext uri="{FF2B5EF4-FFF2-40B4-BE49-F238E27FC236}">
                <a16:creationId xmlns:a16="http://schemas.microsoft.com/office/drawing/2014/main" id="{E649EB46-098B-4F53-B7F0-B3DECCE0F526}"/>
              </a:ext>
            </a:extLst>
          </p:cNvPr>
          <p:cNvGrpSpPr/>
          <p:nvPr/>
        </p:nvGrpSpPr>
        <p:grpSpPr>
          <a:xfrm>
            <a:off x="1214198" y="1851617"/>
            <a:ext cx="7803581" cy="3717745"/>
            <a:chOff x="1214198" y="1851617"/>
            <a:chExt cx="7803581" cy="3717745"/>
          </a:xfrm>
        </p:grpSpPr>
        <p:sp>
          <p:nvSpPr>
            <p:cNvPr id="3094" name="Text Box 6"/>
            <p:cNvSpPr txBox="1">
              <a:spLocks noChangeArrowheads="1"/>
            </p:cNvSpPr>
            <p:nvPr/>
          </p:nvSpPr>
          <p:spPr bwMode="auto">
            <a:xfrm>
              <a:off x="5867749" y="1951797"/>
              <a:ext cx="1654280" cy="92333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rtl="0" eaLnBrk="1" fontAlgn="base" latinLnBrk="0" hangingPunct="1">
                <a:lnSpc>
                  <a:spcPct val="100000"/>
                </a:lnSpc>
                <a:spcBef>
                  <a:spcPts val="0"/>
                </a:spcBef>
                <a:spcAft>
                  <a:spcPct val="0"/>
                </a:spcAft>
                <a:buClrTx/>
                <a:buSzTx/>
                <a:buFontTx/>
                <a:buNone/>
                <a:tabLst/>
                <a:defRPr/>
              </a:pPr>
              <a:r>
                <a:rPr lang="es-AR" altLang="es-AR" sz="1800">
                  <a:solidFill>
                    <a:srgbClr val="000000"/>
                  </a:solidFill>
                </a:rPr>
                <a:t>s</a:t>
              </a:r>
              <a:r>
                <a:rPr kumimoji="0" lang="es-AR" altLang="es-AR" sz="180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ubcutanea</a:t>
              </a:r>
              <a:r>
                <a:rPr kumimoji="0" lang="es-AR" altLang="es-AR" sz="180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defTabSz="914400" rtl="0" eaLnBrk="1" fontAlgn="base" latinLnBrk="0" hangingPunct="1">
                <a:lnSpc>
                  <a:spcPct val="100000"/>
                </a:lnSpc>
                <a:spcBef>
                  <a:spcPts val="0"/>
                </a:spcBef>
                <a:spcAft>
                  <a:spcPct val="0"/>
                </a:spcAft>
                <a:buClrTx/>
                <a:buSzTx/>
                <a:buFontTx/>
                <a:buNone/>
                <a:tabLst/>
                <a:defRPr/>
              </a:pPr>
              <a:r>
                <a:rPr kumimoji="0" lang="es-AR" altLang="es-AR" sz="1800" i="0" u="none" strike="noStrike" kern="1200" cap="none" spc="0" normalizeH="0" baseline="0" noProof="0">
                  <a:ln>
                    <a:noFill/>
                  </a:ln>
                  <a:solidFill>
                    <a:srgbClr val="000000"/>
                  </a:solidFill>
                  <a:effectLst/>
                  <a:uLnTx/>
                  <a:uFillTx/>
                  <a:latin typeface="Arial" panose="020B0604020202020204" pitchFamily="34" charset="0"/>
                  <a:ea typeface="+mn-ea"/>
                  <a:cs typeface="+mn-cs"/>
                </a:rPr>
                <a:t>intraperitoneal </a:t>
              </a:r>
            </a:p>
            <a:p>
              <a:pPr marL="0" marR="0" lvl="0" indent="0" defTabSz="914400" rtl="0" eaLnBrk="1" fontAlgn="base" latinLnBrk="0" hangingPunct="1">
                <a:lnSpc>
                  <a:spcPct val="100000"/>
                </a:lnSpc>
                <a:spcBef>
                  <a:spcPts val="0"/>
                </a:spcBef>
                <a:spcAft>
                  <a:spcPct val="0"/>
                </a:spcAft>
                <a:buClrTx/>
                <a:buSzTx/>
                <a:buFontTx/>
                <a:buNone/>
                <a:tabLst/>
                <a:defRPr/>
              </a:pPr>
              <a:r>
                <a:rPr kumimoji="0" lang="es-AR" altLang="es-AR" sz="1800" i="0" u="none" strike="noStrike" kern="1200" cap="none" spc="0" normalizeH="0" baseline="0" noProof="0">
                  <a:ln>
                    <a:noFill/>
                  </a:ln>
                  <a:solidFill>
                    <a:srgbClr val="000000"/>
                  </a:solidFill>
                  <a:effectLst/>
                  <a:uLnTx/>
                  <a:uFillTx/>
                  <a:latin typeface="Arial" panose="020B0604020202020204" pitchFamily="34" charset="0"/>
                  <a:ea typeface="+mn-ea"/>
                  <a:cs typeface="+mn-cs"/>
                </a:rPr>
                <a:t>local</a:t>
              </a:r>
            </a:p>
          </p:txBody>
        </p:sp>
        <p:sp>
          <p:nvSpPr>
            <p:cNvPr id="2" name="CuadroTexto 1"/>
            <p:cNvSpPr txBox="1"/>
            <p:nvPr/>
          </p:nvSpPr>
          <p:spPr>
            <a:xfrm rot="16200000">
              <a:off x="7233833" y="3086468"/>
              <a:ext cx="2490674" cy="1077218"/>
            </a:xfrm>
            <a:prstGeom prst="rect">
              <a:avLst/>
            </a:prstGeom>
            <a:noFill/>
          </p:spPr>
          <p:txBody>
            <a:bodyPr wrap="square" rtlCol="0">
              <a:spAutoFit/>
            </a:bodyPr>
            <a:lstStyle/>
            <a:p>
              <a:pPr algn="ctr"/>
              <a:r>
                <a:rPr lang="es-AR" sz="3200" b="1" dirty="0"/>
                <a:t>parenteral (inyectable)</a:t>
              </a:r>
            </a:p>
          </p:txBody>
        </p:sp>
        <p:grpSp>
          <p:nvGrpSpPr>
            <p:cNvPr id="4" name="Grupo 3"/>
            <p:cNvGrpSpPr/>
            <p:nvPr/>
          </p:nvGrpSpPr>
          <p:grpSpPr>
            <a:xfrm>
              <a:off x="1214198" y="2913472"/>
              <a:ext cx="5199064" cy="2655890"/>
              <a:chOff x="2511668" y="3444253"/>
              <a:chExt cx="5199064" cy="2655890"/>
            </a:xfrm>
          </p:grpSpPr>
          <p:grpSp>
            <p:nvGrpSpPr>
              <p:cNvPr id="3084" name="Group 21"/>
              <p:cNvGrpSpPr>
                <a:grpSpLocks/>
              </p:cNvGrpSpPr>
              <p:nvPr/>
            </p:nvGrpSpPr>
            <p:grpSpPr bwMode="auto">
              <a:xfrm>
                <a:off x="2511668" y="3444253"/>
                <a:ext cx="5199064" cy="2655890"/>
                <a:chOff x="1378" y="1314"/>
                <a:chExt cx="3275" cy="1673"/>
              </a:xfrm>
            </p:grpSpPr>
            <p:sp>
              <p:nvSpPr>
                <p:cNvPr id="3086" name="Text Box 22"/>
                <p:cNvSpPr txBox="1">
                  <a:spLocks noChangeArrowheads="1"/>
                </p:cNvSpPr>
                <p:nvPr/>
              </p:nvSpPr>
              <p:spPr bwMode="auto">
                <a:xfrm>
                  <a:off x="1378" y="1655"/>
                  <a:ext cx="2549" cy="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spcBef>
                      <a:spcPts val="0"/>
                    </a:spcBef>
                    <a:spcAft>
                      <a:spcPct val="0"/>
                    </a:spcAft>
                    <a:buClrTx/>
                    <a:buSzTx/>
                    <a:buFontTx/>
                    <a:buNone/>
                    <a:tabLst/>
                    <a:defRPr/>
                  </a:pPr>
                  <a:r>
                    <a:rPr kumimoji="0" lang="es-AR" altLang="es-AR" sz="1800" i="0" u="none" strike="noStrike" kern="1200" cap="none" spc="0" normalizeH="0" baseline="0" noProof="0">
                      <a:ln>
                        <a:noFill/>
                      </a:ln>
                      <a:solidFill>
                        <a:srgbClr val="0066CC"/>
                      </a:solidFill>
                      <a:effectLst/>
                      <a:uLnTx/>
                      <a:uFillTx/>
                      <a:latin typeface="Arial" panose="020B0604020202020204" pitchFamily="34" charset="0"/>
                      <a:ea typeface="+mn-ea"/>
                      <a:cs typeface="+mn-cs"/>
                    </a:rPr>
                    <a:t>Cambios en farmacocinética de API</a:t>
                  </a:r>
                </a:p>
                <a:p>
                  <a:pPr lvl="0" algn="r" defTabSz="914400" fontAlgn="base">
                    <a:spcBef>
                      <a:spcPts val="0"/>
                    </a:spcBef>
                    <a:spcAft>
                      <a:spcPct val="0"/>
                    </a:spcAft>
                    <a:buNone/>
                    <a:defRPr/>
                  </a:pPr>
                  <a:r>
                    <a:rPr lang="es-AR" altLang="es-AR" sz="1800">
                      <a:solidFill>
                        <a:srgbClr val="006600"/>
                      </a:solidFill>
                    </a:rPr>
                    <a:t>Cambios en</a:t>
                  </a:r>
                  <a:r>
                    <a:rPr kumimoji="0" lang="es-AR" altLang="es-AR" sz="1800" i="0" u="none" strike="noStrike" kern="1200" cap="none" spc="0" normalizeH="0" baseline="0" noProof="0">
                      <a:ln>
                        <a:noFill/>
                      </a:ln>
                      <a:solidFill>
                        <a:srgbClr val="006600"/>
                      </a:solidFill>
                      <a:effectLst/>
                      <a:uLnTx/>
                      <a:uFillTx/>
                      <a:latin typeface="Arial" panose="020B0604020202020204" pitchFamily="34" charset="0"/>
                      <a:ea typeface="+mn-ea"/>
                      <a:cs typeface="+mn-cs"/>
                    </a:rPr>
                    <a:t> </a:t>
                  </a:r>
                  <a:r>
                    <a:rPr kumimoji="0" lang="es-AR" altLang="es-AR" sz="1800" i="0" u="none" strike="noStrike" kern="1200" cap="none" spc="0" normalizeH="0" baseline="0" noProof="0" err="1">
                      <a:ln>
                        <a:noFill/>
                      </a:ln>
                      <a:solidFill>
                        <a:srgbClr val="006600"/>
                      </a:solidFill>
                      <a:effectLst/>
                      <a:uLnTx/>
                      <a:uFillTx/>
                      <a:latin typeface="Arial" panose="020B0604020202020204" pitchFamily="34" charset="0"/>
                      <a:ea typeface="+mn-ea"/>
                      <a:cs typeface="+mn-cs"/>
                    </a:rPr>
                    <a:t>biodistribución</a:t>
                  </a:r>
                  <a:r>
                    <a:rPr kumimoji="0" lang="es-AR" altLang="es-AR" sz="1800" i="0" u="none" strike="noStrike" kern="1200" cap="none" spc="0" normalizeH="0" baseline="0" noProof="0">
                      <a:ln>
                        <a:noFill/>
                      </a:ln>
                      <a:solidFill>
                        <a:srgbClr val="006600"/>
                      </a:solidFill>
                      <a:effectLst/>
                      <a:uLnTx/>
                      <a:uFillTx/>
                      <a:latin typeface="Arial" panose="020B0604020202020204" pitchFamily="34" charset="0"/>
                      <a:ea typeface="+mn-ea"/>
                      <a:cs typeface="+mn-cs"/>
                    </a:rPr>
                    <a:t> API</a:t>
                  </a:r>
                </a:p>
                <a:p>
                  <a:pPr lvl="0" algn="r" defTabSz="914400" fontAlgn="base">
                    <a:spcBef>
                      <a:spcPts val="0"/>
                    </a:spcBef>
                    <a:spcAft>
                      <a:spcPct val="0"/>
                    </a:spcAft>
                    <a:buNone/>
                    <a:defRPr/>
                  </a:pPr>
                  <a:r>
                    <a:rPr lang="es-AR" altLang="es-AR" sz="1800" b="1">
                      <a:solidFill>
                        <a:srgbClr val="FF0000"/>
                      </a:solidFill>
                    </a:rPr>
                    <a:t>Cambios en </a:t>
                  </a:r>
                  <a:r>
                    <a:rPr kumimoji="0" lang="es-AR" altLang="es-AR" sz="1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trafico intracelular API</a:t>
                  </a:r>
                </a:p>
                <a:p>
                  <a:pPr lvl="0" algn="r" defTabSz="914400" fontAlgn="base">
                    <a:spcBef>
                      <a:spcPts val="0"/>
                    </a:spcBef>
                    <a:spcAft>
                      <a:spcPct val="0"/>
                    </a:spcAft>
                    <a:buNone/>
                    <a:defRPr/>
                  </a:pPr>
                  <a:r>
                    <a:rPr lang="es-AR" altLang="es-AR" sz="1800"/>
                    <a:t>Los nano-objetos </a:t>
                  </a:r>
                  <a:r>
                    <a:rPr lang="es-AR" altLang="es-AR" sz="1800" b="1"/>
                    <a:t>INGRESAN </a:t>
                  </a:r>
                  <a:r>
                    <a:rPr lang="es-AR" altLang="es-AR" sz="1800"/>
                    <a:t>al compartimiento vascular</a:t>
                  </a:r>
                  <a:endParaRPr kumimoji="0" lang="es-AR" altLang="es-AR" sz="1800" i="0" u="none" strike="noStrike" kern="1200" cap="none" spc="0" normalizeH="0" baseline="0" noProof="0">
                    <a:ln>
                      <a:noFill/>
                    </a:ln>
                    <a:effectLst/>
                    <a:uLnTx/>
                    <a:uFillTx/>
                  </a:endParaRPr>
                </a:p>
              </p:txBody>
            </p:sp>
            <p:sp>
              <p:nvSpPr>
                <p:cNvPr id="3087" name="Text Box 23"/>
                <p:cNvSpPr txBox="1">
                  <a:spLocks noChangeArrowheads="1"/>
                </p:cNvSpPr>
                <p:nvPr/>
              </p:nvSpPr>
              <p:spPr bwMode="auto">
                <a:xfrm rot="16200000" flipH="1">
                  <a:off x="3632" y="1967"/>
                  <a:ext cx="1673" cy="36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s-AR" altLang="es-AR" b="1" i="0" u="none" strike="noStrike" kern="1200" cap="none" spc="0" normalizeH="0" baseline="0" noProof="0">
                      <a:ln>
                        <a:noFill/>
                      </a:ln>
                      <a:solidFill>
                        <a:srgbClr val="FF0000"/>
                      </a:solidFill>
                      <a:effectLst/>
                      <a:uLnTx/>
                      <a:uFillTx/>
                      <a:latin typeface="Arial" panose="020B0604020202020204" pitchFamily="34" charset="0"/>
                      <a:ea typeface="+mn-ea"/>
                      <a:cs typeface="+mn-cs"/>
                    </a:rPr>
                    <a:t>endovenosa</a:t>
                  </a:r>
                </a:p>
              </p:txBody>
            </p:sp>
          </p:grpSp>
          <p:sp>
            <p:nvSpPr>
              <p:cNvPr id="3" name="Abrir llave 2"/>
              <p:cNvSpPr/>
              <p:nvPr/>
            </p:nvSpPr>
            <p:spPr>
              <a:xfrm flipH="1">
                <a:off x="6343881" y="3860412"/>
                <a:ext cx="575920" cy="1729237"/>
              </a:xfrm>
              <a:prstGeom prst="leftBrace">
                <a:avLst>
                  <a:gd name="adj1" fmla="val 16681"/>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grpSp>
        <p:sp>
          <p:nvSpPr>
            <p:cNvPr id="34" name="Abrir llave 33"/>
            <p:cNvSpPr/>
            <p:nvPr/>
          </p:nvSpPr>
          <p:spPr>
            <a:xfrm flipH="1">
              <a:off x="5067426" y="1937371"/>
              <a:ext cx="575920" cy="861206"/>
            </a:xfrm>
            <a:prstGeom prst="leftBrace">
              <a:avLst>
                <a:gd name="adj1" fmla="val 16681"/>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5" name="Rectángulo 4"/>
            <p:cNvSpPr/>
            <p:nvPr/>
          </p:nvSpPr>
          <p:spPr>
            <a:xfrm>
              <a:off x="1474533" y="1851617"/>
              <a:ext cx="3788217" cy="923330"/>
            </a:xfrm>
            <a:prstGeom prst="rect">
              <a:avLst/>
            </a:prstGeom>
          </p:spPr>
          <p:txBody>
            <a:bodyPr wrap="none">
              <a:spAutoFit/>
            </a:bodyPr>
            <a:lstStyle/>
            <a:p>
              <a:pPr algn="r"/>
              <a:r>
                <a:rPr lang="es-AR" altLang="es-AR">
                  <a:solidFill>
                    <a:srgbClr val="000000"/>
                  </a:solidFill>
                  <a:latin typeface="Arial" panose="020B0604020202020204" pitchFamily="34" charset="0"/>
                </a:rPr>
                <a:t>(linfáticos/sangre)</a:t>
              </a:r>
            </a:p>
            <a:p>
              <a:pPr algn="r"/>
              <a:r>
                <a:rPr lang="es-AR" altLang="es-AR">
                  <a:solidFill>
                    <a:srgbClr val="000000"/>
                  </a:solidFill>
                  <a:latin typeface="Arial" panose="020B0604020202020204" pitchFamily="34" charset="0"/>
                </a:rPr>
                <a:t>(deposito local/sangre)</a:t>
              </a:r>
            </a:p>
            <a:p>
              <a:pPr algn="r"/>
              <a:r>
                <a:rPr lang="es-AR" altLang="es-AR">
                  <a:solidFill>
                    <a:srgbClr val="000000"/>
                  </a:solidFill>
                  <a:latin typeface="Arial" panose="020B0604020202020204" pitchFamily="34" charset="0"/>
                </a:rPr>
                <a:t>(intra-arterial [hígado], intra-</a:t>
              </a:r>
              <a:r>
                <a:rPr lang="es-AR" altLang="es-AR" err="1">
                  <a:solidFill>
                    <a:srgbClr val="000000"/>
                  </a:solidFill>
                  <a:latin typeface="Arial" panose="020B0604020202020204" pitchFamily="34" charset="0"/>
                </a:rPr>
                <a:t>vitreal</a:t>
              </a:r>
              <a:r>
                <a:rPr lang="es-AR" altLang="es-AR">
                  <a:solidFill>
                    <a:srgbClr val="000000"/>
                  </a:solidFill>
                  <a:latin typeface="Arial" panose="020B0604020202020204" pitchFamily="34" charset="0"/>
                </a:rPr>
                <a:t>) </a:t>
              </a:r>
              <a:endParaRPr lang="es-AR"/>
            </a:p>
          </p:txBody>
        </p:sp>
        <p:sp>
          <p:nvSpPr>
            <p:cNvPr id="42" name="Abrir llave 41"/>
            <p:cNvSpPr/>
            <p:nvPr/>
          </p:nvSpPr>
          <p:spPr>
            <a:xfrm flipH="1">
              <a:off x="7226464" y="1962650"/>
              <a:ext cx="575920" cy="3324854"/>
            </a:xfrm>
            <a:prstGeom prst="leftBrace">
              <a:avLst>
                <a:gd name="adj1" fmla="val 16681"/>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grpSp>
      <p:pic>
        <p:nvPicPr>
          <p:cNvPr id="29" name="Imagen 28"/>
          <p:cNvPicPr>
            <a:picLocks noChangeAspect="1"/>
          </p:cNvPicPr>
          <p:nvPr/>
        </p:nvPicPr>
        <p:blipFill rotWithShape="1">
          <a:blip r:embed="rId2"/>
          <a:srcRect l="-2247" t="957" r="70879" b="-957"/>
          <a:stretch/>
        </p:blipFill>
        <p:spPr>
          <a:xfrm>
            <a:off x="-1222312" y="335633"/>
            <a:ext cx="2675437" cy="6578888"/>
          </a:xfrm>
          <a:prstGeom prst="rect">
            <a:avLst/>
          </a:prstGeom>
        </p:spPr>
      </p:pic>
      <p:sp>
        <p:nvSpPr>
          <p:cNvPr id="3074" name="Rectangle 2"/>
          <p:cNvSpPr>
            <a:spLocks noChangeArrowheads="1"/>
          </p:cNvSpPr>
          <p:nvPr/>
        </p:nvSpPr>
        <p:spPr bwMode="auto">
          <a:xfrm>
            <a:off x="0" y="0"/>
            <a:ext cx="9144000" cy="584775"/>
          </a:xfrm>
          <a:prstGeom prst="rect">
            <a:avLst/>
          </a:prstGeom>
          <a:solidFill>
            <a:srgbClr val="FF0000"/>
          </a:solidFill>
          <a:ln>
            <a:noFill/>
          </a:ln>
          <a:effectLs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altLang="es-AR" b="1">
                <a:solidFill>
                  <a:schemeClr val="bg1"/>
                </a:solidFill>
              </a:rPr>
              <a:t>R</a:t>
            </a:r>
            <a:r>
              <a:rPr kumimoji="0" lang="en-GB" altLang="es-AR" sz="3200" b="1" i="0" u="none" strike="noStrike" kern="1200" cap="none" spc="0" normalizeH="0" baseline="0" noProof="0" err="1">
                <a:ln>
                  <a:noFill/>
                </a:ln>
                <a:solidFill>
                  <a:schemeClr val="bg1"/>
                </a:solidFill>
                <a:effectLst/>
                <a:uLnTx/>
                <a:uFillTx/>
                <a:latin typeface="Arial" panose="020B0604020202020204" pitchFamily="34" charset="0"/>
                <a:ea typeface="+mn-ea"/>
                <a:cs typeface="+mn-cs"/>
              </a:rPr>
              <a:t>utas</a:t>
            </a:r>
            <a:r>
              <a:rPr kumimoji="0" lang="en-GB" altLang="es-AR" sz="3200" b="1" i="0" u="none" strike="noStrike" kern="1200" cap="none" spc="0" normalizeH="0" baseline="0" noProof="0">
                <a:ln>
                  <a:noFill/>
                </a:ln>
                <a:solidFill>
                  <a:schemeClr val="bg1"/>
                </a:solidFill>
                <a:effectLst/>
                <a:uLnTx/>
                <a:uFillTx/>
                <a:latin typeface="Arial" panose="020B0604020202020204" pitchFamily="34" charset="0"/>
                <a:ea typeface="+mn-ea"/>
                <a:cs typeface="+mn-cs"/>
              </a:rPr>
              <a:t> de </a:t>
            </a:r>
            <a:r>
              <a:rPr kumimoji="0" lang="en-GB" altLang="es-AR" sz="3200" b="1" i="0" u="none" strike="noStrike" kern="1200" cap="none" spc="0" normalizeH="0" baseline="0" noProof="0" err="1">
                <a:ln>
                  <a:noFill/>
                </a:ln>
                <a:solidFill>
                  <a:schemeClr val="bg1"/>
                </a:solidFill>
                <a:effectLst/>
                <a:uLnTx/>
                <a:uFillTx/>
                <a:latin typeface="Arial" panose="020B0604020202020204" pitchFamily="34" charset="0"/>
                <a:ea typeface="+mn-ea"/>
                <a:cs typeface="+mn-cs"/>
              </a:rPr>
              <a:t>administración</a:t>
            </a:r>
            <a:r>
              <a:rPr kumimoji="0" lang="en-GB" altLang="es-AR" sz="3200" b="1" i="0" u="none" strike="noStrike" kern="1200" cap="none" spc="0" normalizeH="0" baseline="0" noProof="0">
                <a:ln>
                  <a:noFill/>
                </a:ln>
                <a:solidFill>
                  <a:schemeClr val="bg1"/>
                </a:solidFill>
                <a:effectLst/>
                <a:uLnTx/>
                <a:uFillTx/>
                <a:latin typeface="Arial" panose="020B0604020202020204" pitchFamily="34" charset="0"/>
                <a:ea typeface="+mn-ea"/>
                <a:cs typeface="+mn-cs"/>
              </a:rPr>
              <a:t> de </a:t>
            </a:r>
            <a:r>
              <a:rPr kumimoji="0" lang="en-GB" altLang="es-AR" sz="3200" b="1" i="0" u="none" strike="noStrike" kern="1200" cap="none" spc="0" normalizeH="0" baseline="0" noProof="0" err="1">
                <a:ln>
                  <a:noFill/>
                </a:ln>
                <a:solidFill>
                  <a:schemeClr val="bg1"/>
                </a:solidFill>
                <a:effectLst/>
                <a:uLnTx/>
                <a:uFillTx/>
                <a:latin typeface="Arial" panose="020B0604020202020204" pitchFamily="34" charset="0"/>
                <a:ea typeface="+mn-ea"/>
                <a:cs typeface="+mn-cs"/>
              </a:rPr>
              <a:t>nanomedicinas</a:t>
            </a:r>
            <a:r>
              <a:rPr kumimoji="0" lang="en-GB" altLang="es-AR" sz="3200" b="1"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r>
              <a:rPr kumimoji="0" lang="en-GB" altLang="es-AR" sz="1800" b="0"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endParaRPr kumimoji="0" lang="en-GB" altLang="es-AR" sz="2400" b="1"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13" name="CuadroTexto 12"/>
          <p:cNvSpPr txBox="1"/>
          <p:nvPr/>
        </p:nvSpPr>
        <p:spPr>
          <a:xfrm>
            <a:off x="1396726" y="705164"/>
            <a:ext cx="7621053" cy="1477328"/>
          </a:xfrm>
          <a:prstGeom prst="rect">
            <a:avLst/>
          </a:prstGeom>
          <a:noFill/>
        </p:spPr>
        <p:txBody>
          <a:bodyPr wrap="square" rtlCol="0">
            <a:spAutoFit/>
          </a:bodyPr>
          <a:lstStyle/>
          <a:p>
            <a:r>
              <a:rPr lang="es-AR" dirty="0"/>
              <a:t>Las </a:t>
            </a:r>
            <a:r>
              <a:rPr lang="es-AR" dirty="0" err="1"/>
              <a:t>nanomedicinas</a:t>
            </a:r>
            <a:r>
              <a:rPr lang="es-AR" dirty="0"/>
              <a:t> pueden administrarse por diferentes rutas. </a:t>
            </a:r>
          </a:p>
          <a:p>
            <a:r>
              <a:rPr lang="es-AR" dirty="0"/>
              <a:t>La ruta mas empleada es la endovenosa; es la única que posibilita el acceso a órganos internos</a:t>
            </a:r>
          </a:p>
          <a:p>
            <a:r>
              <a:rPr lang="es-AR" dirty="0"/>
              <a:t>La ruta endovenosa esta asociada con toxicidad aguda y potencialmente letal</a:t>
            </a:r>
          </a:p>
        </p:txBody>
      </p:sp>
    </p:spTree>
    <p:extLst>
      <p:ext uri="{BB962C8B-B14F-4D97-AF65-F5344CB8AC3E}">
        <p14:creationId xmlns:p14="http://schemas.microsoft.com/office/powerpoint/2010/main" val="2553509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0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37"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6"/>
          <p:cNvGraphicFramePr>
            <a:graphicFrameLocks noChangeAspect="1"/>
          </p:cNvGraphicFramePr>
          <p:nvPr>
            <p:extLst>
              <p:ext uri="{D42A27DB-BD31-4B8C-83A1-F6EECF244321}">
                <p14:modId xmlns:p14="http://schemas.microsoft.com/office/powerpoint/2010/main" val="864596413"/>
              </p:ext>
            </p:extLst>
          </p:nvPr>
        </p:nvGraphicFramePr>
        <p:xfrm>
          <a:off x="250031" y="591836"/>
          <a:ext cx="8643937" cy="6438900"/>
        </p:xfrm>
        <a:graphic>
          <a:graphicData uri="http://schemas.openxmlformats.org/presentationml/2006/ole">
            <mc:AlternateContent xmlns:mc="http://schemas.openxmlformats.org/markup-compatibility/2006">
              <mc:Choice xmlns:v="urn:schemas-microsoft-com:vml" Requires="v">
                <p:oleObj spid="_x0000_s1460" name="Documento" r:id="rId3" imgW="5398815" imgH="4031940" progId="Word.Document.8">
                  <p:embed/>
                </p:oleObj>
              </mc:Choice>
              <mc:Fallback>
                <p:oleObj name="Documento" r:id="rId3" imgW="5398815" imgH="4031940" progId="Word.Document.8">
                  <p:embed/>
                  <p:pic>
                    <p:nvPicPr>
                      <p:cNvPr id="4098"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 y="591836"/>
                        <a:ext cx="8643937" cy="643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 name="Grupo 2"/>
          <p:cNvGrpSpPr/>
          <p:nvPr/>
        </p:nvGrpSpPr>
        <p:grpSpPr>
          <a:xfrm>
            <a:off x="1573423" y="113869"/>
            <a:ext cx="4822416" cy="2017713"/>
            <a:chOff x="1561993" y="190500"/>
            <a:chExt cx="4822416" cy="2017713"/>
          </a:xfrm>
        </p:grpSpPr>
        <p:sp>
          <p:nvSpPr>
            <p:cNvPr id="2" name="Abrir llave 1"/>
            <p:cNvSpPr/>
            <p:nvPr/>
          </p:nvSpPr>
          <p:spPr>
            <a:xfrm>
              <a:off x="6050455" y="190500"/>
              <a:ext cx="333954" cy="2017713"/>
            </a:xfrm>
            <a:prstGeom prst="leftBrace">
              <a:avLst>
                <a:gd name="adj1" fmla="val 8333"/>
                <a:gd name="adj2" fmla="val 32778"/>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pic>
          <p:nvPicPr>
            <p:cNvPr id="1050" name="Picture 26" descr="https://d30y9cdsu7xlg0.cloudfront.net/png/547361-2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027580" flipH="1">
              <a:off x="1561993" y="799229"/>
              <a:ext cx="634921" cy="63492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recto 3"/>
            <p:cNvCxnSpPr/>
            <p:nvPr/>
          </p:nvCxnSpPr>
          <p:spPr>
            <a:xfrm>
              <a:off x="2196529" y="856013"/>
              <a:ext cx="38539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Rectangle 2"/>
          <p:cNvSpPr>
            <a:spLocks noChangeArrowheads="1"/>
          </p:cNvSpPr>
          <p:nvPr/>
        </p:nvSpPr>
        <p:spPr bwMode="auto">
          <a:xfrm>
            <a:off x="0" y="-116963"/>
            <a:ext cx="9144000" cy="461665"/>
          </a:xfrm>
          <a:prstGeom prst="rect">
            <a:avLst/>
          </a:prstGeom>
          <a:solidFill>
            <a:srgbClr val="FF0000"/>
          </a:solidFill>
          <a:ln>
            <a:noFill/>
          </a:ln>
          <a:effectLs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defTabSz="914400" fontAlgn="base">
              <a:spcBef>
                <a:spcPct val="0"/>
              </a:spcBef>
              <a:spcAft>
                <a:spcPct val="0"/>
              </a:spcAft>
              <a:buNone/>
              <a:defRPr/>
            </a:pPr>
            <a:r>
              <a:rPr lang="en-GB" altLang="es-AR" sz="2400" b="1" err="1">
                <a:solidFill>
                  <a:schemeClr val="bg1"/>
                </a:solidFill>
              </a:rPr>
              <a:t>Ruta</a:t>
            </a:r>
            <a:r>
              <a:rPr lang="en-GB" altLang="es-AR" sz="2400" b="1">
                <a:solidFill>
                  <a:schemeClr val="bg1"/>
                </a:solidFill>
              </a:rPr>
              <a:t> </a:t>
            </a:r>
            <a:r>
              <a:rPr lang="en-GB" altLang="es-AR" sz="2400" b="1" err="1">
                <a:solidFill>
                  <a:schemeClr val="bg1"/>
                </a:solidFill>
              </a:rPr>
              <a:t>endovenosa</a:t>
            </a:r>
            <a:r>
              <a:rPr lang="es-AR" altLang="es-AR" sz="2400" b="1">
                <a:solidFill>
                  <a:schemeClr val="bg1"/>
                </a:solidFill>
              </a:rPr>
              <a:t>: f</a:t>
            </a:r>
            <a:r>
              <a:rPr lang="es-AR" sz="2400">
                <a:solidFill>
                  <a:schemeClr val="bg1"/>
                </a:solidFill>
              </a:rPr>
              <a:t>lujos de perfusión y distribución</a:t>
            </a:r>
            <a:endParaRPr kumimoji="0" lang="en-GB" altLang="es-AR" sz="2400" b="1" i="0" u="none" strike="noStrike" kern="1200" cap="none" spc="0" normalizeH="0" baseline="0" noProof="0">
              <a:ln>
                <a:noFill/>
              </a:ln>
              <a:solidFill>
                <a:schemeClr val="bg1"/>
              </a:solidFill>
              <a:effectLst/>
              <a:uLnTx/>
              <a:uFillTx/>
            </a:endParaRPr>
          </a:p>
        </p:txBody>
      </p:sp>
      <p:sp>
        <p:nvSpPr>
          <p:cNvPr id="4101" name="Rectangle 11"/>
          <p:cNvSpPr>
            <a:spLocks noChangeArrowheads="1"/>
          </p:cNvSpPr>
          <p:nvPr/>
        </p:nvSpPr>
        <p:spPr bwMode="auto">
          <a:xfrm>
            <a:off x="6217432" y="383104"/>
            <a:ext cx="2771775" cy="184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s-AR" sz="1800" err="1">
                <a:solidFill>
                  <a:srgbClr val="000000"/>
                </a:solidFill>
              </a:rPr>
              <a:t>Diámetro</a:t>
            </a:r>
            <a:r>
              <a:rPr lang="en-US" altLang="es-AR" sz="1800">
                <a:solidFill>
                  <a:srgbClr val="000000"/>
                </a:solidFill>
              </a:rPr>
              <a:t> de </a:t>
            </a:r>
            <a:r>
              <a:rPr lang="en-US" altLang="es-AR" sz="1800" err="1">
                <a:solidFill>
                  <a:srgbClr val="000000"/>
                </a:solidFill>
              </a:rPr>
              <a:t>capilares</a:t>
            </a:r>
            <a:r>
              <a:rPr lang="en-US" altLang="es-AR" sz="1800">
                <a:solidFill>
                  <a:srgbClr val="000000"/>
                </a:solidFill>
              </a:rPr>
              <a:t> </a:t>
            </a:r>
            <a:r>
              <a:rPr lang="en-US" altLang="es-AR" sz="1800" err="1">
                <a:solidFill>
                  <a:srgbClr val="000000"/>
                </a:solidFill>
              </a:rPr>
              <a:t>pulmonares</a:t>
            </a:r>
            <a:r>
              <a:rPr lang="en-US" altLang="es-AR" sz="1800">
                <a:solidFill>
                  <a:srgbClr val="000000"/>
                </a:solidFill>
              </a:rPr>
              <a:t>: </a:t>
            </a:r>
            <a:r>
              <a:rPr kumimoji="0" lang="en-US" altLang="es-AR"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2 - 13 </a:t>
            </a:r>
            <a:r>
              <a:rPr kumimoji="0" lang="es-ES" altLang="es-AR"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μ</a:t>
            </a:r>
            <a:r>
              <a:rPr kumimoji="0" lang="en-US" altLang="es-AR"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 </a:t>
            </a:r>
            <a:r>
              <a:rPr kumimoji="0" lang="en-US" altLang="es-AR" sz="1800"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en</a:t>
            </a:r>
            <a:r>
              <a:rPr kumimoji="0" lang="en-US" altLang="es-AR"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s-AR" sz="1800"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humanos</a:t>
            </a:r>
            <a:r>
              <a:rPr kumimoji="0" lang="en-US" altLang="es-AR"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y </a:t>
            </a:r>
            <a:r>
              <a:rPr kumimoji="0" lang="en-US" altLang="es-AR" sz="1800"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roedores</a:t>
            </a:r>
            <a:r>
              <a:rPr kumimoji="0" lang="es-ES" altLang="es-AR"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s-AR" sz="1200" b="1" err="1">
                <a:solidFill>
                  <a:srgbClr val="0000FF"/>
                </a:solidFill>
              </a:rPr>
              <a:t>Globulos</a:t>
            </a:r>
            <a:r>
              <a:rPr lang="en-US" altLang="es-AR" sz="1200" b="1">
                <a:solidFill>
                  <a:srgbClr val="0000FF"/>
                </a:solidFill>
              </a:rPr>
              <a:t> </a:t>
            </a:r>
            <a:r>
              <a:rPr lang="en-US" altLang="es-AR" sz="1200" b="1" err="1">
                <a:solidFill>
                  <a:srgbClr val="0000FF"/>
                </a:solidFill>
              </a:rPr>
              <a:t>rojos</a:t>
            </a:r>
            <a:r>
              <a:rPr kumimoji="0" lang="en-US" altLang="es-AR" sz="1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 y </a:t>
            </a:r>
            <a:r>
              <a:rPr kumimoji="0" lang="en-US" altLang="es-AR" sz="1200" b="1" i="0" u="none" strike="noStrike" kern="1200" cap="none" spc="0" normalizeH="0" baseline="0" noProof="0" err="1">
                <a:ln>
                  <a:noFill/>
                </a:ln>
                <a:solidFill>
                  <a:srgbClr val="0000FF"/>
                </a:solidFill>
                <a:effectLst/>
                <a:uLnTx/>
                <a:uFillTx/>
                <a:latin typeface="Arial" panose="020B0604020202020204" pitchFamily="34" charset="0"/>
                <a:ea typeface="+mn-ea"/>
                <a:cs typeface="+mn-cs"/>
              </a:rPr>
              <a:t>nano-objetos</a:t>
            </a:r>
            <a:r>
              <a:rPr kumimoji="0" lang="en-US" altLang="es-AR" sz="1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 flexibles </a:t>
            </a:r>
            <a:r>
              <a:rPr kumimoji="0" lang="en-US" altLang="es-AR" sz="1200" b="1" i="0" u="none" strike="noStrike" kern="1200" cap="none" spc="0" normalizeH="0" baseline="0" noProof="0" err="1">
                <a:ln>
                  <a:noFill/>
                </a:ln>
                <a:solidFill>
                  <a:srgbClr val="0000FF"/>
                </a:solidFill>
                <a:effectLst/>
                <a:uLnTx/>
                <a:uFillTx/>
                <a:latin typeface="Arial" panose="020B0604020202020204" pitchFamily="34" charset="0"/>
                <a:ea typeface="+mn-ea"/>
                <a:cs typeface="+mn-cs"/>
              </a:rPr>
              <a:t>pasan</a:t>
            </a:r>
            <a:r>
              <a:rPr kumimoji="0" lang="en-US" altLang="es-AR" sz="1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 sin </a:t>
            </a:r>
            <a:r>
              <a:rPr kumimoji="0" lang="en-US" altLang="es-AR" sz="1200" b="1" i="0" u="none" strike="noStrike" kern="1200" cap="none" spc="0" normalizeH="0" baseline="0" noProof="0" err="1">
                <a:ln>
                  <a:noFill/>
                </a:ln>
                <a:solidFill>
                  <a:srgbClr val="0000FF"/>
                </a:solidFill>
                <a:effectLst/>
                <a:uLnTx/>
                <a:uFillTx/>
                <a:latin typeface="Arial" panose="020B0604020202020204" pitchFamily="34" charset="0"/>
                <a:ea typeface="+mn-ea"/>
                <a:cs typeface="+mn-cs"/>
              </a:rPr>
              <a:t>dificultad</a:t>
            </a:r>
            <a:endParaRPr kumimoji="0" lang="en-US" altLang="es-AR" sz="12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s-AR" sz="1200" b="1" err="1">
                <a:solidFill>
                  <a:srgbClr val="0000FF"/>
                </a:solidFill>
              </a:rPr>
              <a:t>Globulos</a:t>
            </a:r>
            <a:r>
              <a:rPr lang="en-US" altLang="es-AR" sz="1200" b="1">
                <a:solidFill>
                  <a:srgbClr val="0000FF"/>
                </a:solidFill>
              </a:rPr>
              <a:t> </a:t>
            </a:r>
            <a:r>
              <a:rPr lang="en-US" altLang="es-AR" sz="1200" b="1" err="1">
                <a:solidFill>
                  <a:srgbClr val="0000FF"/>
                </a:solidFill>
              </a:rPr>
              <a:t>blancos</a:t>
            </a:r>
            <a:r>
              <a:rPr kumimoji="0" lang="en-US" altLang="es-AR" sz="1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 y micro -</a:t>
            </a:r>
            <a:r>
              <a:rPr kumimoji="0" lang="en-US" altLang="es-AR" sz="1200" b="1" i="0" u="none" strike="noStrike" kern="1200" cap="none" spc="0" normalizeH="0" baseline="0" noProof="0" err="1">
                <a:ln>
                  <a:noFill/>
                </a:ln>
                <a:solidFill>
                  <a:srgbClr val="0000FF"/>
                </a:solidFill>
                <a:effectLst/>
                <a:uLnTx/>
                <a:uFillTx/>
                <a:latin typeface="Arial" panose="020B0604020202020204" pitchFamily="34" charset="0"/>
                <a:ea typeface="+mn-ea"/>
                <a:cs typeface="+mn-cs"/>
              </a:rPr>
              <a:t>objetos</a:t>
            </a:r>
            <a:r>
              <a:rPr kumimoji="0" lang="en-US" altLang="es-AR" sz="1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 (&gt;</a:t>
            </a:r>
            <a:r>
              <a:rPr kumimoji="0" lang="en-US" altLang="es-AR"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10 </a:t>
            </a:r>
            <a:r>
              <a:rPr kumimoji="0" lang="es-ES" altLang="es-AR"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μ</a:t>
            </a:r>
            <a:r>
              <a:rPr kumimoji="0" lang="en-US" altLang="es-AR"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m) </a:t>
            </a:r>
            <a:r>
              <a:rPr kumimoji="0" lang="en-US" altLang="es-AR" sz="1200" b="1" i="0" u="none" strike="noStrike" kern="1200" cap="none" spc="0" normalizeH="0" baseline="0" noProof="0" err="1">
                <a:ln>
                  <a:noFill/>
                </a:ln>
                <a:solidFill>
                  <a:srgbClr val="0000FF"/>
                </a:solidFill>
                <a:effectLst/>
                <a:uLnTx/>
                <a:uFillTx/>
                <a:latin typeface="Arial" panose="020B0604020202020204" pitchFamily="34" charset="0"/>
                <a:ea typeface="+mn-ea"/>
                <a:cs typeface="+mn-cs"/>
              </a:rPr>
              <a:t>rigidos</a:t>
            </a:r>
            <a:r>
              <a:rPr kumimoji="0" lang="en-US" altLang="es-AR" sz="1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 son </a:t>
            </a:r>
            <a:r>
              <a:rPr kumimoji="0" lang="en-US" altLang="es-AR" sz="1200" b="1" i="0" u="none" strike="noStrike" kern="1200" cap="none" spc="0" normalizeH="0" baseline="0" noProof="0" err="1">
                <a:ln>
                  <a:noFill/>
                </a:ln>
                <a:solidFill>
                  <a:srgbClr val="0000FF"/>
                </a:solidFill>
                <a:effectLst/>
                <a:uLnTx/>
                <a:uFillTx/>
                <a:latin typeface="Arial" panose="020B0604020202020204" pitchFamily="34" charset="0"/>
                <a:ea typeface="+mn-ea"/>
                <a:cs typeface="+mn-cs"/>
              </a:rPr>
              <a:t>atrapados</a:t>
            </a:r>
            <a:r>
              <a:rPr kumimoji="0" lang="en-US" altLang="es-AR" sz="1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r>
              <a:rPr kumimoji="0" lang="en-US" altLang="es-AR"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(&lt;3 </a:t>
            </a:r>
            <a:r>
              <a:rPr kumimoji="0" lang="es-ES" altLang="es-AR"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μ</a:t>
            </a:r>
            <a:r>
              <a:rPr kumimoji="0" lang="en-US" altLang="es-AR"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m </a:t>
            </a:r>
            <a:r>
              <a:rPr kumimoji="0" lang="en-US" altLang="es-AR" sz="1200" b="0" i="0" u="none" strike="noStrike" kern="1200" cap="none" spc="0" normalizeH="0" baseline="0" noProof="0" err="1">
                <a:ln>
                  <a:noFill/>
                </a:ln>
                <a:solidFill>
                  <a:srgbClr val="0000FF"/>
                </a:solidFill>
                <a:effectLst/>
                <a:uLnTx/>
                <a:uFillTx/>
                <a:latin typeface="Arial" panose="020B0604020202020204" pitchFamily="34" charset="0"/>
                <a:ea typeface="+mn-ea"/>
                <a:cs typeface="+mn-cs"/>
              </a:rPr>
              <a:t>evaden</a:t>
            </a:r>
            <a:r>
              <a:rPr kumimoji="0" lang="en-US" altLang="es-AR"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r>
              <a:rPr kumimoji="0" lang="en-US" altLang="es-AR" sz="1200" b="0" i="0" u="none" strike="noStrike" kern="1200" cap="none" spc="0" normalizeH="0" baseline="0" noProof="0" err="1">
                <a:ln>
                  <a:noFill/>
                </a:ln>
                <a:solidFill>
                  <a:srgbClr val="0000FF"/>
                </a:solidFill>
                <a:effectLst/>
                <a:uLnTx/>
                <a:uFillTx/>
                <a:latin typeface="Arial" panose="020B0604020202020204" pitchFamily="34" charset="0"/>
                <a:ea typeface="+mn-ea"/>
                <a:cs typeface="+mn-cs"/>
              </a:rPr>
              <a:t>atrapamiento</a:t>
            </a:r>
            <a:r>
              <a:rPr kumimoji="0" lang="en-US" altLang="es-AR"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r>
              <a:rPr kumimoji="0" lang="en-US" altLang="es-AR" sz="1200" b="0" i="0" u="none" strike="noStrike" kern="1200" cap="none" spc="0" normalizeH="0" baseline="0" noProof="0" err="1">
                <a:ln>
                  <a:noFill/>
                </a:ln>
                <a:solidFill>
                  <a:srgbClr val="0000FF"/>
                </a:solidFill>
                <a:effectLst/>
                <a:uLnTx/>
                <a:uFillTx/>
                <a:latin typeface="Arial" panose="020B0604020202020204" pitchFamily="34" charset="0"/>
                <a:ea typeface="+mn-ea"/>
                <a:cs typeface="+mn-cs"/>
              </a:rPr>
              <a:t>pulmonar</a:t>
            </a:r>
            <a:r>
              <a:rPr kumimoji="0" lang="en-US" altLang="es-AR"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a:t>
            </a:r>
            <a:endParaRPr kumimoji="0" lang="es-ES" altLang="es-AR" sz="12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6" name="CuadroTexto 5"/>
          <p:cNvSpPr txBox="1"/>
          <p:nvPr/>
        </p:nvSpPr>
        <p:spPr>
          <a:xfrm>
            <a:off x="7007455" y="2560453"/>
            <a:ext cx="2136545" cy="923330"/>
          </a:xfrm>
          <a:prstGeom prst="rect">
            <a:avLst/>
          </a:prstGeom>
          <a:noFill/>
        </p:spPr>
        <p:txBody>
          <a:bodyPr wrap="square" rtlCol="0">
            <a:spAutoFit/>
          </a:bodyPr>
          <a:lstStyle/>
          <a:p>
            <a:pPr algn="ctr"/>
            <a:r>
              <a:rPr lang="es-AR"/>
              <a:t>Potencial infarto blanco (en caso de agregación) </a:t>
            </a:r>
          </a:p>
        </p:txBody>
      </p:sp>
      <p:sp>
        <p:nvSpPr>
          <p:cNvPr id="7" name="Abrir llave 6"/>
          <p:cNvSpPr/>
          <p:nvPr/>
        </p:nvSpPr>
        <p:spPr>
          <a:xfrm rot="16200000">
            <a:off x="7752187" y="1330741"/>
            <a:ext cx="152532" cy="2131030"/>
          </a:xfrm>
          <a:prstGeom prst="leftBrace">
            <a:avLst>
              <a:gd name="adj1" fmla="val 153551"/>
              <a:gd name="adj2" fmla="val 78415"/>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Tree>
    <p:extLst>
      <p:ext uri="{BB962C8B-B14F-4D97-AF65-F5344CB8AC3E}">
        <p14:creationId xmlns:p14="http://schemas.microsoft.com/office/powerpoint/2010/main" val="421153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12650" y="510633"/>
            <a:ext cx="8685300" cy="1200329"/>
          </a:xfrm>
          <a:prstGeom prst="rect">
            <a:avLst/>
          </a:prstGeom>
          <a:noFill/>
        </p:spPr>
        <p:txBody>
          <a:bodyPr wrap="square" rtlCol="0">
            <a:spAutoFit/>
          </a:bodyPr>
          <a:lstStyle/>
          <a:p>
            <a:pPr algn="just"/>
            <a:r>
              <a:rPr lang="es-AR"/>
              <a:t>	Una vez inyectadas </a:t>
            </a:r>
            <a:r>
              <a:rPr lang="es-AR" err="1"/>
              <a:t>intravascularmente</a:t>
            </a:r>
            <a:r>
              <a:rPr lang="es-AR"/>
              <a:t> en un individuo saludable, las </a:t>
            </a:r>
            <a:r>
              <a:rPr lang="es-AR" err="1"/>
              <a:t>nanomedicinas</a:t>
            </a:r>
            <a:r>
              <a:rPr lang="es-AR"/>
              <a:t> quedan </a:t>
            </a:r>
            <a:r>
              <a:rPr lang="es-AR" b="1"/>
              <a:t>atrapadas en el compartimiento vascular </a:t>
            </a:r>
            <a:r>
              <a:rPr lang="es-AR"/>
              <a:t>[excepciones: hígado [extravasación en </a:t>
            </a:r>
            <a:r>
              <a:rPr lang="es-AR" err="1"/>
              <a:t>vasculatura</a:t>
            </a:r>
            <a:r>
              <a:rPr lang="es-AR"/>
              <a:t> </a:t>
            </a:r>
            <a:r>
              <a:rPr lang="es-AR" err="1"/>
              <a:t>fenestrada</a:t>
            </a:r>
            <a:r>
              <a:rPr lang="es-AR"/>
              <a:t>, fagocitosis por células de </a:t>
            </a:r>
            <a:r>
              <a:rPr lang="es-AR" err="1"/>
              <a:t>Kupffer</a:t>
            </a:r>
            <a:r>
              <a:rPr lang="es-AR"/>
              <a:t>, atrapamiento en bazo y medula </a:t>
            </a:r>
            <a:r>
              <a:rPr lang="es-AR" err="1"/>
              <a:t>osea</a:t>
            </a:r>
            <a:r>
              <a:rPr lang="es-AR"/>
              <a:t>]</a:t>
            </a:r>
          </a:p>
        </p:txBody>
      </p:sp>
      <p:sp>
        <p:nvSpPr>
          <p:cNvPr id="3" name="Rectangle 2"/>
          <p:cNvSpPr>
            <a:spLocks noChangeArrowheads="1"/>
          </p:cNvSpPr>
          <p:nvPr/>
        </p:nvSpPr>
        <p:spPr bwMode="auto">
          <a:xfrm>
            <a:off x="0" y="-116963"/>
            <a:ext cx="9144000" cy="461665"/>
          </a:xfrm>
          <a:prstGeom prst="rect">
            <a:avLst/>
          </a:prstGeom>
          <a:solidFill>
            <a:srgbClr val="FF0000"/>
          </a:solidFill>
          <a:ln>
            <a:noFill/>
          </a:ln>
          <a:effectLs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altLang="es-AR" sz="2400" b="1" err="1">
                <a:solidFill>
                  <a:schemeClr val="bg1"/>
                </a:solidFill>
              </a:rPr>
              <a:t>Ruta</a:t>
            </a:r>
            <a:r>
              <a:rPr lang="en-GB" altLang="es-AR" sz="2400" b="1">
                <a:solidFill>
                  <a:schemeClr val="bg1"/>
                </a:solidFill>
              </a:rPr>
              <a:t> </a:t>
            </a:r>
            <a:r>
              <a:rPr lang="en-GB" altLang="es-AR" sz="2400" b="1" err="1">
                <a:solidFill>
                  <a:schemeClr val="bg1"/>
                </a:solidFill>
              </a:rPr>
              <a:t>endovenosa</a:t>
            </a:r>
            <a:r>
              <a:rPr lang="en-GB" altLang="es-AR" sz="2400" b="1">
                <a:solidFill>
                  <a:schemeClr val="bg1"/>
                </a:solidFill>
              </a:rPr>
              <a:t>: </a:t>
            </a:r>
            <a:r>
              <a:rPr lang="en-GB" altLang="es-AR" sz="2400" err="1">
                <a:solidFill>
                  <a:schemeClr val="bg1"/>
                </a:solidFill>
              </a:rPr>
              <a:t>formacion</a:t>
            </a:r>
            <a:r>
              <a:rPr lang="en-GB" altLang="es-AR" sz="2400">
                <a:solidFill>
                  <a:schemeClr val="bg1"/>
                </a:solidFill>
              </a:rPr>
              <a:t> de </a:t>
            </a:r>
            <a:r>
              <a:rPr lang="en-GB" altLang="es-AR" sz="2400" err="1">
                <a:solidFill>
                  <a:schemeClr val="bg1"/>
                </a:solidFill>
              </a:rPr>
              <a:t>biocorona</a:t>
            </a:r>
            <a:r>
              <a:rPr lang="en-GB" altLang="es-AR" sz="2400">
                <a:solidFill>
                  <a:schemeClr val="bg1"/>
                </a:solidFill>
              </a:rPr>
              <a:t> y </a:t>
            </a:r>
            <a:r>
              <a:rPr lang="en-GB" altLang="es-AR" sz="2400" err="1">
                <a:solidFill>
                  <a:schemeClr val="bg1"/>
                </a:solidFill>
              </a:rPr>
              <a:t>fagocitosis</a:t>
            </a:r>
            <a:r>
              <a:rPr kumimoji="0" lang="en-GB" altLang="es-AR" sz="2400"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p>
        </p:txBody>
      </p:sp>
      <p:grpSp>
        <p:nvGrpSpPr>
          <p:cNvPr id="15" name="Grupo 14"/>
          <p:cNvGrpSpPr/>
          <p:nvPr/>
        </p:nvGrpSpPr>
        <p:grpSpPr>
          <a:xfrm>
            <a:off x="3945244" y="1893053"/>
            <a:ext cx="5185687" cy="4541531"/>
            <a:chOff x="3936298" y="1604596"/>
            <a:chExt cx="5185687" cy="4541531"/>
          </a:xfrm>
        </p:grpSpPr>
        <p:pic>
          <p:nvPicPr>
            <p:cNvPr id="5" name="Imagen 4"/>
            <p:cNvPicPr>
              <a:picLocks noChangeAspect="1"/>
            </p:cNvPicPr>
            <p:nvPr/>
          </p:nvPicPr>
          <p:blipFill>
            <a:blip r:embed="rId2"/>
            <a:stretch>
              <a:fillRect/>
            </a:stretch>
          </p:blipFill>
          <p:spPr>
            <a:xfrm>
              <a:off x="3936298" y="1604596"/>
              <a:ext cx="5185687" cy="4541531"/>
            </a:xfrm>
            <a:prstGeom prst="rect">
              <a:avLst/>
            </a:prstGeom>
          </p:spPr>
        </p:pic>
        <p:sp>
          <p:nvSpPr>
            <p:cNvPr id="9" name="Rectángulo 8"/>
            <p:cNvSpPr/>
            <p:nvPr/>
          </p:nvSpPr>
          <p:spPr>
            <a:xfrm>
              <a:off x="4325950" y="5222797"/>
              <a:ext cx="4572000" cy="646331"/>
            </a:xfrm>
            <a:prstGeom prst="rect">
              <a:avLst/>
            </a:prstGeom>
            <a:ln w="38100">
              <a:solidFill>
                <a:srgbClr val="0000FF"/>
              </a:solidFill>
            </a:ln>
          </p:spPr>
          <p:txBody>
            <a:bodyPr>
              <a:spAutoFit/>
            </a:bodyPr>
            <a:lstStyle/>
            <a:p>
              <a:pPr algn="r"/>
              <a:r>
                <a:rPr lang="es-AR" err="1"/>
                <a:t>Nanoparticulas</a:t>
              </a:r>
              <a:r>
                <a:rPr lang="es-AR"/>
                <a:t> de </a:t>
              </a:r>
              <a:r>
                <a:rPr lang="es-AR" err="1"/>
                <a:t>silica</a:t>
              </a:r>
              <a:r>
                <a:rPr lang="es-AR"/>
                <a:t> internalizadas por </a:t>
              </a:r>
              <a:r>
                <a:rPr lang="es-AR" err="1"/>
                <a:t>macrofagos</a:t>
              </a:r>
              <a:r>
                <a:rPr lang="es-AR"/>
                <a:t> del hígado y bazo .</a:t>
              </a:r>
            </a:p>
          </p:txBody>
        </p:sp>
        <p:cxnSp>
          <p:nvCxnSpPr>
            <p:cNvPr id="11" name="Conector recto de flecha 10"/>
            <p:cNvCxnSpPr/>
            <p:nvPr/>
          </p:nvCxnSpPr>
          <p:spPr>
            <a:xfrm flipV="1">
              <a:off x="7230142" y="3258459"/>
              <a:ext cx="0" cy="198719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a:cxnSpLocks/>
            </p:cNvCxnSpPr>
            <p:nvPr/>
          </p:nvCxnSpPr>
          <p:spPr>
            <a:xfrm flipV="1">
              <a:off x="7478233" y="4699589"/>
              <a:ext cx="0" cy="53543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
        <p:nvSpPr>
          <p:cNvPr id="8" name="Rectángulo 7"/>
          <p:cNvSpPr/>
          <p:nvPr/>
        </p:nvSpPr>
        <p:spPr>
          <a:xfrm>
            <a:off x="4684085" y="1297323"/>
            <a:ext cx="4187592" cy="646331"/>
          </a:xfrm>
          <a:prstGeom prst="rect">
            <a:avLst/>
          </a:prstGeom>
        </p:spPr>
        <p:txBody>
          <a:bodyPr wrap="square">
            <a:spAutoFit/>
          </a:bodyPr>
          <a:lstStyle/>
          <a:p>
            <a:pPr algn="r"/>
            <a:r>
              <a:rPr lang="es-AR" sz="1200" dirty="0">
                <a:solidFill>
                  <a:srgbClr val="FF0000"/>
                </a:solidFill>
              </a:rPr>
              <a:t>Macrófagos tisulares responsables por la captura de </a:t>
            </a:r>
            <a:r>
              <a:rPr lang="es-AR" sz="1200" dirty="0" err="1">
                <a:solidFill>
                  <a:srgbClr val="FF0000"/>
                </a:solidFill>
              </a:rPr>
              <a:t>nanomedicinas</a:t>
            </a:r>
            <a:r>
              <a:rPr lang="es-AR" sz="1200" dirty="0">
                <a:solidFill>
                  <a:srgbClr val="FF0000"/>
                </a:solidFill>
              </a:rPr>
              <a:t> y subsiguiente eliminación /generación de inflamación </a:t>
            </a:r>
          </a:p>
        </p:txBody>
      </p:sp>
      <p:sp>
        <p:nvSpPr>
          <p:cNvPr id="7" name="CuadroTexto 6"/>
          <p:cNvSpPr txBox="1"/>
          <p:nvPr/>
        </p:nvSpPr>
        <p:spPr>
          <a:xfrm>
            <a:off x="287080" y="1798319"/>
            <a:ext cx="4146697" cy="4247317"/>
          </a:xfrm>
          <a:prstGeom prst="rect">
            <a:avLst/>
          </a:prstGeom>
          <a:noFill/>
        </p:spPr>
        <p:txBody>
          <a:bodyPr wrap="square" rtlCol="0">
            <a:spAutoFit/>
          </a:bodyPr>
          <a:lstStyle/>
          <a:p>
            <a:pPr algn="just"/>
            <a:r>
              <a:rPr lang="es-AR"/>
              <a:t>	1) Inmediatamente de inyectadas, las </a:t>
            </a:r>
            <a:r>
              <a:rPr lang="es-AR" err="1"/>
              <a:t>nanomedicinas</a:t>
            </a:r>
            <a:r>
              <a:rPr lang="es-AR"/>
              <a:t> son recubiertas por proteínas, lípidos, azucares y otros metabolitos plasmáticos, que en su conjunto forman una </a:t>
            </a:r>
            <a:r>
              <a:rPr lang="es-AR" b="1" err="1"/>
              <a:t>biocorona</a:t>
            </a:r>
            <a:r>
              <a:rPr lang="es-AR" b="1"/>
              <a:t>, </a:t>
            </a:r>
            <a:r>
              <a:rPr lang="es-AR"/>
              <a:t>mas comúnmente conocida como </a:t>
            </a:r>
            <a:r>
              <a:rPr lang="es-AR" b="1"/>
              <a:t>corona proteica</a:t>
            </a:r>
            <a:endParaRPr lang="es-AR"/>
          </a:p>
          <a:p>
            <a:pPr algn="just"/>
            <a:r>
              <a:rPr lang="es-AR"/>
              <a:t>	La corona proteica (CP) define el destino ulterior de la </a:t>
            </a:r>
            <a:r>
              <a:rPr lang="es-AR" err="1"/>
              <a:t>nanomedicina</a:t>
            </a:r>
            <a:r>
              <a:rPr lang="es-AR"/>
              <a:t> (ver mas adelante)</a:t>
            </a:r>
          </a:p>
          <a:p>
            <a:pPr algn="just"/>
            <a:r>
              <a:rPr lang="es-AR"/>
              <a:t>	2) Las </a:t>
            </a:r>
            <a:r>
              <a:rPr lang="es-AR" err="1"/>
              <a:t>nanomedicinas</a:t>
            </a:r>
            <a:r>
              <a:rPr lang="es-AR"/>
              <a:t> pueden ser removidas de circulación por </a:t>
            </a:r>
            <a:r>
              <a:rPr lang="es-AR" err="1"/>
              <a:t>macrofagos</a:t>
            </a:r>
            <a:r>
              <a:rPr lang="es-AR"/>
              <a:t> accesibles residentes en distintos tejidos</a:t>
            </a:r>
          </a:p>
          <a:p>
            <a:pPr algn="just"/>
            <a:endParaRPr lang="es-AR"/>
          </a:p>
        </p:txBody>
      </p:sp>
      <p:sp>
        <p:nvSpPr>
          <p:cNvPr id="4" name="Rectángulo 3"/>
          <p:cNvSpPr/>
          <p:nvPr/>
        </p:nvSpPr>
        <p:spPr>
          <a:xfrm>
            <a:off x="-138223" y="6239359"/>
            <a:ext cx="9144000" cy="461665"/>
          </a:xfrm>
          <a:prstGeom prst="rect">
            <a:avLst/>
          </a:prstGeom>
        </p:spPr>
        <p:txBody>
          <a:bodyPr wrap="square">
            <a:spAutoFit/>
          </a:bodyPr>
          <a:lstStyle/>
          <a:p>
            <a:pPr algn="r"/>
            <a:r>
              <a:rPr lang="es-AR" sz="1200" dirty="0" err="1">
                <a:solidFill>
                  <a:srgbClr val="0000FF"/>
                </a:solidFill>
                <a:latin typeface="+mj-lt"/>
              </a:rPr>
              <a:t>Nanoparticle</a:t>
            </a:r>
            <a:r>
              <a:rPr lang="es-AR" sz="1200" dirty="0">
                <a:solidFill>
                  <a:srgbClr val="0000FF"/>
                </a:solidFill>
                <a:latin typeface="+mj-lt"/>
              </a:rPr>
              <a:t> </a:t>
            </a:r>
            <a:r>
              <a:rPr lang="es-AR" sz="1200" dirty="0" err="1">
                <a:solidFill>
                  <a:srgbClr val="0000FF"/>
                </a:solidFill>
                <a:latin typeface="+mj-lt"/>
              </a:rPr>
              <a:t>uptake</a:t>
            </a:r>
            <a:r>
              <a:rPr lang="es-AR" sz="1200" dirty="0">
                <a:solidFill>
                  <a:srgbClr val="0000FF"/>
                </a:solidFill>
                <a:latin typeface="+mj-lt"/>
              </a:rPr>
              <a:t>: </a:t>
            </a:r>
            <a:r>
              <a:rPr lang="es-AR" sz="1200" dirty="0" err="1">
                <a:solidFill>
                  <a:srgbClr val="0000FF"/>
                </a:solidFill>
                <a:latin typeface="+mj-lt"/>
              </a:rPr>
              <a:t>The</a:t>
            </a:r>
            <a:r>
              <a:rPr lang="es-AR" sz="1200" dirty="0">
                <a:solidFill>
                  <a:srgbClr val="0000FF"/>
                </a:solidFill>
                <a:latin typeface="+mj-lt"/>
              </a:rPr>
              <a:t> </a:t>
            </a:r>
            <a:r>
              <a:rPr lang="es-AR" sz="1200" dirty="0" err="1">
                <a:solidFill>
                  <a:srgbClr val="0000FF"/>
                </a:solidFill>
                <a:latin typeface="+mj-lt"/>
              </a:rPr>
              <a:t>phagocyte</a:t>
            </a:r>
            <a:r>
              <a:rPr lang="es-AR" sz="1200" dirty="0">
                <a:solidFill>
                  <a:srgbClr val="0000FF"/>
                </a:solidFill>
                <a:latin typeface="+mj-lt"/>
              </a:rPr>
              <a:t> </a:t>
            </a:r>
            <a:r>
              <a:rPr lang="es-AR" sz="1200" dirty="0" err="1">
                <a:solidFill>
                  <a:srgbClr val="0000FF"/>
                </a:solidFill>
                <a:latin typeface="+mj-lt"/>
              </a:rPr>
              <a:t>problem</a:t>
            </a:r>
            <a:r>
              <a:rPr lang="es-AR" sz="1200" dirty="0">
                <a:solidFill>
                  <a:srgbClr val="0000FF"/>
                </a:solidFill>
                <a:latin typeface="+mj-lt"/>
              </a:rPr>
              <a:t> Heather </a:t>
            </a:r>
            <a:r>
              <a:rPr lang="es-AR" sz="1200" dirty="0" err="1">
                <a:solidFill>
                  <a:srgbClr val="0000FF"/>
                </a:solidFill>
                <a:latin typeface="+mj-lt"/>
              </a:rPr>
              <a:t>Herd</a:t>
            </a:r>
            <a:r>
              <a:rPr lang="es-AR" sz="1200" dirty="0">
                <a:solidFill>
                  <a:srgbClr val="0000FF"/>
                </a:solidFill>
                <a:latin typeface="+mj-lt"/>
              </a:rPr>
              <a:t> </a:t>
            </a:r>
            <a:r>
              <a:rPr lang="es-AR" sz="1200" dirty="0" err="1">
                <a:solidFill>
                  <a:srgbClr val="0000FF"/>
                </a:solidFill>
                <a:latin typeface="+mj-lt"/>
              </a:rPr>
              <a:t>Gustafson</a:t>
            </a:r>
            <a:r>
              <a:rPr lang="es-AR" sz="1200" dirty="0">
                <a:solidFill>
                  <a:srgbClr val="0000FF"/>
                </a:solidFill>
                <a:latin typeface="+mj-lt"/>
              </a:rPr>
              <a:t>, Dolly </a:t>
            </a:r>
            <a:r>
              <a:rPr lang="es-AR" sz="1200" dirty="0" err="1">
                <a:solidFill>
                  <a:srgbClr val="0000FF"/>
                </a:solidFill>
                <a:latin typeface="+mj-lt"/>
              </a:rPr>
              <a:t>Holt-Casper,David</a:t>
            </a:r>
            <a:r>
              <a:rPr lang="es-AR" sz="1200" dirty="0">
                <a:solidFill>
                  <a:srgbClr val="0000FF"/>
                </a:solidFill>
                <a:latin typeface="+mj-lt"/>
              </a:rPr>
              <a:t> W. </a:t>
            </a:r>
            <a:r>
              <a:rPr lang="es-AR" sz="1200" dirty="0" err="1">
                <a:solidFill>
                  <a:srgbClr val="0000FF"/>
                </a:solidFill>
                <a:latin typeface="+mj-lt"/>
              </a:rPr>
              <a:t>Grainger</a:t>
            </a:r>
            <a:r>
              <a:rPr lang="es-AR" sz="1200" dirty="0">
                <a:solidFill>
                  <a:srgbClr val="0000FF"/>
                </a:solidFill>
                <a:latin typeface="+mj-lt"/>
              </a:rPr>
              <a:t>, </a:t>
            </a:r>
            <a:r>
              <a:rPr lang="es-AR" sz="1200" dirty="0" err="1">
                <a:solidFill>
                  <a:srgbClr val="0000FF"/>
                </a:solidFill>
                <a:latin typeface="+mj-lt"/>
              </a:rPr>
              <a:t>Hamidreza</a:t>
            </a:r>
            <a:r>
              <a:rPr lang="es-AR" sz="1200" dirty="0">
                <a:solidFill>
                  <a:srgbClr val="0000FF"/>
                </a:solidFill>
                <a:latin typeface="+mj-lt"/>
              </a:rPr>
              <a:t> </a:t>
            </a:r>
            <a:r>
              <a:rPr lang="es-AR" sz="1200" dirty="0" err="1">
                <a:solidFill>
                  <a:srgbClr val="0000FF"/>
                </a:solidFill>
                <a:latin typeface="+mj-lt"/>
              </a:rPr>
              <a:t>Ghandehari</a:t>
            </a:r>
            <a:r>
              <a:rPr lang="es-AR" sz="1200" dirty="0">
                <a:solidFill>
                  <a:srgbClr val="0000FF"/>
                </a:solidFill>
                <a:latin typeface="+mj-lt"/>
              </a:rPr>
              <a:t> Nano </a:t>
            </a:r>
            <a:r>
              <a:rPr lang="es-AR" sz="1200" dirty="0" err="1">
                <a:solidFill>
                  <a:srgbClr val="0000FF"/>
                </a:solidFill>
                <a:latin typeface="+mj-lt"/>
              </a:rPr>
              <a:t>Today</a:t>
            </a:r>
            <a:r>
              <a:rPr lang="es-AR" sz="1200" dirty="0">
                <a:solidFill>
                  <a:srgbClr val="0000FF"/>
                </a:solidFill>
                <a:latin typeface="+mj-lt"/>
              </a:rPr>
              <a:t> (2015) xxx, xxx—xxx </a:t>
            </a:r>
          </a:p>
        </p:txBody>
      </p:sp>
    </p:spTree>
    <p:extLst>
      <p:ext uri="{BB962C8B-B14F-4D97-AF65-F5344CB8AC3E}">
        <p14:creationId xmlns:p14="http://schemas.microsoft.com/office/powerpoint/2010/main" val="199250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85064" y="467812"/>
            <a:ext cx="8703251" cy="4478203"/>
          </a:xfrm>
          <a:prstGeom prst="rect">
            <a:avLst/>
          </a:prstGeom>
        </p:spPr>
      </p:pic>
      <p:sp>
        <p:nvSpPr>
          <p:cNvPr id="6" name="Rectangle 2"/>
          <p:cNvSpPr>
            <a:spLocks noChangeArrowheads="1"/>
          </p:cNvSpPr>
          <p:nvPr/>
        </p:nvSpPr>
        <p:spPr bwMode="auto">
          <a:xfrm>
            <a:off x="0" y="-116963"/>
            <a:ext cx="9144000" cy="461665"/>
          </a:xfrm>
          <a:prstGeom prst="rect">
            <a:avLst/>
          </a:prstGeom>
          <a:solidFill>
            <a:srgbClr val="FF0000"/>
          </a:solidFill>
          <a:ln>
            <a:noFill/>
          </a:ln>
          <a:effectLs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altLang="es-AR" sz="2400" b="1" err="1">
                <a:solidFill>
                  <a:schemeClr val="bg1"/>
                </a:solidFill>
              </a:rPr>
              <a:t>Ruta</a:t>
            </a:r>
            <a:r>
              <a:rPr lang="en-GB" altLang="es-AR" sz="2400" b="1">
                <a:solidFill>
                  <a:schemeClr val="bg1"/>
                </a:solidFill>
              </a:rPr>
              <a:t> </a:t>
            </a:r>
            <a:r>
              <a:rPr lang="en-GB" altLang="es-AR" sz="2400" b="1" err="1">
                <a:solidFill>
                  <a:schemeClr val="bg1"/>
                </a:solidFill>
              </a:rPr>
              <a:t>endovenosa</a:t>
            </a:r>
            <a:r>
              <a:rPr lang="en-GB" altLang="es-AR" sz="2400" b="1">
                <a:solidFill>
                  <a:schemeClr val="bg1"/>
                </a:solidFill>
              </a:rPr>
              <a:t>: </a:t>
            </a:r>
            <a:r>
              <a:rPr lang="en-GB" altLang="es-AR" sz="2400" err="1">
                <a:solidFill>
                  <a:schemeClr val="bg1"/>
                </a:solidFill>
              </a:rPr>
              <a:t>desde</a:t>
            </a:r>
            <a:r>
              <a:rPr lang="en-GB" altLang="es-AR" sz="2400">
                <a:solidFill>
                  <a:schemeClr val="bg1"/>
                </a:solidFill>
              </a:rPr>
              <a:t> sitio de </a:t>
            </a:r>
            <a:r>
              <a:rPr lang="en-GB" altLang="es-AR" sz="2400" err="1">
                <a:solidFill>
                  <a:schemeClr val="bg1"/>
                </a:solidFill>
              </a:rPr>
              <a:t>inyeccion</a:t>
            </a:r>
            <a:r>
              <a:rPr lang="en-GB" altLang="es-AR" sz="2400">
                <a:solidFill>
                  <a:schemeClr val="bg1"/>
                </a:solidFill>
              </a:rPr>
              <a:t> hasta el </a:t>
            </a:r>
            <a:r>
              <a:rPr lang="en-GB" altLang="es-AR" sz="2400" err="1">
                <a:solidFill>
                  <a:schemeClr val="bg1"/>
                </a:solidFill>
              </a:rPr>
              <a:t>blanco</a:t>
            </a:r>
            <a:r>
              <a:rPr lang="en-GB" altLang="es-AR" sz="2400">
                <a:solidFill>
                  <a:schemeClr val="bg1"/>
                </a:solidFill>
              </a:rPr>
              <a:t> </a:t>
            </a:r>
            <a:r>
              <a:rPr kumimoji="0" lang="en-GB" altLang="es-AR" sz="2400"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p>
        </p:txBody>
      </p:sp>
      <p:pic>
        <p:nvPicPr>
          <p:cNvPr id="7" name="Imagen 6"/>
          <p:cNvPicPr>
            <a:picLocks noChangeAspect="1"/>
          </p:cNvPicPr>
          <p:nvPr/>
        </p:nvPicPr>
        <p:blipFill>
          <a:blip r:embed="rId3"/>
          <a:stretch>
            <a:fillRect/>
          </a:stretch>
        </p:blipFill>
        <p:spPr>
          <a:xfrm>
            <a:off x="7872311" y="1324236"/>
            <a:ext cx="1378015" cy="2189344"/>
          </a:xfrm>
          <a:prstGeom prst="rect">
            <a:avLst/>
          </a:prstGeom>
        </p:spPr>
      </p:pic>
      <p:sp>
        <p:nvSpPr>
          <p:cNvPr id="8" name="Rectángulo 7"/>
          <p:cNvSpPr/>
          <p:nvPr/>
        </p:nvSpPr>
        <p:spPr>
          <a:xfrm>
            <a:off x="0" y="4774966"/>
            <a:ext cx="9144000" cy="1938992"/>
          </a:xfrm>
          <a:prstGeom prst="rect">
            <a:avLst/>
          </a:prstGeom>
        </p:spPr>
        <p:txBody>
          <a:bodyPr wrap="square">
            <a:spAutoFit/>
          </a:bodyPr>
          <a:lstStyle/>
          <a:p>
            <a:pPr algn="just"/>
            <a:r>
              <a:rPr lang="en-US" sz="1200" b="1" dirty="0" err="1">
                <a:solidFill>
                  <a:srgbClr val="000000"/>
                </a:solidFill>
              </a:rPr>
              <a:t>Secuencia</a:t>
            </a:r>
            <a:r>
              <a:rPr lang="en-US" sz="1200" b="1" dirty="0">
                <a:solidFill>
                  <a:srgbClr val="000000"/>
                </a:solidFill>
              </a:rPr>
              <a:t> de </a:t>
            </a:r>
            <a:r>
              <a:rPr lang="en-US" sz="1200" b="1" dirty="0" err="1">
                <a:solidFill>
                  <a:srgbClr val="000000"/>
                </a:solidFill>
              </a:rPr>
              <a:t>eventos</a:t>
            </a:r>
            <a:r>
              <a:rPr lang="en-US" sz="1200" b="1" dirty="0">
                <a:solidFill>
                  <a:srgbClr val="000000"/>
                </a:solidFill>
              </a:rPr>
              <a:t>/</a:t>
            </a:r>
            <a:r>
              <a:rPr lang="en-US" sz="1200" b="1" dirty="0" err="1">
                <a:solidFill>
                  <a:srgbClr val="000000"/>
                </a:solidFill>
              </a:rPr>
              <a:t>barreras</a:t>
            </a:r>
            <a:r>
              <a:rPr lang="en-US" sz="1200" b="1" dirty="0">
                <a:solidFill>
                  <a:srgbClr val="000000"/>
                </a:solidFill>
              </a:rPr>
              <a:t> </a:t>
            </a:r>
            <a:r>
              <a:rPr lang="en-US" sz="1200" b="1" dirty="0" err="1">
                <a:solidFill>
                  <a:srgbClr val="000000"/>
                </a:solidFill>
              </a:rPr>
              <a:t>biologicas</a:t>
            </a:r>
            <a:r>
              <a:rPr lang="en-US" sz="1200" b="1" dirty="0">
                <a:solidFill>
                  <a:srgbClr val="000000"/>
                </a:solidFill>
              </a:rPr>
              <a:t> </a:t>
            </a:r>
            <a:r>
              <a:rPr lang="en-US" sz="1200" b="1" dirty="0" err="1">
                <a:solidFill>
                  <a:srgbClr val="000000"/>
                </a:solidFill>
              </a:rPr>
              <a:t>atravesadas</a:t>
            </a:r>
            <a:r>
              <a:rPr lang="en-US" sz="1200" b="1" dirty="0">
                <a:solidFill>
                  <a:srgbClr val="000000"/>
                </a:solidFill>
              </a:rPr>
              <a:t> </a:t>
            </a:r>
            <a:r>
              <a:rPr lang="en-US" sz="1200" b="1" dirty="0" err="1">
                <a:solidFill>
                  <a:srgbClr val="000000"/>
                </a:solidFill>
              </a:rPr>
              <a:t>por</a:t>
            </a:r>
            <a:r>
              <a:rPr lang="en-US" sz="1200" b="1" dirty="0">
                <a:solidFill>
                  <a:srgbClr val="000000"/>
                </a:solidFill>
              </a:rPr>
              <a:t> </a:t>
            </a:r>
            <a:r>
              <a:rPr lang="en-US" sz="1200" b="1" dirty="0" err="1">
                <a:solidFill>
                  <a:srgbClr val="000000"/>
                </a:solidFill>
              </a:rPr>
              <a:t>nanomedicinas</a:t>
            </a:r>
            <a:r>
              <a:rPr lang="en-US" sz="1200" b="1" dirty="0">
                <a:solidFill>
                  <a:srgbClr val="000000"/>
                </a:solidFill>
              </a:rPr>
              <a:t> </a:t>
            </a:r>
            <a:r>
              <a:rPr lang="en-US" sz="1200" b="1" dirty="0" err="1">
                <a:solidFill>
                  <a:srgbClr val="000000"/>
                </a:solidFill>
              </a:rPr>
              <a:t>administradas</a:t>
            </a:r>
            <a:r>
              <a:rPr lang="en-US" sz="1200" b="1" dirty="0">
                <a:solidFill>
                  <a:srgbClr val="000000"/>
                </a:solidFill>
              </a:rPr>
              <a:t> </a:t>
            </a:r>
            <a:r>
              <a:rPr lang="en-US" sz="1200" b="1" dirty="0" err="1">
                <a:solidFill>
                  <a:srgbClr val="000000"/>
                </a:solidFill>
              </a:rPr>
              <a:t>endovenosamente</a:t>
            </a:r>
            <a:r>
              <a:rPr lang="en-US" sz="1200" b="1" dirty="0">
                <a:solidFill>
                  <a:srgbClr val="000000"/>
                </a:solidFill>
              </a:rPr>
              <a:t>. </a:t>
            </a:r>
          </a:p>
          <a:p>
            <a:pPr marL="228600" indent="-228600" algn="just">
              <a:buAutoNum type="arabicParenR"/>
            </a:pPr>
            <a:r>
              <a:rPr lang="en-US" sz="1200" b="1" dirty="0" err="1">
                <a:solidFill>
                  <a:srgbClr val="000000"/>
                </a:solidFill>
              </a:rPr>
              <a:t>Opsonizacion</a:t>
            </a:r>
            <a:r>
              <a:rPr lang="en-US" sz="1200" b="1" dirty="0">
                <a:solidFill>
                  <a:srgbClr val="000000"/>
                </a:solidFill>
              </a:rPr>
              <a:t> y </a:t>
            </a:r>
            <a:r>
              <a:rPr lang="en-US" sz="1200" b="1" dirty="0" err="1">
                <a:solidFill>
                  <a:srgbClr val="000000"/>
                </a:solidFill>
              </a:rPr>
              <a:t>captura</a:t>
            </a:r>
            <a:r>
              <a:rPr lang="en-US" sz="1200" b="1" dirty="0">
                <a:solidFill>
                  <a:srgbClr val="000000"/>
                </a:solidFill>
              </a:rPr>
              <a:t> </a:t>
            </a:r>
            <a:r>
              <a:rPr lang="en-US" sz="1200" b="1" dirty="0" err="1">
                <a:solidFill>
                  <a:srgbClr val="000000"/>
                </a:solidFill>
              </a:rPr>
              <a:t>por</a:t>
            </a:r>
            <a:r>
              <a:rPr lang="en-US" sz="1200" b="1" dirty="0">
                <a:solidFill>
                  <a:srgbClr val="000000"/>
                </a:solidFill>
              </a:rPr>
              <a:t> </a:t>
            </a:r>
            <a:r>
              <a:rPr lang="en-US" sz="1200" b="1" dirty="0" err="1">
                <a:solidFill>
                  <a:srgbClr val="000000"/>
                </a:solidFill>
              </a:rPr>
              <a:t>macrofagos</a:t>
            </a:r>
            <a:r>
              <a:rPr lang="en-US" sz="1200" b="1" dirty="0">
                <a:solidFill>
                  <a:srgbClr val="000000"/>
                </a:solidFill>
              </a:rPr>
              <a:t> </a:t>
            </a:r>
            <a:r>
              <a:rPr lang="en-US" sz="1200" b="1" dirty="0" err="1">
                <a:solidFill>
                  <a:srgbClr val="000000"/>
                </a:solidFill>
              </a:rPr>
              <a:t>tisulares</a:t>
            </a:r>
            <a:r>
              <a:rPr lang="en-US" sz="1200" b="1" dirty="0">
                <a:solidFill>
                  <a:srgbClr val="000000"/>
                </a:solidFill>
              </a:rPr>
              <a:t> del MPS. </a:t>
            </a:r>
            <a:r>
              <a:rPr lang="en-US" sz="1200" dirty="0">
                <a:solidFill>
                  <a:srgbClr val="000000"/>
                </a:solidFill>
              </a:rPr>
              <a:t>Las </a:t>
            </a:r>
            <a:r>
              <a:rPr lang="en-US" sz="1200" dirty="0" err="1">
                <a:solidFill>
                  <a:srgbClr val="000000"/>
                </a:solidFill>
              </a:rPr>
              <a:t>nanomedicinas</a:t>
            </a:r>
            <a:r>
              <a:rPr lang="en-US" sz="1200" dirty="0">
                <a:solidFill>
                  <a:srgbClr val="000000"/>
                </a:solidFill>
              </a:rPr>
              <a:t> son </a:t>
            </a:r>
            <a:r>
              <a:rPr lang="en-US" sz="1200" dirty="0" err="1">
                <a:solidFill>
                  <a:srgbClr val="000000"/>
                </a:solidFill>
              </a:rPr>
              <a:t>atrapadas</a:t>
            </a:r>
            <a:r>
              <a:rPr lang="en-US" sz="1200" dirty="0">
                <a:solidFill>
                  <a:srgbClr val="000000"/>
                </a:solidFill>
              </a:rPr>
              <a:t> </a:t>
            </a:r>
            <a:r>
              <a:rPr lang="en-US" sz="1200" dirty="0" err="1">
                <a:solidFill>
                  <a:srgbClr val="000000"/>
                </a:solidFill>
              </a:rPr>
              <a:t>inespecificamente</a:t>
            </a:r>
            <a:r>
              <a:rPr lang="en-US" sz="1200" dirty="0">
                <a:solidFill>
                  <a:srgbClr val="000000"/>
                </a:solidFill>
              </a:rPr>
              <a:t>  </a:t>
            </a:r>
            <a:r>
              <a:rPr lang="en-US" sz="1200" dirty="0" err="1">
                <a:solidFill>
                  <a:srgbClr val="000000"/>
                </a:solidFill>
              </a:rPr>
              <a:t>en</a:t>
            </a:r>
            <a:r>
              <a:rPr lang="en-US" sz="1200" dirty="0">
                <a:solidFill>
                  <a:srgbClr val="000000"/>
                </a:solidFill>
              </a:rPr>
              <a:t> </a:t>
            </a:r>
            <a:r>
              <a:rPr lang="en-US" sz="1200" dirty="0" err="1">
                <a:solidFill>
                  <a:srgbClr val="000000"/>
                </a:solidFill>
              </a:rPr>
              <a:t>higado</a:t>
            </a:r>
            <a:r>
              <a:rPr lang="en-US" sz="1200" dirty="0">
                <a:solidFill>
                  <a:srgbClr val="000000"/>
                </a:solidFill>
              </a:rPr>
              <a:t> y </a:t>
            </a:r>
            <a:r>
              <a:rPr lang="en-US" sz="1200" dirty="0" err="1">
                <a:solidFill>
                  <a:srgbClr val="000000"/>
                </a:solidFill>
              </a:rPr>
              <a:t>bazo</a:t>
            </a:r>
            <a:r>
              <a:rPr lang="en-US" sz="1200" dirty="0">
                <a:solidFill>
                  <a:srgbClr val="000000"/>
                </a:solidFill>
              </a:rPr>
              <a:t> </a:t>
            </a:r>
            <a:r>
              <a:rPr lang="en-US" sz="1200" dirty="0" err="1">
                <a:solidFill>
                  <a:srgbClr val="000000"/>
                </a:solidFill>
              </a:rPr>
              <a:t>sanos</a:t>
            </a:r>
            <a:r>
              <a:rPr lang="en-US" sz="1200" dirty="0">
                <a:solidFill>
                  <a:srgbClr val="000000"/>
                </a:solidFill>
              </a:rPr>
              <a:t> y se </a:t>
            </a:r>
            <a:r>
              <a:rPr lang="en-US" sz="1200" dirty="0" err="1">
                <a:solidFill>
                  <a:srgbClr val="000000"/>
                </a:solidFill>
              </a:rPr>
              <a:t>reducen</a:t>
            </a:r>
            <a:r>
              <a:rPr lang="en-US" sz="1200" dirty="0">
                <a:solidFill>
                  <a:srgbClr val="000000"/>
                </a:solidFill>
              </a:rPr>
              <a:t> </a:t>
            </a:r>
            <a:r>
              <a:rPr lang="en-US" sz="1200" dirty="0" err="1">
                <a:solidFill>
                  <a:srgbClr val="000000"/>
                </a:solidFill>
              </a:rPr>
              <a:t>sus</a:t>
            </a:r>
            <a:r>
              <a:rPr lang="en-US" sz="1200" dirty="0">
                <a:solidFill>
                  <a:srgbClr val="000000"/>
                </a:solidFill>
              </a:rPr>
              <a:t> chances de </a:t>
            </a:r>
            <a:r>
              <a:rPr lang="en-US" sz="1200" dirty="0" err="1">
                <a:solidFill>
                  <a:srgbClr val="000000"/>
                </a:solidFill>
              </a:rPr>
              <a:t>acumulacion</a:t>
            </a:r>
            <a:r>
              <a:rPr lang="en-US" sz="1200" dirty="0">
                <a:solidFill>
                  <a:srgbClr val="000000"/>
                </a:solidFill>
              </a:rPr>
              <a:t> </a:t>
            </a:r>
            <a:r>
              <a:rPr lang="en-US" sz="1200" dirty="0" err="1">
                <a:solidFill>
                  <a:srgbClr val="000000"/>
                </a:solidFill>
              </a:rPr>
              <a:t>en</a:t>
            </a:r>
            <a:r>
              <a:rPr lang="en-US" sz="1200" dirty="0">
                <a:solidFill>
                  <a:srgbClr val="000000"/>
                </a:solidFill>
              </a:rPr>
              <a:t> sitios </a:t>
            </a:r>
            <a:r>
              <a:rPr lang="en-US" sz="1200" dirty="0" err="1">
                <a:solidFill>
                  <a:srgbClr val="000000"/>
                </a:solidFill>
              </a:rPr>
              <a:t>patologicos</a:t>
            </a:r>
            <a:r>
              <a:rPr lang="en-US" sz="1200" dirty="0">
                <a:solidFill>
                  <a:srgbClr val="000000"/>
                </a:solidFill>
              </a:rPr>
              <a:t>.</a:t>
            </a:r>
          </a:p>
          <a:p>
            <a:pPr marL="228600" indent="-228600" algn="just">
              <a:buAutoNum type="arabicParenR"/>
            </a:pPr>
            <a:r>
              <a:rPr lang="en-US" sz="1200" dirty="0" err="1">
                <a:solidFill>
                  <a:srgbClr val="000000"/>
                </a:solidFill>
              </a:rPr>
              <a:t>En</a:t>
            </a:r>
            <a:r>
              <a:rPr lang="en-US" sz="1200" dirty="0">
                <a:solidFill>
                  <a:srgbClr val="000000"/>
                </a:solidFill>
              </a:rPr>
              <a:t> </a:t>
            </a:r>
            <a:r>
              <a:rPr lang="en-US" sz="1200" dirty="0" err="1">
                <a:solidFill>
                  <a:srgbClr val="000000"/>
                </a:solidFill>
              </a:rPr>
              <a:t>condiciones</a:t>
            </a:r>
            <a:r>
              <a:rPr lang="en-US" sz="1200" dirty="0">
                <a:solidFill>
                  <a:srgbClr val="000000"/>
                </a:solidFill>
              </a:rPr>
              <a:t> </a:t>
            </a:r>
            <a:r>
              <a:rPr lang="en-US" sz="1200" dirty="0" err="1">
                <a:solidFill>
                  <a:srgbClr val="000000"/>
                </a:solidFill>
              </a:rPr>
              <a:t>normales</a:t>
            </a:r>
            <a:r>
              <a:rPr lang="en-US" sz="1200" dirty="0">
                <a:solidFill>
                  <a:srgbClr val="000000"/>
                </a:solidFill>
              </a:rPr>
              <a:t> de </a:t>
            </a:r>
            <a:r>
              <a:rPr lang="en-US" sz="1200" dirty="0" err="1">
                <a:solidFill>
                  <a:srgbClr val="000000"/>
                </a:solidFill>
              </a:rPr>
              <a:t>flujo</a:t>
            </a:r>
            <a:r>
              <a:rPr lang="en-US" sz="1200" dirty="0">
                <a:solidFill>
                  <a:srgbClr val="000000"/>
                </a:solidFill>
              </a:rPr>
              <a:t>,  la </a:t>
            </a:r>
            <a:r>
              <a:rPr lang="en-US" sz="1200" dirty="0" err="1">
                <a:solidFill>
                  <a:srgbClr val="000000"/>
                </a:solidFill>
              </a:rPr>
              <a:t>geometria</a:t>
            </a:r>
            <a:r>
              <a:rPr lang="en-US" sz="1200" dirty="0">
                <a:solidFill>
                  <a:srgbClr val="000000"/>
                </a:solidFill>
              </a:rPr>
              <a:t> y el </a:t>
            </a:r>
            <a:r>
              <a:rPr lang="en-US" sz="1200" dirty="0" err="1">
                <a:solidFill>
                  <a:srgbClr val="000000"/>
                </a:solidFill>
              </a:rPr>
              <a:t>tamaño</a:t>
            </a:r>
            <a:r>
              <a:rPr lang="en-US" sz="1200" dirty="0">
                <a:solidFill>
                  <a:srgbClr val="000000"/>
                </a:solidFill>
              </a:rPr>
              <a:t> de las </a:t>
            </a:r>
            <a:r>
              <a:rPr lang="en-US" sz="1200" dirty="0" err="1">
                <a:solidFill>
                  <a:srgbClr val="000000"/>
                </a:solidFill>
              </a:rPr>
              <a:t>nanomedicinas</a:t>
            </a:r>
            <a:r>
              <a:rPr lang="en-US" sz="1200" dirty="0">
                <a:solidFill>
                  <a:srgbClr val="000000"/>
                </a:solidFill>
              </a:rPr>
              <a:t> </a:t>
            </a:r>
            <a:r>
              <a:rPr lang="en-US" sz="1200" dirty="0" err="1">
                <a:solidFill>
                  <a:srgbClr val="000000"/>
                </a:solidFill>
              </a:rPr>
              <a:t>influyen</a:t>
            </a:r>
            <a:r>
              <a:rPr lang="en-US" sz="1200" dirty="0">
                <a:solidFill>
                  <a:srgbClr val="000000"/>
                </a:solidFill>
              </a:rPr>
              <a:t> </a:t>
            </a:r>
            <a:r>
              <a:rPr lang="en-US" sz="1200" dirty="0" err="1">
                <a:solidFill>
                  <a:srgbClr val="000000"/>
                </a:solidFill>
              </a:rPr>
              <a:t>en</a:t>
            </a:r>
            <a:r>
              <a:rPr lang="en-US" sz="1200" dirty="0">
                <a:solidFill>
                  <a:srgbClr val="000000"/>
                </a:solidFill>
              </a:rPr>
              <a:t> </a:t>
            </a:r>
            <a:r>
              <a:rPr lang="en-US" sz="1200" dirty="0" err="1">
                <a:solidFill>
                  <a:srgbClr val="000000"/>
                </a:solidFill>
              </a:rPr>
              <a:t>su</a:t>
            </a:r>
            <a:r>
              <a:rPr lang="en-US" sz="1200" dirty="0">
                <a:solidFill>
                  <a:srgbClr val="000000"/>
                </a:solidFill>
              </a:rPr>
              <a:t> </a:t>
            </a:r>
            <a:r>
              <a:rPr lang="en-US" sz="1200" dirty="0" err="1">
                <a:solidFill>
                  <a:srgbClr val="000000"/>
                </a:solidFill>
              </a:rPr>
              <a:t>dinamica</a:t>
            </a:r>
            <a:r>
              <a:rPr lang="en-US" sz="1200" dirty="0">
                <a:solidFill>
                  <a:srgbClr val="000000"/>
                </a:solidFill>
              </a:rPr>
              <a:t> de </a:t>
            </a:r>
            <a:r>
              <a:rPr lang="en-US" sz="1200" dirty="0" err="1">
                <a:solidFill>
                  <a:srgbClr val="000000"/>
                </a:solidFill>
              </a:rPr>
              <a:t>marginacion</a:t>
            </a:r>
            <a:r>
              <a:rPr lang="en-US" sz="1200" dirty="0">
                <a:solidFill>
                  <a:srgbClr val="000000"/>
                </a:solidFill>
              </a:rPr>
              <a:t> </a:t>
            </a:r>
            <a:r>
              <a:rPr lang="en-US" sz="1200" dirty="0" err="1">
                <a:solidFill>
                  <a:srgbClr val="000000"/>
                </a:solidFill>
              </a:rPr>
              <a:t>sobre</a:t>
            </a:r>
            <a:r>
              <a:rPr lang="en-US" sz="1200" dirty="0">
                <a:solidFill>
                  <a:srgbClr val="000000"/>
                </a:solidFill>
              </a:rPr>
              <a:t> la pared vascular.  Las </a:t>
            </a:r>
            <a:r>
              <a:rPr lang="en-US" sz="1200" dirty="0" err="1">
                <a:solidFill>
                  <a:srgbClr val="000000"/>
                </a:solidFill>
              </a:rPr>
              <a:t>nanopartículas</a:t>
            </a:r>
            <a:r>
              <a:rPr lang="en-US" sz="1200" dirty="0">
                <a:solidFill>
                  <a:srgbClr val="000000"/>
                </a:solidFill>
              </a:rPr>
              <a:t> </a:t>
            </a:r>
            <a:r>
              <a:rPr lang="en-US" sz="1200" dirty="0" err="1">
                <a:solidFill>
                  <a:srgbClr val="000000"/>
                </a:solidFill>
              </a:rPr>
              <a:t>esfericas</a:t>
            </a:r>
            <a:r>
              <a:rPr lang="en-US" sz="1200" dirty="0">
                <a:solidFill>
                  <a:srgbClr val="000000"/>
                </a:solidFill>
              </a:rPr>
              <a:t> </a:t>
            </a:r>
            <a:r>
              <a:rPr lang="en-US" sz="1200" dirty="0" err="1">
                <a:solidFill>
                  <a:srgbClr val="000000"/>
                </a:solidFill>
              </a:rPr>
              <a:t>migran</a:t>
            </a:r>
            <a:r>
              <a:rPr lang="en-US" sz="1200" dirty="0">
                <a:solidFill>
                  <a:srgbClr val="000000"/>
                </a:solidFill>
              </a:rPr>
              <a:t> a </a:t>
            </a:r>
            <a:r>
              <a:rPr lang="en-US" sz="1200" dirty="0" err="1">
                <a:solidFill>
                  <a:srgbClr val="000000"/>
                </a:solidFill>
              </a:rPr>
              <a:t>distancia</a:t>
            </a:r>
            <a:r>
              <a:rPr lang="en-US" sz="1200" dirty="0">
                <a:solidFill>
                  <a:srgbClr val="000000"/>
                </a:solidFill>
              </a:rPr>
              <a:t> considerable de las superficies </a:t>
            </a:r>
            <a:r>
              <a:rPr lang="en-US" sz="1200" dirty="0" err="1">
                <a:solidFill>
                  <a:srgbClr val="000000"/>
                </a:solidFill>
              </a:rPr>
              <a:t>endoteliales</a:t>
            </a:r>
            <a:r>
              <a:rPr lang="en-US" sz="1200" dirty="0">
                <a:solidFill>
                  <a:srgbClr val="000000"/>
                </a:solidFill>
              </a:rPr>
              <a:t>, </a:t>
            </a:r>
            <a:r>
              <a:rPr lang="en-US" sz="1200" dirty="0" err="1">
                <a:solidFill>
                  <a:srgbClr val="000000"/>
                </a:solidFill>
              </a:rPr>
              <a:t>limitando</a:t>
            </a:r>
            <a:r>
              <a:rPr lang="en-US" sz="1200" dirty="0">
                <a:solidFill>
                  <a:srgbClr val="000000"/>
                </a:solidFill>
              </a:rPr>
              <a:t> </a:t>
            </a:r>
            <a:r>
              <a:rPr lang="en-US" sz="1200" dirty="0" err="1">
                <a:solidFill>
                  <a:srgbClr val="000000"/>
                </a:solidFill>
              </a:rPr>
              <a:t>estrategias</a:t>
            </a:r>
            <a:r>
              <a:rPr lang="en-US" sz="1200" dirty="0">
                <a:solidFill>
                  <a:srgbClr val="000000"/>
                </a:solidFill>
              </a:rPr>
              <a:t> de targeting </a:t>
            </a:r>
            <a:r>
              <a:rPr lang="en-US" sz="1200" dirty="0" err="1">
                <a:solidFill>
                  <a:srgbClr val="000000"/>
                </a:solidFill>
              </a:rPr>
              <a:t>activo</a:t>
            </a:r>
            <a:r>
              <a:rPr lang="en-US" sz="1200" dirty="0">
                <a:solidFill>
                  <a:srgbClr val="000000"/>
                </a:solidFill>
              </a:rPr>
              <a:t>** y </a:t>
            </a:r>
            <a:r>
              <a:rPr lang="en-US" sz="1200" dirty="0" err="1">
                <a:solidFill>
                  <a:srgbClr val="000000"/>
                </a:solidFill>
              </a:rPr>
              <a:t>acumulacion</a:t>
            </a:r>
            <a:r>
              <a:rPr lang="en-US" sz="1200" dirty="0">
                <a:solidFill>
                  <a:srgbClr val="000000"/>
                </a:solidFill>
              </a:rPr>
              <a:t> </a:t>
            </a:r>
            <a:r>
              <a:rPr lang="en-US" sz="1200" dirty="0" err="1">
                <a:solidFill>
                  <a:srgbClr val="000000"/>
                </a:solidFill>
              </a:rPr>
              <a:t>por</a:t>
            </a:r>
            <a:r>
              <a:rPr lang="en-US" sz="1200" dirty="0">
                <a:solidFill>
                  <a:srgbClr val="000000"/>
                </a:solidFill>
              </a:rPr>
              <a:t> targeting </a:t>
            </a:r>
            <a:r>
              <a:rPr lang="en-US" sz="1200" dirty="0" err="1">
                <a:solidFill>
                  <a:srgbClr val="000000"/>
                </a:solidFill>
              </a:rPr>
              <a:t>pasivo</a:t>
            </a:r>
            <a:r>
              <a:rPr lang="en-US" sz="1200" dirty="0">
                <a:solidFill>
                  <a:srgbClr val="000000"/>
                </a:solidFill>
              </a:rPr>
              <a:t>** (</a:t>
            </a:r>
            <a:r>
              <a:rPr lang="en-US" sz="1200" dirty="0" err="1">
                <a:solidFill>
                  <a:srgbClr val="000000"/>
                </a:solidFill>
              </a:rPr>
              <a:t>ejemplo</a:t>
            </a:r>
            <a:r>
              <a:rPr lang="en-US" sz="1200" dirty="0">
                <a:solidFill>
                  <a:srgbClr val="000000"/>
                </a:solidFill>
              </a:rPr>
              <a:t>: </a:t>
            </a:r>
            <a:r>
              <a:rPr lang="en-US" sz="1200" dirty="0" err="1">
                <a:solidFill>
                  <a:srgbClr val="000000"/>
                </a:solidFill>
              </a:rPr>
              <a:t>efecto</a:t>
            </a:r>
            <a:r>
              <a:rPr lang="en-US" sz="1200" dirty="0">
                <a:solidFill>
                  <a:srgbClr val="000000"/>
                </a:solidFill>
              </a:rPr>
              <a:t> EPR**) [</a:t>
            </a:r>
            <a:r>
              <a:rPr lang="en-US" sz="1200" dirty="0" err="1">
                <a:solidFill>
                  <a:srgbClr val="000000"/>
                </a:solidFill>
              </a:rPr>
              <a:t>ver</a:t>
            </a:r>
            <a:r>
              <a:rPr lang="en-US" sz="1200" dirty="0">
                <a:solidFill>
                  <a:srgbClr val="000000"/>
                </a:solidFill>
              </a:rPr>
              <a:t> Modulo4**]. </a:t>
            </a:r>
          </a:p>
          <a:p>
            <a:pPr marL="228600" indent="-228600" algn="just">
              <a:buAutoNum type="arabicParenR"/>
            </a:pPr>
            <a:r>
              <a:rPr lang="en-US" sz="1200" dirty="0">
                <a:solidFill>
                  <a:srgbClr val="000000"/>
                </a:solidFill>
              </a:rPr>
              <a:t>La </a:t>
            </a:r>
            <a:r>
              <a:rPr lang="en-US" sz="1200" dirty="0" err="1">
                <a:solidFill>
                  <a:srgbClr val="000000"/>
                </a:solidFill>
              </a:rPr>
              <a:t>elevada</a:t>
            </a:r>
            <a:r>
              <a:rPr lang="en-US" sz="1200" dirty="0">
                <a:solidFill>
                  <a:srgbClr val="000000"/>
                </a:solidFill>
              </a:rPr>
              <a:t> </a:t>
            </a:r>
            <a:r>
              <a:rPr lang="en-US" sz="1200" dirty="0" err="1">
                <a:solidFill>
                  <a:srgbClr val="000000"/>
                </a:solidFill>
              </a:rPr>
              <a:t>presion</a:t>
            </a:r>
            <a:r>
              <a:rPr lang="en-US" sz="1200" dirty="0">
                <a:solidFill>
                  <a:srgbClr val="000000"/>
                </a:solidFill>
              </a:rPr>
              <a:t> </a:t>
            </a:r>
            <a:r>
              <a:rPr lang="en-US" sz="1200" dirty="0" err="1">
                <a:solidFill>
                  <a:srgbClr val="000000"/>
                </a:solidFill>
              </a:rPr>
              <a:t>intersticial</a:t>
            </a:r>
            <a:r>
              <a:rPr lang="en-US" sz="1200" dirty="0">
                <a:solidFill>
                  <a:srgbClr val="000000"/>
                </a:solidFill>
              </a:rPr>
              <a:t> (IFP) </a:t>
            </a:r>
            <a:r>
              <a:rPr lang="en-US" sz="1200" dirty="0" err="1">
                <a:solidFill>
                  <a:srgbClr val="000000"/>
                </a:solidFill>
              </a:rPr>
              <a:t>es</a:t>
            </a:r>
            <a:r>
              <a:rPr lang="en-US" sz="1200" dirty="0">
                <a:solidFill>
                  <a:srgbClr val="000000"/>
                </a:solidFill>
              </a:rPr>
              <a:t> un factor que </a:t>
            </a:r>
            <a:r>
              <a:rPr lang="en-US" sz="1200" dirty="0" err="1">
                <a:solidFill>
                  <a:srgbClr val="000000"/>
                </a:solidFill>
              </a:rPr>
              <a:t>dificulta</a:t>
            </a:r>
            <a:r>
              <a:rPr lang="en-US" sz="1200" dirty="0">
                <a:solidFill>
                  <a:srgbClr val="000000"/>
                </a:solidFill>
              </a:rPr>
              <a:t> la </a:t>
            </a:r>
            <a:r>
              <a:rPr lang="en-US" sz="1200" dirty="0" err="1">
                <a:solidFill>
                  <a:srgbClr val="000000"/>
                </a:solidFill>
              </a:rPr>
              <a:t>acumulacion</a:t>
            </a:r>
            <a:r>
              <a:rPr lang="en-US" sz="1200" dirty="0">
                <a:solidFill>
                  <a:srgbClr val="000000"/>
                </a:solidFill>
              </a:rPr>
              <a:t> de </a:t>
            </a:r>
            <a:r>
              <a:rPr lang="en-US" sz="1200" dirty="0" err="1">
                <a:solidFill>
                  <a:srgbClr val="000000"/>
                </a:solidFill>
              </a:rPr>
              <a:t>nanomedicinas</a:t>
            </a:r>
            <a:r>
              <a:rPr lang="en-US" sz="1200" dirty="0">
                <a:solidFill>
                  <a:srgbClr val="000000"/>
                </a:solidFill>
              </a:rPr>
              <a:t> </a:t>
            </a:r>
            <a:r>
              <a:rPr lang="en-US" sz="1200" dirty="0" err="1">
                <a:solidFill>
                  <a:srgbClr val="000000"/>
                </a:solidFill>
              </a:rPr>
              <a:t>en</a:t>
            </a:r>
            <a:r>
              <a:rPr lang="en-US" sz="1200" dirty="0">
                <a:solidFill>
                  <a:srgbClr val="000000"/>
                </a:solidFill>
              </a:rPr>
              <a:t> </a:t>
            </a:r>
            <a:r>
              <a:rPr lang="en-US" sz="1200" dirty="0" err="1">
                <a:solidFill>
                  <a:srgbClr val="000000"/>
                </a:solidFill>
              </a:rPr>
              <a:t>tumores</a:t>
            </a:r>
            <a:r>
              <a:rPr lang="en-US" sz="1200" dirty="0">
                <a:solidFill>
                  <a:srgbClr val="000000"/>
                </a:solidFill>
              </a:rPr>
              <a:t>**. </a:t>
            </a:r>
          </a:p>
          <a:p>
            <a:pPr marL="228600" indent="-228600" algn="just">
              <a:buAutoNum type="arabicParenR"/>
            </a:pPr>
            <a:r>
              <a:rPr lang="en-US" sz="1200" dirty="0" err="1">
                <a:solidFill>
                  <a:srgbClr val="000000"/>
                </a:solidFill>
              </a:rPr>
              <a:t>Internalizacion</a:t>
            </a:r>
            <a:r>
              <a:rPr lang="en-US" sz="1200" dirty="0">
                <a:solidFill>
                  <a:srgbClr val="000000"/>
                </a:solidFill>
              </a:rPr>
              <a:t> </a:t>
            </a:r>
            <a:r>
              <a:rPr lang="en-US" sz="1200" dirty="0" err="1">
                <a:solidFill>
                  <a:srgbClr val="000000"/>
                </a:solidFill>
              </a:rPr>
              <a:t>celular</a:t>
            </a:r>
            <a:r>
              <a:rPr lang="en-US" sz="1200" dirty="0">
                <a:solidFill>
                  <a:srgbClr val="000000"/>
                </a:solidFill>
              </a:rPr>
              <a:t> y escape endosomal. El </a:t>
            </a:r>
            <a:r>
              <a:rPr lang="en-US" sz="1200" dirty="0" err="1">
                <a:solidFill>
                  <a:srgbClr val="000000"/>
                </a:solidFill>
              </a:rPr>
              <a:t>tamaño</a:t>
            </a:r>
            <a:r>
              <a:rPr lang="en-US" sz="1200" dirty="0">
                <a:solidFill>
                  <a:srgbClr val="000000"/>
                </a:solidFill>
              </a:rPr>
              <a:t>, </a:t>
            </a:r>
            <a:r>
              <a:rPr lang="en-US" sz="1200" dirty="0" err="1">
                <a:solidFill>
                  <a:srgbClr val="000000"/>
                </a:solidFill>
              </a:rPr>
              <a:t>geometria</a:t>
            </a:r>
            <a:r>
              <a:rPr lang="en-US" sz="1200" dirty="0">
                <a:solidFill>
                  <a:srgbClr val="000000"/>
                </a:solidFill>
              </a:rPr>
              <a:t> y </a:t>
            </a:r>
            <a:r>
              <a:rPr lang="en-US" sz="1200" dirty="0" err="1">
                <a:solidFill>
                  <a:srgbClr val="000000"/>
                </a:solidFill>
              </a:rPr>
              <a:t>decoracion</a:t>
            </a:r>
            <a:r>
              <a:rPr lang="en-US" sz="1200" dirty="0">
                <a:solidFill>
                  <a:srgbClr val="000000"/>
                </a:solidFill>
              </a:rPr>
              <a:t> superficial </a:t>
            </a:r>
            <a:r>
              <a:rPr lang="en-US" sz="1200" dirty="0" err="1">
                <a:solidFill>
                  <a:srgbClr val="000000"/>
                </a:solidFill>
              </a:rPr>
              <a:t>impactan</a:t>
            </a:r>
            <a:r>
              <a:rPr lang="en-US" sz="1200" dirty="0">
                <a:solidFill>
                  <a:srgbClr val="000000"/>
                </a:solidFill>
              </a:rPr>
              <a:t> </a:t>
            </a:r>
            <a:r>
              <a:rPr lang="en-US" sz="1200" dirty="0" err="1">
                <a:solidFill>
                  <a:srgbClr val="000000"/>
                </a:solidFill>
              </a:rPr>
              <a:t>sobre</a:t>
            </a:r>
            <a:r>
              <a:rPr lang="en-US" sz="1200" dirty="0">
                <a:solidFill>
                  <a:srgbClr val="000000"/>
                </a:solidFill>
              </a:rPr>
              <a:t> </a:t>
            </a:r>
            <a:r>
              <a:rPr lang="en-US" sz="1200" dirty="0" err="1">
                <a:solidFill>
                  <a:srgbClr val="000000"/>
                </a:solidFill>
              </a:rPr>
              <a:t>mecanismos</a:t>
            </a:r>
            <a:r>
              <a:rPr lang="en-US" sz="1200" dirty="0">
                <a:solidFill>
                  <a:srgbClr val="000000"/>
                </a:solidFill>
              </a:rPr>
              <a:t> de </a:t>
            </a:r>
            <a:r>
              <a:rPr lang="en-US" sz="1200" dirty="0" err="1">
                <a:solidFill>
                  <a:srgbClr val="000000"/>
                </a:solidFill>
              </a:rPr>
              <a:t>internalizacion</a:t>
            </a:r>
            <a:r>
              <a:rPr lang="en-US" sz="1200" dirty="0">
                <a:solidFill>
                  <a:srgbClr val="000000"/>
                </a:solidFill>
              </a:rPr>
              <a:t> [</a:t>
            </a:r>
            <a:r>
              <a:rPr lang="en-US" sz="1200" dirty="0" err="1">
                <a:solidFill>
                  <a:srgbClr val="000000"/>
                </a:solidFill>
              </a:rPr>
              <a:t>ver</a:t>
            </a:r>
            <a:r>
              <a:rPr lang="en-US" sz="1200" dirty="0">
                <a:solidFill>
                  <a:srgbClr val="000000"/>
                </a:solidFill>
              </a:rPr>
              <a:t> mas </a:t>
            </a:r>
            <a:r>
              <a:rPr lang="en-US" sz="1200" dirty="0" err="1">
                <a:solidFill>
                  <a:srgbClr val="000000"/>
                </a:solidFill>
              </a:rPr>
              <a:t>adelente</a:t>
            </a:r>
            <a:r>
              <a:rPr lang="en-US" sz="1200" dirty="0">
                <a:solidFill>
                  <a:srgbClr val="000000"/>
                </a:solidFill>
              </a:rPr>
              <a:t> </a:t>
            </a:r>
            <a:r>
              <a:rPr lang="en-US" sz="1200" dirty="0" err="1">
                <a:solidFill>
                  <a:srgbClr val="000000"/>
                </a:solidFill>
              </a:rPr>
              <a:t>en</a:t>
            </a:r>
            <a:r>
              <a:rPr lang="en-US" sz="1200" dirty="0">
                <a:solidFill>
                  <a:srgbClr val="000000"/>
                </a:solidFill>
              </a:rPr>
              <a:t> </a:t>
            </a:r>
            <a:r>
              <a:rPr lang="en-US" sz="1200" dirty="0" err="1">
                <a:solidFill>
                  <a:srgbClr val="000000"/>
                </a:solidFill>
              </a:rPr>
              <a:t>este</a:t>
            </a:r>
            <a:r>
              <a:rPr lang="en-US" sz="1200" dirty="0">
                <a:solidFill>
                  <a:srgbClr val="000000"/>
                </a:solidFill>
              </a:rPr>
              <a:t> modulo]. </a:t>
            </a:r>
            <a:endParaRPr lang="es-AR" sz="1200" dirty="0">
              <a:solidFill>
                <a:srgbClr val="000000"/>
              </a:solidFill>
            </a:endParaRPr>
          </a:p>
          <a:p>
            <a:pPr marL="228600" indent="-228600" algn="just">
              <a:buAutoNum type="arabicParenR"/>
            </a:pPr>
            <a:r>
              <a:rPr lang="es-AR" sz="1200" dirty="0">
                <a:solidFill>
                  <a:srgbClr val="000000"/>
                </a:solidFill>
              </a:rPr>
              <a:t>Eventualmente, expresión de bombas de eflujo de drogas</a:t>
            </a:r>
            <a:endParaRPr lang="en-US" sz="1200" dirty="0">
              <a:solidFill>
                <a:srgbClr val="000000"/>
              </a:solidFill>
            </a:endParaRPr>
          </a:p>
        </p:txBody>
      </p:sp>
      <p:sp>
        <p:nvSpPr>
          <p:cNvPr id="9" name="Rectángulo 8"/>
          <p:cNvSpPr/>
          <p:nvPr/>
        </p:nvSpPr>
        <p:spPr>
          <a:xfrm>
            <a:off x="-1" y="6352492"/>
            <a:ext cx="9143999" cy="461665"/>
          </a:xfrm>
          <a:prstGeom prst="rect">
            <a:avLst/>
          </a:prstGeom>
        </p:spPr>
        <p:txBody>
          <a:bodyPr wrap="square">
            <a:spAutoFit/>
          </a:bodyPr>
          <a:lstStyle/>
          <a:p>
            <a:pPr algn="r"/>
            <a:r>
              <a:rPr lang="en-US" sz="1200">
                <a:solidFill>
                  <a:srgbClr val="0000FF"/>
                </a:solidFill>
              </a:rPr>
              <a:t>Principles of nanoparticle design for overcoming biological barriers to drug delivery </a:t>
            </a:r>
            <a:r>
              <a:rPr lang="it-IT" sz="1200" b="1">
                <a:solidFill>
                  <a:srgbClr val="0000FF"/>
                </a:solidFill>
              </a:rPr>
              <a:t>Elvin Blanco, Haifa Shen &amp; Mauro Ferrari. </a:t>
            </a:r>
            <a:r>
              <a:rPr lang="en-US" sz="1200">
                <a:solidFill>
                  <a:srgbClr val="0000FF"/>
                </a:solidFill>
              </a:rPr>
              <a:t> </a:t>
            </a:r>
            <a:r>
              <a:rPr lang="en-US" sz="1200" b="1">
                <a:solidFill>
                  <a:srgbClr val="0000FF"/>
                </a:solidFill>
              </a:rPr>
              <a:t>nature biotechnology </a:t>
            </a:r>
            <a:r>
              <a:rPr lang="en-US" sz="1200">
                <a:solidFill>
                  <a:srgbClr val="0000FF"/>
                </a:solidFill>
              </a:rPr>
              <a:t>VOLUME 33 NUMBER 9 september2015 </a:t>
            </a:r>
            <a:endParaRPr lang="es-AR" sz="1200">
              <a:solidFill>
                <a:srgbClr val="0000FF"/>
              </a:solidFill>
            </a:endParaRPr>
          </a:p>
        </p:txBody>
      </p:sp>
      <p:sp>
        <p:nvSpPr>
          <p:cNvPr id="10" name="CuadroTexto 9"/>
          <p:cNvSpPr txBox="1"/>
          <p:nvPr/>
        </p:nvSpPr>
        <p:spPr>
          <a:xfrm>
            <a:off x="0" y="590921"/>
            <a:ext cx="480060" cy="461665"/>
          </a:xfrm>
          <a:prstGeom prst="rect">
            <a:avLst/>
          </a:prstGeom>
          <a:noFill/>
        </p:spPr>
        <p:txBody>
          <a:bodyPr wrap="square" rtlCol="0">
            <a:spAutoFit/>
          </a:bodyPr>
          <a:lstStyle/>
          <a:p>
            <a:r>
              <a:rPr lang="es-AR" sz="2400" b="1"/>
              <a:t>1</a:t>
            </a:r>
          </a:p>
        </p:txBody>
      </p:sp>
      <p:sp>
        <p:nvSpPr>
          <p:cNvPr id="11" name="CuadroTexto 10"/>
          <p:cNvSpPr txBox="1"/>
          <p:nvPr/>
        </p:nvSpPr>
        <p:spPr>
          <a:xfrm>
            <a:off x="5594324" y="590921"/>
            <a:ext cx="480060" cy="461665"/>
          </a:xfrm>
          <a:prstGeom prst="rect">
            <a:avLst/>
          </a:prstGeom>
          <a:noFill/>
        </p:spPr>
        <p:txBody>
          <a:bodyPr wrap="square" rtlCol="0">
            <a:spAutoFit/>
          </a:bodyPr>
          <a:lstStyle/>
          <a:p>
            <a:r>
              <a:rPr lang="es-AR" sz="2400" b="1"/>
              <a:t>2</a:t>
            </a:r>
          </a:p>
        </p:txBody>
      </p:sp>
      <p:sp>
        <p:nvSpPr>
          <p:cNvPr id="12" name="CuadroTexto 11"/>
          <p:cNvSpPr txBox="1"/>
          <p:nvPr/>
        </p:nvSpPr>
        <p:spPr>
          <a:xfrm>
            <a:off x="0" y="3051915"/>
            <a:ext cx="480060" cy="461665"/>
          </a:xfrm>
          <a:prstGeom prst="rect">
            <a:avLst/>
          </a:prstGeom>
          <a:noFill/>
        </p:spPr>
        <p:txBody>
          <a:bodyPr wrap="square" rtlCol="0">
            <a:spAutoFit/>
          </a:bodyPr>
          <a:lstStyle/>
          <a:p>
            <a:r>
              <a:rPr lang="es-AR" sz="2400" b="1"/>
              <a:t>3</a:t>
            </a:r>
          </a:p>
        </p:txBody>
      </p:sp>
      <p:sp>
        <p:nvSpPr>
          <p:cNvPr id="13" name="CuadroTexto 12"/>
          <p:cNvSpPr txBox="1"/>
          <p:nvPr/>
        </p:nvSpPr>
        <p:spPr>
          <a:xfrm>
            <a:off x="2754630" y="3051914"/>
            <a:ext cx="480060" cy="461665"/>
          </a:xfrm>
          <a:prstGeom prst="rect">
            <a:avLst/>
          </a:prstGeom>
          <a:noFill/>
        </p:spPr>
        <p:txBody>
          <a:bodyPr wrap="square" rtlCol="0">
            <a:spAutoFit/>
          </a:bodyPr>
          <a:lstStyle/>
          <a:p>
            <a:r>
              <a:rPr lang="es-AR" sz="2400" b="1"/>
              <a:t>4</a:t>
            </a:r>
          </a:p>
        </p:txBody>
      </p:sp>
      <p:sp>
        <p:nvSpPr>
          <p:cNvPr id="14" name="CuadroTexto 13"/>
          <p:cNvSpPr txBox="1"/>
          <p:nvPr/>
        </p:nvSpPr>
        <p:spPr>
          <a:xfrm>
            <a:off x="5509260" y="3051914"/>
            <a:ext cx="480060" cy="461665"/>
          </a:xfrm>
          <a:prstGeom prst="rect">
            <a:avLst/>
          </a:prstGeom>
          <a:noFill/>
        </p:spPr>
        <p:txBody>
          <a:bodyPr wrap="square" rtlCol="0">
            <a:spAutoFit/>
          </a:bodyPr>
          <a:lstStyle/>
          <a:p>
            <a:r>
              <a:rPr lang="es-AR" sz="2400" b="1"/>
              <a:t>5</a:t>
            </a:r>
          </a:p>
        </p:txBody>
      </p:sp>
    </p:spTree>
    <p:extLst>
      <p:ext uri="{BB962C8B-B14F-4D97-AF65-F5344CB8AC3E}">
        <p14:creationId xmlns:p14="http://schemas.microsoft.com/office/powerpoint/2010/main" val="400055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01690" y="1641852"/>
            <a:ext cx="4170308" cy="3863016"/>
          </a:xfrm>
          <a:prstGeom prst="rect">
            <a:avLst/>
          </a:prstGeom>
        </p:spPr>
      </p:pic>
      <p:sp>
        <p:nvSpPr>
          <p:cNvPr id="3" name="Rectángulo 2"/>
          <p:cNvSpPr/>
          <p:nvPr/>
        </p:nvSpPr>
        <p:spPr>
          <a:xfrm>
            <a:off x="-1" y="6352492"/>
            <a:ext cx="9143999" cy="461665"/>
          </a:xfrm>
          <a:prstGeom prst="rect">
            <a:avLst/>
          </a:prstGeom>
        </p:spPr>
        <p:txBody>
          <a:bodyPr wrap="square">
            <a:spAutoFit/>
          </a:bodyPr>
          <a:lstStyle/>
          <a:p>
            <a:pPr algn="r"/>
            <a:r>
              <a:rPr lang="en-US" sz="1200">
                <a:solidFill>
                  <a:srgbClr val="0000FF"/>
                </a:solidFill>
              </a:rPr>
              <a:t>Principles of nanoparticle design for overcoming biological barriers to drug delivery </a:t>
            </a:r>
            <a:r>
              <a:rPr lang="it-IT" sz="1200" b="1">
                <a:solidFill>
                  <a:srgbClr val="0000FF"/>
                </a:solidFill>
              </a:rPr>
              <a:t>Elvin Blanco, Haifa Shen &amp; Mauro Ferrari. </a:t>
            </a:r>
            <a:r>
              <a:rPr lang="en-US" sz="1200">
                <a:solidFill>
                  <a:srgbClr val="0000FF"/>
                </a:solidFill>
              </a:rPr>
              <a:t> </a:t>
            </a:r>
            <a:r>
              <a:rPr lang="en-US" sz="1200" b="1">
                <a:solidFill>
                  <a:srgbClr val="0000FF"/>
                </a:solidFill>
              </a:rPr>
              <a:t>nature biotechnology </a:t>
            </a:r>
            <a:r>
              <a:rPr lang="en-US" sz="1200">
                <a:solidFill>
                  <a:srgbClr val="0000FF"/>
                </a:solidFill>
              </a:rPr>
              <a:t>VOLUME 33 NUMBER 9 september2015 </a:t>
            </a:r>
            <a:endParaRPr lang="es-AR" sz="1200">
              <a:solidFill>
                <a:srgbClr val="0000FF"/>
              </a:solidFill>
            </a:endParaRPr>
          </a:p>
        </p:txBody>
      </p:sp>
      <p:sp>
        <p:nvSpPr>
          <p:cNvPr id="4" name="Rectángulo 3"/>
          <p:cNvSpPr/>
          <p:nvPr/>
        </p:nvSpPr>
        <p:spPr>
          <a:xfrm>
            <a:off x="4571998" y="1944093"/>
            <a:ext cx="4572000" cy="1938992"/>
          </a:xfrm>
          <a:prstGeom prst="rect">
            <a:avLst/>
          </a:prstGeom>
        </p:spPr>
        <p:txBody>
          <a:bodyPr>
            <a:spAutoFit/>
          </a:bodyPr>
          <a:lstStyle/>
          <a:p>
            <a:pPr algn="just"/>
            <a:r>
              <a:rPr lang="en-US" sz="1200" b="1" err="1">
                <a:solidFill>
                  <a:srgbClr val="000000"/>
                </a:solidFill>
                <a:latin typeface="Arial" panose="020B0604020202020204" pitchFamily="34" charset="0"/>
                <a:cs typeface="Arial" panose="020B0604020202020204" pitchFamily="34" charset="0"/>
              </a:rPr>
              <a:t>En</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circulacion</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sanguinea</a:t>
            </a:r>
            <a:r>
              <a:rPr lang="en-US" sz="1200" b="1">
                <a:solidFill>
                  <a:srgbClr val="000000"/>
                </a:solidFill>
                <a:latin typeface="Arial" panose="020B0604020202020204" pitchFamily="34" charset="0"/>
                <a:cs typeface="Arial" panose="020B0604020202020204" pitchFamily="34" charset="0"/>
              </a:rPr>
              <a:t>, la </a:t>
            </a:r>
            <a:r>
              <a:rPr lang="en-US" sz="1200" b="1" err="1">
                <a:solidFill>
                  <a:srgbClr val="000000"/>
                </a:solidFill>
                <a:latin typeface="Arial" panose="020B0604020202020204" pitchFamily="34" charset="0"/>
                <a:cs typeface="Arial" panose="020B0604020202020204" pitchFamily="34" charset="0"/>
              </a:rPr>
              <a:t>marginación</a:t>
            </a:r>
            <a:r>
              <a:rPr lang="en-US" sz="1200" b="1">
                <a:solidFill>
                  <a:srgbClr val="000000"/>
                </a:solidFill>
                <a:latin typeface="Arial" panose="020B0604020202020204" pitchFamily="34" charset="0"/>
                <a:cs typeface="Arial" panose="020B0604020202020204" pitchFamily="34" charset="0"/>
              </a:rPr>
              <a:t> y </a:t>
            </a:r>
            <a:r>
              <a:rPr lang="en-US" sz="1200" b="1" err="1">
                <a:solidFill>
                  <a:srgbClr val="000000"/>
                </a:solidFill>
                <a:latin typeface="Arial" panose="020B0604020202020204" pitchFamily="34" charset="0"/>
                <a:cs typeface="Arial" panose="020B0604020202020204" pitchFamily="34" charset="0"/>
              </a:rPr>
              <a:t>propiedades</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adhesivas</a:t>
            </a:r>
            <a:r>
              <a:rPr lang="en-US" sz="1200" b="1">
                <a:solidFill>
                  <a:srgbClr val="000000"/>
                </a:solidFill>
                <a:latin typeface="Arial" panose="020B0604020202020204" pitchFamily="34" charset="0"/>
                <a:cs typeface="Arial" panose="020B0604020202020204" pitchFamily="34" charset="0"/>
              </a:rPr>
              <a:t> de las </a:t>
            </a:r>
            <a:r>
              <a:rPr lang="en-US" sz="1200" b="1" err="1">
                <a:solidFill>
                  <a:srgbClr val="000000"/>
                </a:solidFill>
                <a:latin typeface="Arial" panose="020B0604020202020204" pitchFamily="34" charset="0"/>
                <a:cs typeface="Arial" panose="020B0604020202020204" pitchFamily="34" charset="0"/>
              </a:rPr>
              <a:t>nanomedicinas</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dependen</a:t>
            </a:r>
            <a:r>
              <a:rPr lang="en-US" sz="1200" b="1">
                <a:solidFill>
                  <a:srgbClr val="000000"/>
                </a:solidFill>
                <a:latin typeface="Arial" panose="020B0604020202020204" pitchFamily="34" charset="0"/>
                <a:cs typeface="Arial" panose="020B0604020202020204" pitchFamily="34" charset="0"/>
              </a:rPr>
              <a:t> de </a:t>
            </a:r>
            <a:r>
              <a:rPr lang="en-US" sz="1200" b="1" err="1">
                <a:solidFill>
                  <a:srgbClr val="000000"/>
                </a:solidFill>
                <a:latin typeface="Arial" panose="020B0604020202020204" pitchFamily="34" charset="0"/>
                <a:cs typeface="Arial" panose="020B0604020202020204" pitchFamily="34" charset="0"/>
              </a:rPr>
              <a:t>su</a:t>
            </a:r>
            <a:r>
              <a:rPr lang="en-US" sz="1200" b="1">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geometria</a:t>
            </a:r>
            <a:r>
              <a:rPr lang="en-US" sz="1200" b="1">
                <a:solidFill>
                  <a:srgbClr val="000000"/>
                </a:solidFill>
                <a:latin typeface="Arial" panose="020B0604020202020204" pitchFamily="34" charset="0"/>
                <a:cs typeface="Arial" panose="020B0604020202020204" pitchFamily="34" charset="0"/>
              </a:rPr>
              <a:t> y </a:t>
            </a:r>
            <a:r>
              <a:rPr lang="en-US" sz="1200" b="1" err="1">
                <a:solidFill>
                  <a:srgbClr val="000000"/>
                </a:solidFill>
                <a:latin typeface="Arial" panose="020B0604020202020204" pitchFamily="34" charset="0"/>
                <a:cs typeface="Arial" panose="020B0604020202020204" pitchFamily="34" charset="0"/>
              </a:rPr>
              <a:t>tamaño</a:t>
            </a:r>
            <a:r>
              <a:rPr lang="en-US" sz="1200" b="1">
                <a:solidFill>
                  <a:srgbClr val="000000"/>
                </a:solidFill>
                <a:latin typeface="Arial" panose="020B0604020202020204" pitchFamily="34" charset="0"/>
                <a:cs typeface="Arial" panose="020B0604020202020204" pitchFamily="34" charset="0"/>
              </a:rPr>
              <a:t>. </a:t>
            </a:r>
            <a:r>
              <a:rPr lang="en-US" sz="1200">
                <a:solidFill>
                  <a:srgbClr val="000000"/>
                </a:solidFill>
                <a:latin typeface="Arial" panose="020B0604020202020204" pitchFamily="34" charset="0"/>
                <a:cs typeface="Arial" panose="020B0604020202020204" pitchFamily="34" charset="0"/>
              </a:rPr>
              <a:t>(</a:t>
            </a:r>
            <a:r>
              <a:rPr lang="en-US" sz="1200" b="1">
                <a:solidFill>
                  <a:srgbClr val="000000"/>
                </a:solidFill>
                <a:latin typeface="Arial" panose="020B0604020202020204" pitchFamily="34" charset="0"/>
                <a:cs typeface="Arial" panose="020B0604020202020204" pitchFamily="34" charset="0"/>
              </a:rPr>
              <a:t>a</a:t>
            </a:r>
            <a:r>
              <a:rPr lang="en-US" sz="1200">
                <a:solidFill>
                  <a:srgbClr val="000000"/>
                </a:solidFill>
                <a:latin typeface="Arial" panose="020B0604020202020204" pitchFamily="34" charset="0"/>
                <a:cs typeface="Arial" panose="020B0604020202020204" pitchFamily="34" charset="0"/>
              </a:rPr>
              <a:t>) A </a:t>
            </a:r>
            <a:r>
              <a:rPr lang="en-US" sz="1200" err="1">
                <a:solidFill>
                  <a:srgbClr val="000000"/>
                </a:solidFill>
                <a:latin typeface="Arial" panose="020B0604020202020204" pitchFamily="34" charset="0"/>
                <a:cs typeface="Arial" panose="020B0604020202020204" pitchFamily="34" charset="0"/>
              </a:rPr>
              <a:t>diferencia</a:t>
            </a:r>
            <a:r>
              <a:rPr lang="en-US" sz="1200">
                <a:solidFill>
                  <a:srgbClr val="000000"/>
                </a:solidFill>
                <a:latin typeface="Arial" panose="020B0604020202020204" pitchFamily="34" charset="0"/>
                <a:cs typeface="Arial" panose="020B0604020202020204" pitchFamily="34" charset="0"/>
              </a:rPr>
              <a:t> de las </a:t>
            </a:r>
            <a:r>
              <a:rPr lang="en-US" sz="1200" err="1">
                <a:solidFill>
                  <a:srgbClr val="000000"/>
                </a:solidFill>
                <a:latin typeface="Arial" panose="020B0604020202020204" pitchFamily="34" charset="0"/>
                <a:cs typeface="Arial" panose="020B0604020202020204" pitchFamily="34" charset="0"/>
              </a:rPr>
              <a:t>esfericas</a:t>
            </a:r>
            <a:r>
              <a:rPr lang="en-US" sz="1200">
                <a:solidFill>
                  <a:srgbClr val="000000"/>
                </a:solidFill>
                <a:latin typeface="Arial" panose="020B0604020202020204" pitchFamily="34" charset="0"/>
                <a:cs typeface="Arial" panose="020B0604020202020204" pitchFamily="34" charset="0"/>
              </a:rPr>
              <a:t>, las nanopartículas </a:t>
            </a:r>
            <a:r>
              <a:rPr lang="en-US" sz="1200" err="1">
                <a:solidFill>
                  <a:srgbClr val="000000"/>
                </a:solidFill>
                <a:latin typeface="Arial" panose="020B0604020202020204" pitchFamily="34" charset="0"/>
                <a:cs typeface="Arial" panose="020B0604020202020204" pitchFamily="34" charset="0"/>
              </a:rPr>
              <a:t>discoidales</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experimentan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oscilaciones</a:t>
            </a:r>
            <a:r>
              <a:rPr lang="en-US" sz="1200">
                <a:solidFill>
                  <a:srgbClr val="000000"/>
                </a:solidFill>
                <a:latin typeface="Arial" panose="020B0604020202020204" pitchFamily="34" charset="0"/>
                <a:cs typeface="Arial" panose="020B0604020202020204" pitchFamily="34" charset="0"/>
              </a:rPr>
              <a:t> y </a:t>
            </a:r>
            <a:r>
              <a:rPr lang="en-US" sz="1200" err="1">
                <a:solidFill>
                  <a:srgbClr val="000000"/>
                </a:solidFill>
                <a:latin typeface="Arial" panose="020B0604020202020204" pitchFamily="34" charset="0"/>
                <a:cs typeface="Arial" panose="020B0604020202020204" pitchFamily="34" charset="0"/>
              </a:rPr>
              <a:t>choques</a:t>
            </a:r>
            <a:r>
              <a:rPr lang="en-US" sz="1200">
                <a:solidFill>
                  <a:srgbClr val="000000"/>
                </a:solidFill>
                <a:latin typeface="Arial" panose="020B0604020202020204" pitchFamily="34" charset="0"/>
                <a:cs typeface="Arial" panose="020B0604020202020204" pitchFamily="34" charset="0"/>
              </a:rPr>
              <a:t> contra las </a:t>
            </a:r>
            <a:r>
              <a:rPr lang="en-US" sz="1200" err="1">
                <a:solidFill>
                  <a:srgbClr val="000000"/>
                </a:solidFill>
                <a:latin typeface="Arial" panose="020B0604020202020204" pitchFamily="34" charset="0"/>
                <a:cs typeface="Arial" panose="020B0604020202020204" pitchFamily="34" charset="0"/>
              </a:rPr>
              <a:t>paredes</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vasculares</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aumentando</a:t>
            </a:r>
            <a:r>
              <a:rPr lang="en-US" sz="1200">
                <a:solidFill>
                  <a:srgbClr val="000000"/>
                </a:solidFill>
                <a:latin typeface="Arial" panose="020B0604020202020204" pitchFamily="34" charset="0"/>
                <a:cs typeface="Arial" panose="020B0604020202020204" pitchFamily="34" charset="0"/>
              </a:rPr>
              <a:t> las </a:t>
            </a:r>
            <a:r>
              <a:rPr lang="en-US" sz="1200" err="1">
                <a:solidFill>
                  <a:srgbClr val="000000"/>
                </a:solidFill>
                <a:latin typeface="Arial" panose="020B0604020202020204" pitchFamily="34" charset="0"/>
                <a:cs typeface="Arial" panose="020B0604020202020204" pitchFamily="34" charset="0"/>
              </a:rPr>
              <a:t>probabilidades</a:t>
            </a:r>
            <a:r>
              <a:rPr lang="en-US" sz="1200">
                <a:solidFill>
                  <a:srgbClr val="000000"/>
                </a:solidFill>
                <a:latin typeface="Arial" panose="020B0604020202020204" pitchFamily="34" charset="0"/>
                <a:cs typeface="Arial" panose="020B0604020202020204" pitchFamily="34" charset="0"/>
              </a:rPr>
              <a:t> de </a:t>
            </a:r>
            <a:r>
              <a:rPr lang="en-US" sz="1200" err="1">
                <a:solidFill>
                  <a:srgbClr val="000000"/>
                </a:solidFill>
                <a:latin typeface="Arial" panose="020B0604020202020204" pitchFamily="34" charset="0"/>
                <a:cs typeface="Arial" panose="020B0604020202020204" pitchFamily="34" charset="0"/>
              </a:rPr>
              <a:t>contacto</a:t>
            </a:r>
            <a:r>
              <a:rPr lang="en-US" sz="1200">
                <a:solidFill>
                  <a:srgbClr val="000000"/>
                </a:solidFill>
                <a:latin typeface="Arial" panose="020B0604020202020204" pitchFamily="34" charset="0"/>
                <a:cs typeface="Arial" panose="020B0604020202020204" pitchFamily="34" charset="0"/>
              </a:rPr>
              <a:t> y </a:t>
            </a:r>
            <a:r>
              <a:rPr lang="en-US" sz="1200" err="1">
                <a:solidFill>
                  <a:srgbClr val="000000"/>
                </a:solidFill>
                <a:latin typeface="Arial" panose="020B0604020202020204" pitchFamily="34" charset="0"/>
                <a:cs typeface="Arial" panose="020B0604020202020204" pitchFamily="34" charset="0"/>
              </a:rPr>
              <a:t>su</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potencial</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extravasacion</a:t>
            </a:r>
            <a:r>
              <a:rPr lang="en-US" sz="1200">
                <a:solidFill>
                  <a:srgbClr val="000000"/>
                </a:solidFill>
                <a:latin typeface="Arial" panose="020B0604020202020204" pitchFamily="34" charset="0"/>
                <a:cs typeface="Arial" panose="020B0604020202020204" pitchFamily="34" charset="0"/>
              </a:rPr>
              <a:t> a </a:t>
            </a:r>
            <a:r>
              <a:rPr lang="en-US" sz="1200" err="1">
                <a:solidFill>
                  <a:srgbClr val="000000"/>
                </a:solidFill>
                <a:latin typeface="Arial" panose="020B0604020202020204" pitchFamily="34" charset="0"/>
                <a:cs typeface="Arial" panose="020B0604020202020204" pitchFamily="34" charset="0"/>
              </a:rPr>
              <a:t>traves</a:t>
            </a:r>
            <a:r>
              <a:rPr lang="en-US" sz="1200">
                <a:solidFill>
                  <a:srgbClr val="000000"/>
                </a:solidFill>
                <a:latin typeface="Arial" panose="020B0604020202020204" pitchFamily="34" charset="0"/>
                <a:cs typeface="Arial" panose="020B0604020202020204" pitchFamily="34" charset="0"/>
              </a:rPr>
              <a:t> de </a:t>
            </a:r>
            <a:r>
              <a:rPr lang="en-US" sz="1200" err="1">
                <a:solidFill>
                  <a:srgbClr val="000000"/>
                </a:solidFill>
                <a:latin typeface="Arial" panose="020B0604020202020204" pitchFamily="34" charset="0"/>
                <a:cs typeface="Arial" panose="020B0604020202020204" pitchFamily="34" charset="0"/>
              </a:rPr>
              <a:t>fenestraciones</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vasculares</a:t>
            </a:r>
            <a:r>
              <a:rPr lang="en-US" sz="1200">
                <a:solidFill>
                  <a:srgbClr val="000000"/>
                </a:solidFill>
                <a:latin typeface="Arial" panose="020B0604020202020204" pitchFamily="34" charset="0"/>
                <a:cs typeface="Arial" panose="020B0604020202020204" pitchFamily="34" charset="0"/>
              </a:rPr>
              <a:t> (</a:t>
            </a:r>
            <a:r>
              <a:rPr lang="en-US" sz="1200" b="1" err="1">
                <a:solidFill>
                  <a:srgbClr val="000000"/>
                </a:solidFill>
                <a:latin typeface="Arial" panose="020B0604020202020204" pitchFamily="34" charset="0"/>
                <a:cs typeface="Arial" panose="020B0604020202020204" pitchFamily="34" charset="0"/>
              </a:rPr>
              <a:t>b</a:t>
            </a:r>
            <a:r>
              <a:rPr lang="en-US" sz="1200" err="1">
                <a:solidFill>
                  <a:srgbClr val="000000"/>
                </a:solidFill>
                <a:latin typeface="Arial" panose="020B0604020202020204" pitchFamily="34" charset="0"/>
                <a:cs typeface="Arial" panose="020B0604020202020204" pitchFamily="34" charset="0"/>
              </a:rPr>
              <a:t>,</a:t>
            </a:r>
            <a:r>
              <a:rPr lang="en-US" sz="1200" b="1" err="1">
                <a:solidFill>
                  <a:srgbClr val="000000"/>
                </a:solidFill>
                <a:latin typeface="Arial" panose="020B0604020202020204" pitchFamily="34" charset="0"/>
                <a:cs typeface="Arial" panose="020B0604020202020204" pitchFamily="34" charset="0"/>
              </a:rPr>
              <a:t>c</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una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vez</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en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contacto</a:t>
            </a:r>
            <a:r>
              <a:rPr lang="en-US" sz="1200">
                <a:solidFill>
                  <a:srgbClr val="000000"/>
                </a:solidFill>
                <a:latin typeface="Arial" panose="020B0604020202020204" pitchFamily="34" charset="0"/>
                <a:cs typeface="Arial" panose="020B0604020202020204" pitchFamily="34" charset="0"/>
              </a:rPr>
              <a:t> con </a:t>
            </a:r>
            <a:r>
              <a:rPr lang="en-US" sz="1200" err="1">
                <a:solidFill>
                  <a:srgbClr val="000000"/>
                </a:solidFill>
                <a:latin typeface="Arial" panose="020B0604020202020204" pitchFamily="34" charset="0"/>
                <a:cs typeface="Arial" panose="020B0604020202020204" pitchFamily="34" charset="0"/>
              </a:rPr>
              <a:t>celulas</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endoteliales</a:t>
            </a:r>
            <a:r>
              <a:rPr lang="en-US" sz="1200">
                <a:solidFill>
                  <a:srgbClr val="000000"/>
                </a:solidFill>
                <a:latin typeface="Arial" panose="020B0604020202020204" pitchFamily="34" charset="0"/>
                <a:cs typeface="Arial" panose="020B0604020202020204" pitchFamily="34" charset="0"/>
              </a:rPr>
              <a:t>: nanopartículas </a:t>
            </a:r>
            <a:r>
              <a:rPr lang="en-US" sz="1200" err="1">
                <a:solidFill>
                  <a:srgbClr val="000000"/>
                </a:solidFill>
                <a:latin typeface="Arial" panose="020B0604020202020204" pitchFamily="34" charset="0"/>
                <a:cs typeface="Arial" panose="020B0604020202020204" pitchFamily="34" charset="0"/>
              </a:rPr>
              <a:t>esfericas</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convencionales</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presentan</a:t>
            </a:r>
            <a:r>
              <a:rPr lang="en-US" sz="1200">
                <a:solidFill>
                  <a:srgbClr val="000000"/>
                </a:solidFill>
                <a:latin typeface="Arial" panose="020B0604020202020204" pitchFamily="34" charset="0"/>
                <a:cs typeface="Arial" panose="020B0604020202020204" pitchFamily="34" charset="0"/>
              </a:rPr>
              <a:t> &lt; </a:t>
            </a:r>
            <a:r>
              <a:rPr lang="en-US" sz="1200" err="1">
                <a:solidFill>
                  <a:srgbClr val="000000"/>
                </a:solidFill>
                <a:latin typeface="Arial" panose="020B0604020202020204" pitchFamily="34" charset="0"/>
                <a:cs typeface="Arial" panose="020B0604020202020204" pitchFamily="34" charset="0"/>
              </a:rPr>
              <a:t>numero</a:t>
            </a:r>
            <a:r>
              <a:rPr lang="en-US" sz="1200">
                <a:solidFill>
                  <a:srgbClr val="000000"/>
                </a:solidFill>
                <a:latin typeface="Arial" panose="020B0604020202020204" pitchFamily="34" charset="0"/>
                <a:cs typeface="Arial" panose="020B0604020202020204" pitchFamily="34" charset="0"/>
              </a:rPr>
              <a:t> sitios de </a:t>
            </a:r>
            <a:r>
              <a:rPr lang="en-US" sz="1200" err="1">
                <a:solidFill>
                  <a:srgbClr val="000000"/>
                </a:solidFill>
                <a:latin typeface="Arial" panose="020B0604020202020204" pitchFamily="34" charset="0"/>
                <a:cs typeface="Arial" panose="020B0604020202020204" pitchFamily="34" charset="0"/>
              </a:rPr>
              <a:t>binfing</a:t>
            </a:r>
            <a:r>
              <a:rPr lang="en-US" sz="1200">
                <a:solidFill>
                  <a:srgbClr val="000000"/>
                </a:solidFill>
                <a:latin typeface="Arial" panose="020B0604020202020204" pitchFamily="34" charset="0"/>
                <a:cs typeface="Arial" panose="020B0604020202020204" pitchFamily="34" charset="0"/>
              </a:rPr>
              <a:t> y area </a:t>
            </a:r>
            <a:r>
              <a:rPr lang="en-US" sz="1200" err="1">
                <a:solidFill>
                  <a:srgbClr val="000000"/>
                </a:solidFill>
                <a:latin typeface="Arial" panose="020B0604020202020204" pitchFamily="34" charset="0"/>
                <a:cs typeface="Arial" panose="020B0604020202020204" pitchFamily="34" charset="0"/>
              </a:rPr>
              <a:t>especifica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expuesta</a:t>
            </a:r>
            <a:r>
              <a:rPr lang="en-US" sz="1200">
                <a:solidFill>
                  <a:srgbClr val="000000"/>
                </a:solidFill>
                <a:latin typeface="Arial" panose="020B0604020202020204" pitchFamily="34" charset="0"/>
                <a:cs typeface="Arial" panose="020B0604020202020204" pitchFamily="34" charset="0"/>
              </a:rPr>
              <a:t>] vs nanopartículas de mayor </a:t>
            </a:r>
            <a:r>
              <a:rPr lang="en-US" sz="1200" err="1">
                <a:solidFill>
                  <a:srgbClr val="000000"/>
                </a:solidFill>
                <a:latin typeface="Arial" panose="020B0604020202020204" pitchFamily="34" charset="0"/>
                <a:cs typeface="Arial" panose="020B0604020202020204" pitchFamily="34" charset="0"/>
              </a:rPr>
              <a:t>tamaño</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discoidales</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por</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ejemplo</a:t>
            </a:r>
            <a:r>
              <a:rPr lang="en-US" sz="1200">
                <a:solidFill>
                  <a:srgbClr val="000000"/>
                </a:solidFill>
                <a:latin typeface="Arial" panose="020B0604020202020204" pitchFamily="34" charset="0"/>
                <a:cs typeface="Arial" panose="020B0604020202020204" pitchFamily="34" charset="0"/>
              </a:rPr>
              <a:t>  </a:t>
            </a:r>
            <a:endParaRPr lang="es-AR" sz="1200">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0" y="-116963"/>
            <a:ext cx="9144000" cy="830997"/>
          </a:xfrm>
          <a:prstGeom prst="rect">
            <a:avLst/>
          </a:prstGeom>
          <a:solidFill>
            <a:srgbClr val="FF0000"/>
          </a:solidFill>
          <a:ln>
            <a:noFill/>
          </a:ln>
          <a:effectLs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altLang="es-AR" sz="2400" b="1" err="1">
                <a:solidFill>
                  <a:schemeClr val="bg1"/>
                </a:solidFill>
              </a:rPr>
              <a:t>Ruta</a:t>
            </a:r>
            <a:r>
              <a:rPr lang="en-GB" altLang="es-AR" sz="2400" b="1">
                <a:solidFill>
                  <a:schemeClr val="bg1"/>
                </a:solidFill>
              </a:rPr>
              <a:t> </a:t>
            </a:r>
            <a:r>
              <a:rPr lang="en-GB" altLang="es-AR" sz="2400" b="1" err="1">
                <a:solidFill>
                  <a:schemeClr val="bg1"/>
                </a:solidFill>
              </a:rPr>
              <a:t>endovenosa</a:t>
            </a:r>
            <a:r>
              <a:rPr lang="en-GB" altLang="es-AR" sz="2400" b="1">
                <a:solidFill>
                  <a:schemeClr val="bg1"/>
                </a:solidFill>
              </a:rPr>
              <a:t>: </a:t>
            </a:r>
            <a:r>
              <a:rPr lang="en-GB" altLang="es-AR" sz="2400">
                <a:solidFill>
                  <a:schemeClr val="bg1"/>
                </a:solidFill>
              </a:rPr>
              <a:t>la </a:t>
            </a:r>
            <a:r>
              <a:rPr lang="en-GB" altLang="es-AR" sz="2400" err="1">
                <a:solidFill>
                  <a:schemeClr val="bg1"/>
                </a:solidFill>
              </a:rPr>
              <a:t>geometria</a:t>
            </a:r>
            <a:r>
              <a:rPr lang="en-GB" altLang="es-AR" sz="2400">
                <a:solidFill>
                  <a:schemeClr val="bg1"/>
                </a:solidFill>
              </a:rPr>
              <a:t> de la </a:t>
            </a:r>
            <a:r>
              <a:rPr lang="en-GB" altLang="es-AR" sz="2400" err="1">
                <a:solidFill>
                  <a:schemeClr val="bg1"/>
                </a:solidFill>
              </a:rPr>
              <a:t>nanomedicina</a:t>
            </a:r>
            <a:r>
              <a:rPr lang="en-GB" altLang="es-AR" sz="2400">
                <a:solidFill>
                  <a:schemeClr val="bg1"/>
                </a:solidFill>
              </a:rPr>
              <a:t> </a:t>
            </a:r>
            <a:r>
              <a:rPr lang="en-GB" altLang="es-AR" sz="2400" err="1">
                <a:solidFill>
                  <a:schemeClr val="bg1"/>
                </a:solidFill>
              </a:rPr>
              <a:t>afecta</a:t>
            </a:r>
            <a:r>
              <a:rPr lang="en-GB" altLang="es-AR" sz="2400">
                <a:solidFill>
                  <a:schemeClr val="bg1"/>
                </a:solidFill>
              </a:rPr>
              <a:t> la </a:t>
            </a:r>
            <a:r>
              <a:rPr lang="en-GB" altLang="es-AR" sz="2400" err="1">
                <a:solidFill>
                  <a:schemeClr val="bg1"/>
                </a:solidFill>
              </a:rPr>
              <a:t>interaccion</a:t>
            </a:r>
            <a:r>
              <a:rPr lang="en-GB" altLang="es-AR" sz="2400">
                <a:solidFill>
                  <a:schemeClr val="bg1"/>
                </a:solidFill>
              </a:rPr>
              <a:t> con la pared vascular</a:t>
            </a:r>
            <a:r>
              <a:rPr kumimoji="0" lang="en-GB" altLang="es-AR" sz="2400"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p>
        </p:txBody>
      </p:sp>
    </p:spTree>
    <p:extLst>
      <p:ext uri="{BB962C8B-B14F-4D97-AF65-F5344CB8AC3E}">
        <p14:creationId xmlns:p14="http://schemas.microsoft.com/office/powerpoint/2010/main" val="224616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830997"/>
          </a:xfrm>
          <a:prstGeom prst="rect">
            <a:avLst/>
          </a:prstGeom>
          <a:solidFill>
            <a:srgbClr val="FF0000"/>
          </a:solidFill>
          <a:ln>
            <a:noFill/>
          </a:ln>
          <a:effectLs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altLang="es-AR" sz="2400" b="1">
                <a:solidFill>
                  <a:schemeClr val="bg1"/>
                </a:solidFill>
              </a:rPr>
              <a:t> </a:t>
            </a:r>
            <a:r>
              <a:rPr lang="en-GB" altLang="es-AR" sz="2400" b="1" err="1">
                <a:solidFill>
                  <a:schemeClr val="bg1"/>
                </a:solidFill>
              </a:rPr>
              <a:t>En</a:t>
            </a:r>
            <a:r>
              <a:rPr lang="en-GB" altLang="es-AR" sz="2400" b="1">
                <a:solidFill>
                  <a:schemeClr val="bg1"/>
                </a:solidFill>
              </a:rPr>
              <a:t> </a:t>
            </a:r>
            <a:r>
              <a:rPr lang="en-GB" altLang="es-AR" sz="2400" b="1" err="1">
                <a:solidFill>
                  <a:schemeClr val="bg1"/>
                </a:solidFill>
              </a:rPr>
              <a:t>sangre</a:t>
            </a:r>
            <a:r>
              <a:rPr lang="en-GB" altLang="es-AR" sz="2400" b="1">
                <a:solidFill>
                  <a:schemeClr val="bg1"/>
                </a:solidFill>
              </a:rPr>
              <a:t>, las </a:t>
            </a:r>
            <a:r>
              <a:rPr lang="en-GB" altLang="es-AR" sz="2400" b="1" err="1">
                <a:solidFill>
                  <a:schemeClr val="bg1"/>
                </a:solidFill>
              </a:rPr>
              <a:t>nanomedicinas</a:t>
            </a:r>
            <a:r>
              <a:rPr lang="en-GB" altLang="es-AR" sz="2400" b="1">
                <a:solidFill>
                  <a:schemeClr val="bg1"/>
                </a:solidFill>
              </a:rPr>
              <a:t> </a:t>
            </a:r>
            <a:r>
              <a:rPr lang="en-GB" altLang="es-AR" sz="2400" b="1" err="1">
                <a:solidFill>
                  <a:schemeClr val="bg1"/>
                </a:solidFill>
              </a:rPr>
              <a:t>adquieren</a:t>
            </a:r>
            <a:r>
              <a:rPr lang="en-GB" altLang="es-AR" sz="2400" b="1">
                <a:solidFill>
                  <a:schemeClr val="bg1"/>
                </a:solidFill>
              </a:rPr>
              <a:t> </a:t>
            </a:r>
            <a:r>
              <a:rPr lang="en-GB" altLang="es-AR" sz="2400" b="1" err="1">
                <a:solidFill>
                  <a:schemeClr val="bg1"/>
                </a:solidFill>
              </a:rPr>
              <a:t>identidad</a:t>
            </a:r>
            <a:r>
              <a:rPr lang="en-GB" altLang="es-AR" sz="2400" b="1">
                <a:solidFill>
                  <a:schemeClr val="bg1"/>
                </a:solidFill>
              </a:rPr>
              <a:t> </a:t>
            </a:r>
            <a:r>
              <a:rPr lang="en-GB" altLang="es-AR" sz="2400" b="1" err="1">
                <a:solidFill>
                  <a:schemeClr val="bg1"/>
                </a:solidFill>
              </a:rPr>
              <a:t>biologica</a:t>
            </a:r>
            <a:r>
              <a:rPr lang="en-GB" altLang="es-AR" sz="2400" b="1">
                <a:solidFill>
                  <a:schemeClr val="bg1"/>
                </a:solidFill>
              </a:rPr>
              <a:t>: </a:t>
            </a:r>
            <a:r>
              <a:rPr lang="en-GB" altLang="es-AR" sz="2400" u="sng">
                <a:solidFill>
                  <a:schemeClr val="bg1"/>
                </a:solidFill>
              </a:rPr>
              <a:t>PC (corona de </a:t>
            </a:r>
            <a:r>
              <a:rPr lang="en-GB" altLang="es-AR" sz="2400" u="sng" err="1">
                <a:solidFill>
                  <a:schemeClr val="bg1"/>
                </a:solidFill>
              </a:rPr>
              <a:t>proteinas</a:t>
            </a:r>
            <a:r>
              <a:rPr lang="en-GB" altLang="es-AR" sz="2400" u="sng">
                <a:solidFill>
                  <a:schemeClr val="bg1"/>
                </a:solidFill>
              </a:rPr>
              <a:t> </a:t>
            </a:r>
            <a:r>
              <a:rPr lang="en-GB" altLang="es-AR" sz="2400" u="sng" err="1">
                <a:solidFill>
                  <a:schemeClr val="bg1"/>
                </a:solidFill>
              </a:rPr>
              <a:t>plasmaticas</a:t>
            </a:r>
            <a:r>
              <a:rPr lang="en-GB" altLang="es-AR" sz="2400" u="sng">
                <a:solidFill>
                  <a:schemeClr val="bg1"/>
                </a:solidFill>
              </a:rPr>
              <a:t>)</a:t>
            </a:r>
            <a:r>
              <a:rPr kumimoji="0" lang="en-GB" altLang="es-AR" sz="2400" i="0" u="sng" strike="noStrike" kern="1200" cap="none" spc="0" normalizeH="0" baseline="0" noProof="0">
                <a:ln>
                  <a:noFill/>
                </a:ln>
                <a:solidFill>
                  <a:schemeClr val="bg1"/>
                </a:solidFill>
                <a:effectLst/>
                <a:uLnTx/>
                <a:uFillTx/>
                <a:latin typeface="Arial" panose="020B0604020202020204" pitchFamily="34" charset="0"/>
                <a:ea typeface="+mn-ea"/>
                <a:cs typeface="+mn-cs"/>
              </a:rPr>
              <a:t>  </a:t>
            </a:r>
          </a:p>
        </p:txBody>
      </p:sp>
      <p:sp>
        <p:nvSpPr>
          <p:cNvPr id="4" name="Rectángulo 3"/>
          <p:cNvSpPr/>
          <p:nvPr/>
        </p:nvSpPr>
        <p:spPr>
          <a:xfrm>
            <a:off x="0" y="6352877"/>
            <a:ext cx="9144000" cy="646331"/>
          </a:xfrm>
          <a:prstGeom prst="rect">
            <a:avLst/>
          </a:prstGeom>
        </p:spPr>
        <p:txBody>
          <a:bodyPr wrap="square">
            <a:spAutoFit/>
          </a:bodyPr>
          <a:lstStyle/>
          <a:p>
            <a:pPr algn="just"/>
            <a:r>
              <a:rPr lang="en-US" sz="1200">
                <a:solidFill>
                  <a:srgbClr val="0000FF"/>
                </a:solidFill>
                <a:latin typeface="Arial" panose="020B0604020202020204" pitchFamily="34" charset="0"/>
                <a:cs typeface="Arial" panose="020B0604020202020204" pitchFamily="34" charset="0"/>
              </a:rPr>
              <a:t> Effects of the protein corona on liposome–liposome and liposome–cell interactions. </a:t>
            </a:r>
            <a:r>
              <a:rPr lang="es-AR" sz="1200">
                <a:solidFill>
                  <a:srgbClr val="0000FF"/>
                </a:solidFill>
                <a:latin typeface="Arial" panose="020B0604020202020204" pitchFamily="34" charset="0"/>
                <a:cs typeface="Arial" panose="020B0604020202020204" pitchFamily="34" charset="0"/>
              </a:rPr>
              <a:t> Claudia Corbo, Roberto </a:t>
            </a:r>
            <a:r>
              <a:rPr lang="es-AR" sz="1200" err="1">
                <a:solidFill>
                  <a:srgbClr val="0000FF"/>
                </a:solidFill>
                <a:latin typeface="Arial" panose="020B0604020202020204" pitchFamily="34" charset="0"/>
                <a:cs typeface="Arial" panose="020B0604020202020204" pitchFamily="34" charset="0"/>
              </a:rPr>
              <a:t>Molinaro</a:t>
            </a:r>
            <a:r>
              <a:rPr lang="es-AR" sz="1200">
                <a:solidFill>
                  <a:srgbClr val="0000FF"/>
                </a:solidFill>
                <a:latin typeface="Arial" panose="020B0604020202020204" pitchFamily="34" charset="0"/>
                <a:cs typeface="Arial" panose="020B0604020202020204" pitchFamily="34" charset="0"/>
              </a:rPr>
              <a:t>, Francesca </a:t>
            </a:r>
            <a:r>
              <a:rPr lang="es-AR" sz="1200" err="1">
                <a:solidFill>
                  <a:srgbClr val="0000FF"/>
                </a:solidFill>
                <a:latin typeface="Arial" panose="020B0604020202020204" pitchFamily="34" charset="0"/>
                <a:cs typeface="Arial" panose="020B0604020202020204" pitchFamily="34" charset="0"/>
              </a:rPr>
              <a:t>Taraballi</a:t>
            </a:r>
            <a:r>
              <a:rPr lang="es-AR" sz="1200">
                <a:solidFill>
                  <a:srgbClr val="0000FF"/>
                </a:solidFill>
                <a:latin typeface="Arial" panose="020B0604020202020204" pitchFamily="34" charset="0"/>
                <a:cs typeface="Arial" panose="020B0604020202020204" pitchFamily="34" charset="0"/>
              </a:rPr>
              <a:t>, </a:t>
            </a:r>
            <a:r>
              <a:rPr lang="es-AR" sz="1200" err="1">
                <a:solidFill>
                  <a:srgbClr val="0000FF"/>
                </a:solidFill>
                <a:latin typeface="Arial" panose="020B0604020202020204" pitchFamily="34" charset="0"/>
                <a:cs typeface="Arial" panose="020B0604020202020204" pitchFamily="34" charset="0"/>
              </a:rPr>
              <a:t>Naama</a:t>
            </a:r>
            <a:r>
              <a:rPr lang="es-AR" sz="1200">
                <a:solidFill>
                  <a:srgbClr val="0000FF"/>
                </a:solidFill>
                <a:latin typeface="Arial" panose="020B0604020202020204" pitchFamily="34" charset="0"/>
                <a:cs typeface="Arial" panose="020B0604020202020204" pitchFamily="34" charset="0"/>
              </a:rPr>
              <a:t> </a:t>
            </a:r>
            <a:r>
              <a:rPr lang="es-AR" sz="1200" err="1">
                <a:solidFill>
                  <a:srgbClr val="0000FF"/>
                </a:solidFill>
                <a:latin typeface="Arial" panose="020B0604020202020204" pitchFamily="34" charset="0"/>
                <a:cs typeface="Arial" panose="020B0604020202020204" pitchFamily="34" charset="0"/>
              </a:rPr>
              <a:t>EToledano</a:t>
            </a:r>
            <a:r>
              <a:rPr lang="es-AR" sz="1200">
                <a:solidFill>
                  <a:srgbClr val="0000FF"/>
                </a:solidFill>
                <a:latin typeface="Arial" panose="020B0604020202020204" pitchFamily="34" charset="0"/>
                <a:cs typeface="Arial" panose="020B0604020202020204" pitchFamily="34" charset="0"/>
              </a:rPr>
              <a:t> </a:t>
            </a:r>
            <a:r>
              <a:rPr lang="es-AR" sz="1200" err="1">
                <a:solidFill>
                  <a:srgbClr val="0000FF"/>
                </a:solidFill>
                <a:latin typeface="Arial" panose="020B0604020202020204" pitchFamily="34" charset="0"/>
                <a:cs typeface="Arial" panose="020B0604020202020204" pitchFamily="34" charset="0"/>
              </a:rPr>
              <a:t>Furman</a:t>
            </a:r>
            <a:r>
              <a:rPr lang="es-AR" sz="1200">
                <a:solidFill>
                  <a:srgbClr val="0000FF"/>
                </a:solidFill>
                <a:latin typeface="Arial" panose="020B0604020202020204" pitchFamily="34" charset="0"/>
                <a:cs typeface="Arial" panose="020B0604020202020204" pitchFamily="34" charset="0"/>
              </a:rPr>
              <a:t>, Michael B Sherman, Alessandro Parodi, Francesco Salvatore, </a:t>
            </a:r>
            <a:r>
              <a:rPr lang="es-AR" sz="1200" err="1">
                <a:solidFill>
                  <a:srgbClr val="0000FF"/>
                </a:solidFill>
                <a:latin typeface="Arial" panose="020B0604020202020204" pitchFamily="34" charset="0"/>
                <a:cs typeface="Arial" panose="020B0604020202020204" pitchFamily="34" charset="0"/>
              </a:rPr>
              <a:t>Ennio</a:t>
            </a:r>
            <a:r>
              <a:rPr lang="es-AR" sz="1200">
                <a:solidFill>
                  <a:srgbClr val="0000FF"/>
                </a:solidFill>
                <a:latin typeface="Arial" panose="020B0604020202020204" pitchFamily="34" charset="0"/>
                <a:cs typeface="Arial" panose="020B0604020202020204" pitchFamily="34" charset="0"/>
              </a:rPr>
              <a:t> </a:t>
            </a:r>
            <a:r>
              <a:rPr lang="es-AR" sz="1200" err="1">
                <a:solidFill>
                  <a:srgbClr val="0000FF"/>
                </a:solidFill>
                <a:latin typeface="Arial" panose="020B0604020202020204" pitchFamily="34" charset="0"/>
                <a:cs typeface="Arial" panose="020B0604020202020204" pitchFamily="34" charset="0"/>
              </a:rPr>
              <a:t>Tasciotti</a:t>
            </a:r>
            <a:r>
              <a:rPr lang="es-AR" sz="1200">
                <a:solidFill>
                  <a:srgbClr val="0000FF"/>
                </a:solidFill>
                <a:latin typeface="Arial" panose="020B0604020202020204" pitchFamily="34" charset="0"/>
                <a:cs typeface="Arial" panose="020B0604020202020204" pitchFamily="34" charset="0"/>
              </a:rPr>
              <a:t>. </a:t>
            </a:r>
            <a:r>
              <a:rPr lang="en-US" sz="1200">
                <a:solidFill>
                  <a:srgbClr val="0000FF"/>
                </a:solidFill>
                <a:latin typeface="Arial" panose="020B0604020202020204" pitchFamily="34" charset="0"/>
                <a:cs typeface="Arial" panose="020B0604020202020204" pitchFamily="34" charset="0"/>
              </a:rPr>
              <a:t> International Journal of Nanomedicine 2016:11 3049–3063</a:t>
            </a:r>
            <a:endParaRPr lang="es-AR" sz="1200">
              <a:solidFill>
                <a:srgbClr val="0000FF"/>
              </a:solidFill>
              <a:latin typeface="Arial" panose="020B0604020202020204" pitchFamily="34" charset="0"/>
              <a:cs typeface="Arial" panose="020B0604020202020204" pitchFamily="34" charset="0"/>
            </a:endParaRPr>
          </a:p>
        </p:txBody>
      </p:sp>
      <p:pic>
        <p:nvPicPr>
          <p:cNvPr id="7" name="Imagen 6"/>
          <p:cNvPicPr>
            <a:picLocks noChangeAspect="1"/>
          </p:cNvPicPr>
          <p:nvPr/>
        </p:nvPicPr>
        <p:blipFill>
          <a:blip r:embed="rId2"/>
          <a:stretch>
            <a:fillRect/>
          </a:stretch>
        </p:blipFill>
        <p:spPr>
          <a:xfrm>
            <a:off x="331641" y="1573794"/>
            <a:ext cx="4061517" cy="4324406"/>
          </a:xfrm>
          <a:prstGeom prst="rect">
            <a:avLst/>
          </a:prstGeom>
        </p:spPr>
      </p:pic>
      <p:pic>
        <p:nvPicPr>
          <p:cNvPr id="8" name="Imagen 7"/>
          <p:cNvPicPr>
            <a:picLocks noChangeAspect="1"/>
          </p:cNvPicPr>
          <p:nvPr/>
        </p:nvPicPr>
        <p:blipFill>
          <a:blip r:embed="rId3"/>
          <a:stretch>
            <a:fillRect/>
          </a:stretch>
        </p:blipFill>
        <p:spPr>
          <a:xfrm>
            <a:off x="4884818" y="1555700"/>
            <a:ext cx="3807672" cy="4342500"/>
          </a:xfrm>
          <a:prstGeom prst="rect">
            <a:avLst/>
          </a:prstGeom>
        </p:spPr>
      </p:pic>
    </p:spTree>
    <p:extLst>
      <p:ext uri="{BB962C8B-B14F-4D97-AF65-F5344CB8AC3E}">
        <p14:creationId xmlns:p14="http://schemas.microsoft.com/office/powerpoint/2010/main" val="215954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86877" y="559934"/>
            <a:ext cx="8521934" cy="5699531"/>
          </a:xfrm>
          <a:prstGeom prst="rect">
            <a:avLst/>
          </a:prstGeom>
        </p:spPr>
      </p:pic>
      <p:sp>
        <p:nvSpPr>
          <p:cNvPr id="4" name="Rectángulo 3"/>
          <p:cNvSpPr/>
          <p:nvPr/>
        </p:nvSpPr>
        <p:spPr>
          <a:xfrm>
            <a:off x="0" y="6203830"/>
            <a:ext cx="9144000" cy="646331"/>
          </a:xfrm>
          <a:prstGeom prst="rect">
            <a:avLst/>
          </a:prstGeom>
        </p:spPr>
        <p:txBody>
          <a:bodyPr wrap="square">
            <a:spAutoFit/>
          </a:bodyPr>
          <a:lstStyle/>
          <a:p>
            <a:pPr algn="r"/>
            <a:r>
              <a:rPr lang="en-US" sz="1200">
                <a:solidFill>
                  <a:srgbClr val="0000FF"/>
                </a:solidFill>
                <a:latin typeface="Arial" panose="020B0604020202020204" pitchFamily="34" charset="0"/>
                <a:cs typeface="Arial" panose="020B0604020202020204" pitchFamily="34" charset="0"/>
              </a:rPr>
              <a:t>The impact of nanoparticle protein corona on cytotoxicity, </a:t>
            </a:r>
            <a:r>
              <a:rPr lang="en-US" sz="1200" err="1">
                <a:solidFill>
                  <a:srgbClr val="0000FF"/>
                </a:solidFill>
                <a:latin typeface="Arial" panose="020B0604020202020204" pitchFamily="34" charset="0"/>
                <a:cs typeface="Arial" panose="020B0604020202020204" pitchFamily="34" charset="0"/>
              </a:rPr>
              <a:t>immunotoxicity</a:t>
            </a:r>
            <a:r>
              <a:rPr lang="en-US" sz="1200">
                <a:solidFill>
                  <a:srgbClr val="0000FF"/>
                </a:solidFill>
                <a:latin typeface="Arial" panose="020B0604020202020204" pitchFamily="34" charset="0"/>
                <a:cs typeface="Arial" panose="020B0604020202020204" pitchFamily="34" charset="0"/>
              </a:rPr>
              <a:t> and target </a:t>
            </a:r>
            <a:r>
              <a:rPr lang="es-AR" sz="1200" err="1">
                <a:solidFill>
                  <a:srgbClr val="0000FF"/>
                </a:solidFill>
                <a:latin typeface="Arial" panose="020B0604020202020204" pitchFamily="34" charset="0"/>
                <a:cs typeface="Arial" panose="020B0604020202020204" pitchFamily="34" charset="0"/>
              </a:rPr>
              <a:t>drug</a:t>
            </a:r>
            <a:r>
              <a:rPr lang="es-AR" sz="1200">
                <a:solidFill>
                  <a:srgbClr val="0000FF"/>
                </a:solidFill>
                <a:latin typeface="Arial" panose="020B0604020202020204" pitchFamily="34" charset="0"/>
                <a:cs typeface="Arial" panose="020B0604020202020204" pitchFamily="34" charset="0"/>
              </a:rPr>
              <a:t> </a:t>
            </a:r>
            <a:r>
              <a:rPr lang="es-AR" sz="1200" err="1">
                <a:solidFill>
                  <a:srgbClr val="0000FF"/>
                </a:solidFill>
                <a:latin typeface="Arial" panose="020B0604020202020204" pitchFamily="34" charset="0"/>
                <a:cs typeface="Arial" panose="020B0604020202020204" pitchFamily="34" charset="0"/>
              </a:rPr>
              <a:t>deliveryClaudia</a:t>
            </a:r>
            <a:r>
              <a:rPr lang="es-AR" sz="1200">
                <a:solidFill>
                  <a:srgbClr val="0000FF"/>
                </a:solidFill>
                <a:latin typeface="Arial" panose="020B0604020202020204" pitchFamily="34" charset="0"/>
                <a:cs typeface="Arial" panose="020B0604020202020204" pitchFamily="34" charset="0"/>
              </a:rPr>
              <a:t> Corbo*,1,2, Roberto</a:t>
            </a:r>
          </a:p>
          <a:p>
            <a:pPr algn="r"/>
            <a:r>
              <a:rPr lang="es-AR" sz="1200">
                <a:solidFill>
                  <a:srgbClr val="0000FF"/>
                </a:solidFill>
                <a:latin typeface="Arial" panose="020B0604020202020204" pitchFamily="34" charset="0"/>
                <a:cs typeface="Arial" panose="020B0604020202020204" pitchFamily="34" charset="0"/>
              </a:rPr>
              <a:t>Molinaro1, Alessandro Parodi1,2, </a:t>
            </a:r>
            <a:r>
              <a:rPr lang="es-AR" sz="1200" err="1">
                <a:solidFill>
                  <a:srgbClr val="0000FF"/>
                </a:solidFill>
                <a:latin typeface="Arial" panose="020B0604020202020204" pitchFamily="34" charset="0"/>
                <a:cs typeface="Arial" panose="020B0604020202020204" pitchFamily="34" charset="0"/>
              </a:rPr>
              <a:t>Naama</a:t>
            </a:r>
            <a:r>
              <a:rPr lang="es-AR" sz="1200">
                <a:solidFill>
                  <a:srgbClr val="0000FF"/>
                </a:solidFill>
                <a:latin typeface="Arial" panose="020B0604020202020204" pitchFamily="34" charset="0"/>
                <a:cs typeface="Arial" panose="020B0604020202020204" pitchFamily="34" charset="0"/>
              </a:rPr>
              <a:t> E Toledano Furman1, Francesco Salvatore3 &amp; </a:t>
            </a:r>
            <a:r>
              <a:rPr lang="es-AR" sz="1200" err="1">
                <a:solidFill>
                  <a:srgbClr val="0000FF"/>
                </a:solidFill>
                <a:latin typeface="Arial" panose="020B0604020202020204" pitchFamily="34" charset="0"/>
                <a:cs typeface="Arial" panose="020B0604020202020204" pitchFamily="34" charset="0"/>
              </a:rPr>
              <a:t>Ennio</a:t>
            </a:r>
            <a:r>
              <a:rPr lang="es-AR" sz="1200">
                <a:solidFill>
                  <a:srgbClr val="0000FF"/>
                </a:solidFill>
                <a:latin typeface="Arial" panose="020B0604020202020204" pitchFamily="34" charset="0"/>
                <a:cs typeface="Arial" panose="020B0604020202020204" pitchFamily="34" charset="0"/>
              </a:rPr>
              <a:t> Tasciotti1</a:t>
            </a:r>
            <a:r>
              <a:rPr lang="it-IT" sz="1200" i="1">
                <a:solidFill>
                  <a:srgbClr val="0000FF"/>
                </a:solidFill>
                <a:latin typeface="Arial" panose="020B0604020202020204" pitchFamily="34" charset="0"/>
                <a:cs typeface="Arial" panose="020B0604020202020204" pitchFamily="34" charset="0"/>
              </a:rPr>
              <a:t>Nanomedicine (Lond.) </a:t>
            </a:r>
            <a:r>
              <a:rPr lang="it-IT" sz="1200">
                <a:solidFill>
                  <a:srgbClr val="0000FF"/>
                </a:solidFill>
                <a:latin typeface="Arial" panose="020B0604020202020204" pitchFamily="34" charset="0"/>
                <a:cs typeface="Arial" panose="020B0604020202020204" pitchFamily="34" charset="0"/>
              </a:rPr>
              <a:t>(2016) 11(1), 81–100</a:t>
            </a:r>
            <a:endParaRPr lang="es-AR" sz="1200">
              <a:solidFill>
                <a:srgbClr val="0000FF"/>
              </a:solidFill>
              <a:latin typeface="Arial" panose="020B0604020202020204" pitchFamily="34" charset="0"/>
              <a:cs typeface="Arial" panose="020B0604020202020204" pitchFamily="34" charset="0"/>
            </a:endParaRPr>
          </a:p>
        </p:txBody>
      </p:sp>
      <p:sp>
        <p:nvSpPr>
          <p:cNvPr id="5" name="Rectángulo 4"/>
          <p:cNvSpPr/>
          <p:nvPr/>
        </p:nvSpPr>
        <p:spPr>
          <a:xfrm>
            <a:off x="2520462" y="830996"/>
            <a:ext cx="2397900" cy="1015663"/>
          </a:xfrm>
          <a:prstGeom prst="rect">
            <a:avLst/>
          </a:prstGeom>
        </p:spPr>
        <p:txBody>
          <a:bodyPr wrap="square">
            <a:spAutoFit/>
          </a:bodyPr>
          <a:lstStyle/>
          <a:p>
            <a:pPr algn="ctr"/>
            <a:r>
              <a:rPr lang="en-US" sz="1200" b="1">
                <a:solidFill>
                  <a:srgbClr val="12212C"/>
                </a:solidFill>
                <a:latin typeface="Arial" panose="020B0604020202020204" pitchFamily="34" charset="0"/>
                <a:cs typeface="Arial" panose="020B0604020202020204" pitchFamily="34" charset="0"/>
              </a:rPr>
              <a:t>(B) Las </a:t>
            </a:r>
            <a:r>
              <a:rPr lang="en-US" sz="1200" b="1" err="1">
                <a:solidFill>
                  <a:srgbClr val="12212C"/>
                </a:solidFill>
                <a:latin typeface="Arial" panose="020B0604020202020204" pitchFamily="34" charset="0"/>
                <a:cs typeface="Arial" panose="020B0604020202020204" pitchFamily="34" charset="0"/>
              </a:rPr>
              <a:t>nanomedicinas</a:t>
            </a:r>
            <a:r>
              <a:rPr lang="en-US" sz="1200" b="1">
                <a:solidFill>
                  <a:srgbClr val="12212C"/>
                </a:solidFill>
                <a:latin typeface="Arial" panose="020B0604020202020204" pitchFamily="34" charset="0"/>
                <a:cs typeface="Arial" panose="020B0604020202020204" pitchFamily="34" charset="0"/>
              </a:rPr>
              <a:t> se </a:t>
            </a:r>
            <a:r>
              <a:rPr lang="en-US" sz="1200" b="1" err="1">
                <a:solidFill>
                  <a:srgbClr val="12212C"/>
                </a:solidFill>
                <a:latin typeface="Arial" panose="020B0604020202020204" pitchFamily="34" charset="0"/>
                <a:cs typeface="Arial" panose="020B0604020202020204" pitchFamily="34" charset="0"/>
              </a:rPr>
              <a:t>rodean</a:t>
            </a:r>
            <a:r>
              <a:rPr lang="en-US" sz="1200" b="1">
                <a:solidFill>
                  <a:srgbClr val="12212C"/>
                </a:solidFill>
                <a:latin typeface="Arial" panose="020B0604020202020204" pitchFamily="34" charset="0"/>
                <a:cs typeface="Arial" panose="020B0604020202020204" pitchFamily="34" charset="0"/>
              </a:rPr>
              <a:t> de PC (</a:t>
            </a:r>
            <a:r>
              <a:rPr lang="en-US" sz="1200" b="1" err="1">
                <a:solidFill>
                  <a:srgbClr val="12212C"/>
                </a:solidFill>
                <a:latin typeface="Arial" panose="020B0604020202020204" pitchFamily="34" charset="0"/>
                <a:cs typeface="Arial" panose="020B0604020202020204" pitchFamily="34" charset="0"/>
              </a:rPr>
              <a:t>complejo</a:t>
            </a:r>
            <a:r>
              <a:rPr lang="en-US" sz="1200" b="1">
                <a:solidFill>
                  <a:srgbClr val="12212C"/>
                </a:solidFill>
                <a:latin typeface="Arial" panose="020B0604020202020204" pitchFamily="34" charset="0"/>
                <a:cs typeface="Arial" panose="020B0604020202020204" pitchFamily="34" charset="0"/>
              </a:rPr>
              <a:t> </a:t>
            </a:r>
            <a:r>
              <a:rPr lang="en-US" sz="1200" b="1" err="1">
                <a:solidFill>
                  <a:srgbClr val="12212C"/>
                </a:solidFill>
                <a:latin typeface="Arial" panose="020B0604020202020204" pitchFamily="34" charset="0"/>
                <a:cs typeface="Arial" panose="020B0604020202020204" pitchFamily="34" charset="0"/>
              </a:rPr>
              <a:t>Nanoparticula</a:t>
            </a:r>
            <a:r>
              <a:rPr lang="en-US" sz="1200" b="1">
                <a:solidFill>
                  <a:srgbClr val="12212C"/>
                </a:solidFill>
                <a:latin typeface="Arial" panose="020B0604020202020204" pitchFamily="34" charset="0"/>
                <a:cs typeface="Arial" panose="020B0604020202020204" pitchFamily="34" charset="0"/>
              </a:rPr>
              <a:t>-PC=NP-PC) = [</a:t>
            </a:r>
            <a:r>
              <a:rPr lang="en-US" sz="1200" b="1" err="1">
                <a:solidFill>
                  <a:srgbClr val="12212C"/>
                </a:solidFill>
                <a:latin typeface="Arial" panose="020B0604020202020204" pitchFamily="34" charset="0"/>
                <a:cs typeface="Arial" panose="020B0604020202020204" pitchFamily="34" charset="0"/>
              </a:rPr>
              <a:t>adquisicion</a:t>
            </a:r>
            <a:r>
              <a:rPr lang="en-US" sz="1200" b="1">
                <a:solidFill>
                  <a:srgbClr val="12212C"/>
                </a:solidFill>
                <a:latin typeface="Arial" panose="020B0604020202020204" pitchFamily="34" charset="0"/>
                <a:cs typeface="Arial" panose="020B0604020202020204" pitchFamily="34" charset="0"/>
              </a:rPr>
              <a:t> de </a:t>
            </a:r>
            <a:r>
              <a:rPr lang="en-US" sz="1200" b="1" err="1">
                <a:solidFill>
                  <a:srgbClr val="12212C"/>
                </a:solidFill>
                <a:latin typeface="Arial" panose="020B0604020202020204" pitchFamily="34" charset="0"/>
                <a:cs typeface="Arial" panose="020B0604020202020204" pitchFamily="34" charset="0"/>
              </a:rPr>
              <a:t>identidad</a:t>
            </a:r>
            <a:r>
              <a:rPr lang="en-US" sz="1200" b="1">
                <a:solidFill>
                  <a:srgbClr val="12212C"/>
                </a:solidFill>
                <a:latin typeface="Arial" panose="020B0604020202020204" pitchFamily="34" charset="0"/>
                <a:cs typeface="Arial" panose="020B0604020202020204" pitchFamily="34" charset="0"/>
              </a:rPr>
              <a:t> </a:t>
            </a:r>
            <a:r>
              <a:rPr lang="en-US" sz="1200" b="1" err="1">
                <a:solidFill>
                  <a:srgbClr val="12212C"/>
                </a:solidFill>
                <a:latin typeface="Arial" panose="020B0604020202020204" pitchFamily="34" charset="0"/>
                <a:cs typeface="Arial" panose="020B0604020202020204" pitchFamily="34" charset="0"/>
              </a:rPr>
              <a:t>biologica</a:t>
            </a:r>
            <a:r>
              <a:rPr lang="en-US" sz="1200" b="1">
                <a:solidFill>
                  <a:srgbClr val="12212C"/>
                </a:solidFill>
                <a:latin typeface="Arial" panose="020B0604020202020204" pitchFamily="34" charset="0"/>
                <a:cs typeface="Arial" panose="020B0604020202020204" pitchFamily="34" charset="0"/>
              </a:rPr>
              <a:t>]</a:t>
            </a:r>
            <a:endParaRPr lang="es-AR" sz="1200" b="1"/>
          </a:p>
        </p:txBody>
      </p:sp>
      <p:sp>
        <p:nvSpPr>
          <p:cNvPr id="6" name="Rectángulo 5"/>
          <p:cNvSpPr/>
          <p:nvPr/>
        </p:nvSpPr>
        <p:spPr>
          <a:xfrm>
            <a:off x="4970585" y="830996"/>
            <a:ext cx="2145484" cy="1015663"/>
          </a:xfrm>
          <a:prstGeom prst="rect">
            <a:avLst/>
          </a:prstGeom>
        </p:spPr>
        <p:txBody>
          <a:bodyPr wrap="square">
            <a:spAutoFit/>
          </a:bodyPr>
          <a:lstStyle/>
          <a:p>
            <a:pPr algn="ctr"/>
            <a:r>
              <a:rPr lang="en-US" sz="1200">
                <a:solidFill>
                  <a:srgbClr val="12212C"/>
                </a:solidFill>
                <a:latin typeface="Arial" panose="020B0604020202020204" pitchFamily="34" charset="0"/>
                <a:cs typeface="Arial" panose="020B0604020202020204" pitchFamily="34" charset="0"/>
              </a:rPr>
              <a:t>(C) Los </a:t>
            </a:r>
            <a:r>
              <a:rPr lang="en-US" sz="1200" err="1">
                <a:solidFill>
                  <a:srgbClr val="12212C"/>
                </a:solidFill>
                <a:latin typeface="Arial" panose="020B0604020202020204" pitchFamily="34" charset="0"/>
                <a:cs typeface="Arial" panose="020B0604020202020204" pitchFamily="34" charset="0"/>
              </a:rPr>
              <a:t>complejos</a:t>
            </a:r>
            <a:r>
              <a:rPr lang="en-US" sz="1200">
                <a:solidFill>
                  <a:srgbClr val="12212C"/>
                </a:solidFill>
                <a:latin typeface="Arial" panose="020B0604020202020204" pitchFamily="34" charset="0"/>
                <a:cs typeface="Arial" panose="020B0604020202020204" pitchFamily="34" charset="0"/>
              </a:rPr>
              <a:t> NP–PC son </a:t>
            </a:r>
            <a:r>
              <a:rPr lang="en-US" sz="1200" err="1">
                <a:solidFill>
                  <a:srgbClr val="12212C"/>
                </a:solidFill>
                <a:latin typeface="Arial" panose="020B0604020202020204" pitchFamily="34" charset="0"/>
                <a:cs typeface="Arial" panose="020B0604020202020204" pitchFamily="34" charset="0"/>
              </a:rPr>
              <a:t>reponsables</a:t>
            </a:r>
            <a:r>
              <a:rPr lang="en-US" sz="1200">
                <a:solidFill>
                  <a:srgbClr val="12212C"/>
                </a:solidFill>
                <a:latin typeface="Arial" panose="020B0604020202020204" pitchFamily="34" charset="0"/>
                <a:cs typeface="Arial" panose="020B0604020202020204" pitchFamily="34" charset="0"/>
              </a:rPr>
              <a:t> de la </a:t>
            </a:r>
            <a:r>
              <a:rPr lang="en-US" sz="1200" err="1">
                <a:solidFill>
                  <a:srgbClr val="12212C"/>
                </a:solidFill>
                <a:latin typeface="Arial" panose="020B0604020202020204" pitchFamily="34" charset="0"/>
                <a:cs typeface="Arial" panose="020B0604020202020204" pitchFamily="34" charset="0"/>
              </a:rPr>
              <a:t>interacción</a:t>
            </a:r>
            <a:r>
              <a:rPr lang="en-US" sz="1200">
                <a:solidFill>
                  <a:srgbClr val="12212C"/>
                </a:solidFill>
                <a:latin typeface="Arial" panose="020B0604020202020204" pitchFamily="34" charset="0"/>
                <a:cs typeface="Arial" panose="020B0604020202020204" pitchFamily="34" charset="0"/>
              </a:rPr>
              <a:t> con </a:t>
            </a:r>
            <a:r>
              <a:rPr lang="en-US" sz="1200" err="1">
                <a:solidFill>
                  <a:srgbClr val="12212C"/>
                </a:solidFill>
                <a:latin typeface="Arial" panose="020B0604020202020204" pitchFamily="34" charset="0"/>
                <a:cs typeface="Arial" panose="020B0604020202020204" pitchFamily="34" charset="0"/>
              </a:rPr>
              <a:t>barreras</a:t>
            </a:r>
            <a:r>
              <a:rPr lang="en-US" sz="1200">
                <a:solidFill>
                  <a:srgbClr val="12212C"/>
                </a:solidFill>
                <a:latin typeface="Arial" panose="020B0604020202020204" pitchFamily="34" charset="0"/>
                <a:cs typeface="Arial" panose="020B0604020202020204" pitchFamily="34" charset="0"/>
              </a:rPr>
              <a:t> </a:t>
            </a:r>
            <a:r>
              <a:rPr lang="en-US" sz="1200" err="1">
                <a:solidFill>
                  <a:srgbClr val="12212C"/>
                </a:solidFill>
                <a:latin typeface="Arial" panose="020B0604020202020204" pitchFamily="34" charset="0"/>
                <a:cs typeface="Arial" panose="020B0604020202020204" pitchFamily="34" charset="0"/>
              </a:rPr>
              <a:t>biologicas</a:t>
            </a:r>
            <a:r>
              <a:rPr lang="en-US" sz="1200">
                <a:solidFill>
                  <a:srgbClr val="12212C"/>
                </a:solidFill>
                <a:latin typeface="Arial" panose="020B0604020202020204" pitchFamily="34" charset="0"/>
                <a:cs typeface="Arial" panose="020B0604020202020204" pitchFamily="34" charset="0"/>
              </a:rPr>
              <a:t> y </a:t>
            </a:r>
            <a:r>
              <a:rPr lang="en-US" sz="1200" err="1">
                <a:solidFill>
                  <a:srgbClr val="12212C"/>
                </a:solidFill>
                <a:latin typeface="Arial" panose="020B0604020202020204" pitchFamily="34" charset="0"/>
                <a:cs typeface="Arial" panose="020B0604020202020204" pitchFamily="34" charset="0"/>
              </a:rPr>
              <a:t>celulas</a:t>
            </a:r>
            <a:r>
              <a:rPr lang="en-US" sz="1200">
                <a:solidFill>
                  <a:srgbClr val="12212C"/>
                </a:solidFill>
                <a:latin typeface="Arial" panose="020B0604020202020204" pitchFamily="34" charset="0"/>
                <a:cs typeface="Arial" panose="020B0604020202020204" pitchFamily="34" charset="0"/>
              </a:rPr>
              <a:t>. [</a:t>
            </a:r>
            <a:r>
              <a:rPr lang="en-US" sz="1200" err="1">
                <a:solidFill>
                  <a:srgbClr val="12212C"/>
                </a:solidFill>
                <a:latin typeface="Arial" panose="020B0604020202020204" pitchFamily="34" charset="0"/>
                <a:cs typeface="Arial" panose="020B0604020202020204" pitchFamily="34" charset="0"/>
              </a:rPr>
              <a:t>respuesta</a:t>
            </a:r>
            <a:r>
              <a:rPr lang="en-US" sz="1200">
                <a:solidFill>
                  <a:srgbClr val="12212C"/>
                </a:solidFill>
                <a:latin typeface="Arial" panose="020B0604020202020204" pitchFamily="34" charset="0"/>
                <a:cs typeface="Arial" panose="020B0604020202020204" pitchFamily="34" charset="0"/>
              </a:rPr>
              <a:t> </a:t>
            </a:r>
            <a:r>
              <a:rPr lang="en-US" sz="1200" err="1">
                <a:solidFill>
                  <a:srgbClr val="12212C"/>
                </a:solidFill>
                <a:latin typeface="Arial" panose="020B0604020202020204" pitchFamily="34" charset="0"/>
                <a:cs typeface="Arial" panose="020B0604020202020204" pitchFamily="34" charset="0"/>
              </a:rPr>
              <a:t>biologica</a:t>
            </a:r>
            <a:r>
              <a:rPr lang="en-US" sz="1200">
                <a:solidFill>
                  <a:srgbClr val="12212C"/>
                </a:solidFill>
                <a:latin typeface="Arial" panose="020B0604020202020204" pitchFamily="34" charset="0"/>
                <a:cs typeface="Arial" panose="020B0604020202020204" pitchFamily="34" charset="0"/>
              </a:rPr>
              <a:t>] </a:t>
            </a:r>
            <a:endParaRPr lang="es-AR" sz="1200"/>
          </a:p>
        </p:txBody>
      </p:sp>
      <p:sp>
        <p:nvSpPr>
          <p:cNvPr id="8" name="CuadroTexto 7"/>
          <p:cNvSpPr txBox="1"/>
          <p:nvPr/>
        </p:nvSpPr>
        <p:spPr>
          <a:xfrm>
            <a:off x="0" y="0"/>
            <a:ext cx="9144000" cy="830997"/>
          </a:xfrm>
          <a:prstGeom prst="rect">
            <a:avLst/>
          </a:prstGeom>
          <a:solidFill>
            <a:srgbClr val="FF0000"/>
          </a:solidFill>
        </p:spPr>
        <p:txBody>
          <a:bodyPr wrap="square" rtlCol="0">
            <a:spAutoFit/>
          </a:bodyPr>
          <a:lstStyle/>
          <a:p>
            <a:pPr algn="ctr"/>
            <a:r>
              <a:rPr lang="es-AR" sz="2400" err="1">
                <a:solidFill>
                  <a:schemeClr val="bg1"/>
                </a:solidFill>
              </a:rPr>
              <a:t>Nanomedicinas</a:t>
            </a:r>
            <a:r>
              <a:rPr lang="es-AR" sz="2400">
                <a:solidFill>
                  <a:schemeClr val="bg1"/>
                </a:solidFill>
              </a:rPr>
              <a:t> endovenosas: desde identidad </a:t>
            </a:r>
            <a:r>
              <a:rPr lang="es-AR" sz="2400" err="1">
                <a:solidFill>
                  <a:schemeClr val="bg1"/>
                </a:solidFill>
              </a:rPr>
              <a:t>sintetica</a:t>
            </a:r>
            <a:r>
              <a:rPr lang="es-AR" sz="2400">
                <a:solidFill>
                  <a:schemeClr val="bg1"/>
                </a:solidFill>
              </a:rPr>
              <a:t> a respuesta fisiológica mediada por identidad biológica</a:t>
            </a:r>
          </a:p>
        </p:txBody>
      </p:sp>
      <p:sp>
        <p:nvSpPr>
          <p:cNvPr id="9" name="Rectángulo: esquinas redondeadas 8"/>
          <p:cNvSpPr/>
          <p:nvPr/>
        </p:nvSpPr>
        <p:spPr>
          <a:xfrm>
            <a:off x="2637692" y="830996"/>
            <a:ext cx="2192216" cy="5249764"/>
          </a:xfrm>
          <a:prstGeom prst="roundRect">
            <a:avLst>
              <a:gd name="adj" fmla="val 8111"/>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Rectángulo: esquinas redondeadas 9"/>
          <p:cNvSpPr/>
          <p:nvPr/>
        </p:nvSpPr>
        <p:spPr>
          <a:xfrm>
            <a:off x="4923853" y="830996"/>
            <a:ext cx="2192216" cy="5249764"/>
          </a:xfrm>
          <a:prstGeom prst="roundRect">
            <a:avLst>
              <a:gd name="adj" fmla="val 8111"/>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239318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4463192" y="799165"/>
            <a:ext cx="4380637" cy="2156775"/>
          </a:xfrm>
          <a:prstGeom prst="rect">
            <a:avLst/>
          </a:prstGeom>
        </p:spPr>
      </p:pic>
      <p:pic>
        <p:nvPicPr>
          <p:cNvPr id="2" name="Imagen 1"/>
          <p:cNvPicPr>
            <a:picLocks noChangeAspect="1"/>
          </p:cNvPicPr>
          <p:nvPr/>
        </p:nvPicPr>
        <p:blipFill>
          <a:blip r:embed="rId3"/>
          <a:stretch>
            <a:fillRect/>
          </a:stretch>
        </p:blipFill>
        <p:spPr>
          <a:xfrm>
            <a:off x="4661291" y="3856398"/>
            <a:ext cx="1919067" cy="2433700"/>
          </a:xfrm>
          <a:prstGeom prst="rect">
            <a:avLst/>
          </a:prstGeom>
        </p:spPr>
      </p:pic>
      <p:pic>
        <p:nvPicPr>
          <p:cNvPr id="4" name="Imagen 3"/>
          <p:cNvPicPr>
            <a:picLocks noChangeAspect="1"/>
          </p:cNvPicPr>
          <p:nvPr/>
        </p:nvPicPr>
        <p:blipFill>
          <a:blip r:embed="rId4"/>
          <a:stretch>
            <a:fillRect/>
          </a:stretch>
        </p:blipFill>
        <p:spPr>
          <a:xfrm>
            <a:off x="6970454" y="3867797"/>
            <a:ext cx="1873375" cy="2422301"/>
          </a:xfrm>
          <a:prstGeom prst="rect">
            <a:avLst/>
          </a:prstGeom>
        </p:spPr>
      </p:pic>
      <p:pic>
        <p:nvPicPr>
          <p:cNvPr id="6" name="Imagen 5"/>
          <p:cNvPicPr>
            <a:picLocks noChangeAspect="1"/>
          </p:cNvPicPr>
          <p:nvPr/>
        </p:nvPicPr>
        <p:blipFill>
          <a:blip r:embed="rId5"/>
          <a:stretch>
            <a:fillRect/>
          </a:stretch>
        </p:blipFill>
        <p:spPr>
          <a:xfrm>
            <a:off x="103450" y="4014891"/>
            <a:ext cx="3101914" cy="2116714"/>
          </a:xfrm>
          <a:prstGeom prst="rect">
            <a:avLst/>
          </a:prstGeom>
        </p:spPr>
      </p:pic>
      <p:sp>
        <p:nvSpPr>
          <p:cNvPr id="5" name="Rectángulo 4"/>
          <p:cNvSpPr/>
          <p:nvPr/>
        </p:nvSpPr>
        <p:spPr>
          <a:xfrm>
            <a:off x="4194712" y="3221466"/>
            <a:ext cx="4771292" cy="646331"/>
          </a:xfrm>
          <a:prstGeom prst="rect">
            <a:avLst/>
          </a:prstGeom>
        </p:spPr>
        <p:txBody>
          <a:bodyPr wrap="square">
            <a:spAutoFit/>
          </a:bodyPr>
          <a:lstStyle/>
          <a:p>
            <a:pPr algn="ctr"/>
            <a:r>
              <a:rPr lang="en-US" sz="1200" err="1">
                <a:solidFill>
                  <a:srgbClr val="000000"/>
                </a:solidFill>
                <a:latin typeface="Arial" panose="020B0604020202020204" pitchFamily="34" charset="0"/>
                <a:cs typeface="Arial" panose="020B0604020202020204" pitchFamily="34" charset="0"/>
              </a:rPr>
              <a:t>Clasificacion</a:t>
            </a:r>
            <a:r>
              <a:rPr lang="en-US" sz="1200">
                <a:solidFill>
                  <a:srgbClr val="000000"/>
                </a:solidFill>
                <a:latin typeface="Arial" panose="020B0604020202020204" pitchFamily="34" charset="0"/>
                <a:cs typeface="Arial" panose="020B0604020202020204" pitchFamily="34" charset="0"/>
              </a:rPr>
              <a:t> de </a:t>
            </a:r>
            <a:r>
              <a:rPr lang="en-US" sz="1200" err="1">
                <a:solidFill>
                  <a:srgbClr val="000000"/>
                </a:solidFill>
                <a:latin typeface="Arial" panose="020B0604020202020204" pitchFamily="34" charset="0"/>
                <a:cs typeface="Arial" panose="020B0604020202020204" pitchFamily="34" charset="0"/>
              </a:rPr>
              <a:t>proteinas</a:t>
            </a:r>
            <a:r>
              <a:rPr lang="en-US" sz="1200">
                <a:solidFill>
                  <a:srgbClr val="000000"/>
                </a:solidFill>
                <a:latin typeface="Arial" panose="020B0604020202020204" pitchFamily="34" charset="0"/>
                <a:cs typeface="Arial" panose="020B0604020202020204" pitchFamily="34" charset="0"/>
              </a:rPr>
              <a:t> de PC de </a:t>
            </a:r>
            <a:r>
              <a:rPr lang="en-US" sz="1200" err="1">
                <a:solidFill>
                  <a:srgbClr val="000000"/>
                </a:solidFill>
                <a:latin typeface="Arial" panose="020B0604020202020204" pitchFamily="34" charset="0"/>
                <a:cs typeface="Arial" panose="020B0604020202020204" pitchFamily="34" charset="0"/>
              </a:rPr>
              <a:t>acuerdo</a:t>
            </a:r>
            <a:r>
              <a:rPr lang="en-US" sz="1200">
                <a:solidFill>
                  <a:srgbClr val="000000"/>
                </a:solidFill>
                <a:latin typeface="Arial" panose="020B0604020202020204" pitchFamily="34" charset="0"/>
                <a:cs typeface="Arial" panose="020B0604020202020204" pitchFamily="34" charset="0"/>
              </a:rPr>
              <a:t> a </a:t>
            </a:r>
            <a:r>
              <a:rPr lang="en-US" sz="1200" err="1">
                <a:solidFill>
                  <a:srgbClr val="000000"/>
                </a:solidFill>
                <a:latin typeface="Arial" panose="020B0604020202020204" pitchFamily="34" charset="0"/>
                <a:cs typeface="Arial" panose="020B0604020202020204" pitchFamily="34" charset="0"/>
              </a:rPr>
              <a:t>su</a:t>
            </a:r>
            <a:r>
              <a:rPr lang="en-US" sz="1200">
                <a:solidFill>
                  <a:srgbClr val="000000"/>
                </a:solidFill>
                <a:latin typeface="Arial" panose="020B0604020202020204" pitchFamily="34" charset="0"/>
                <a:cs typeface="Arial" panose="020B0604020202020204" pitchFamily="34" charset="0"/>
              </a:rPr>
              <a:t> PM (</a:t>
            </a:r>
            <a:r>
              <a:rPr lang="en-US" sz="1200" b="1">
                <a:solidFill>
                  <a:srgbClr val="000000"/>
                </a:solidFill>
                <a:latin typeface="Arial" panose="020B0604020202020204" pitchFamily="34" charset="0"/>
                <a:cs typeface="Arial" panose="020B0604020202020204" pitchFamily="34" charset="0"/>
              </a:rPr>
              <a:t>A</a:t>
            </a:r>
            <a:r>
              <a:rPr lang="en-US" sz="1200">
                <a:solidFill>
                  <a:srgbClr val="000000"/>
                </a:solidFill>
                <a:latin typeface="Arial" panose="020B0604020202020204" pitchFamily="34" charset="0"/>
                <a:cs typeface="Arial" panose="020B0604020202020204" pitchFamily="34" charset="0"/>
              </a:rPr>
              <a:t>) y  </a:t>
            </a:r>
            <a:r>
              <a:rPr lang="en-US" sz="1200" err="1">
                <a:solidFill>
                  <a:srgbClr val="000000"/>
                </a:solidFill>
                <a:latin typeface="Arial" panose="020B0604020202020204" pitchFamily="34" charset="0"/>
                <a:cs typeface="Arial" panose="020B0604020202020204" pitchFamily="34" charset="0"/>
              </a:rPr>
              <a:t>pI</a:t>
            </a:r>
            <a:r>
              <a:rPr lang="en-US" sz="1200">
                <a:solidFill>
                  <a:srgbClr val="000000"/>
                </a:solidFill>
                <a:latin typeface="Arial" panose="020B0604020202020204" pitchFamily="34" charset="0"/>
                <a:cs typeface="Arial" panose="020B0604020202020204" pitchFamily="34" charset="0"/>
              </a:rPr>
              <a:t> (</a:t>
            </a:r>
            <a:r>
              <a:rPr lang="en-US" sz="1200" b="1">
                <a:solidFill>
                  <a:srgbClr val="000000"/>
                </a:solidFill>
                <a:latin typeface="Arial" panose="020B0604020202020204" pitchFamily="34" charset="0"/>
                <a:cs typeface="Arial" panose="020B0604020202020204" pitchFamily="34" charset="0"/>
              </a:rPr>
              <a:t>B</a:t>
            </a:r>
            <a:r>
              <a:rPr lang="en-US" sz="1200">
                <a:solidFill>
                  <a:srgbClr val="000000"/>
                </a:solidFill>
                <a:latin typeface="Arial" panose="020B0604020202020204" pitchFamily="34" charset="0"/>
                <a:cs typeface="Arial" panose="020B0604020202020204" pitchFamily="34" charset="0"/>
              </a:rPr>
              <a:t>) </a:t>
            </a:r>
          </a:p>
          <a:p>
            <a:pPr algn="ctr"/>
            <a:r>
              <a:rPr lang="en-US" sz="1200">
                <a:solidFill>
                  <a:srgbClr val="000000"/>
                </a:solidFill>
                <a:latin typeface="Arial" panose="020B0604020202020204" pitchFamily="34" charset="0"/>
                <a:cs typeface="Arial" panose="020B0604020202020204" pitchFamily="34" charset="0"/>
                <a:sym typeface="Symbol" panose="05050102010706020507" pitchFamily="18" charset="2"/>
              </a:rPr>
              <a:t></a:t>
            </a:r>
            <a:r>
              <a:rPr lang="en-US" sz="1200">
                <a:solidFill>
                  <a:srgbClr val="000000"/>
                </a:solidFill>
                <a:latin typeface="Arial" panose="020B0604020202020204" pitchFamily="34" charset="0"/>
                <a:cs typeface="Arial" panose="020B0604020202020204" pitchFamily="34" charset="0"/>
              </a:rPr>
              <a:t> 73.% son &lt;  60 </a:t>
            </a:r>
            <a:r>
              <a:rPr lang="en-US" sz="1200" err="1">
                <a:solidFill>
                  <a:srgbClr val="000000"/>
                </a:solidFill>
                <a:latin typeface="Arial" panose="020B0604020202020204" pitchFamily="34" charset="0"/>
                <a:cs typeface="Arial" panose="020B0604020202020204" pitchFamily="34" charset="0"/>
              </a:rPr>
              <a:t>kDa</a:t>
            </a:r>
            <a:r>
              <a:rPr lang="en-US" sz="1200">
                <a:solidFill>
                  <a:srgbClr val="000000"/>
                </a:solidFill>
                <a:latin typeface="Arial" panose="020B0604020202020204" pitchFamily="34" charset="0"/>
                <a:cs typeface="Arial" panose="020B0604020202020204" pitchFamily="34" charset="0"/>
              </a:rPr>
              <a:t>; </a:t>
            </a:r>
            <a:r>
              <a:rPr lang="en-US" sz="1200">
                <a:solidFill>
                  <a:srgbClr val="000000"/>
                </a:solidFill>
                <a:latin typeface="Arial" panose="020B0604020202020204" pitchFamily="34" charset="0"/>
                <a:cs typeface="Arial" panose="020B0604020202020204" pitchFamily="34" charset="0"/>
                <a:sym typeface="Symbol" panose="05050102010706020507" pitchFamily="18" charset="2"/>
              </a:rPr>
              <a:t></a:t>
            </a:r>
            <a:r>
              <a:rPr lang="en-US" sz="1200">
                <a:solidFill>
                  <a:srgbClr val="000000"/>
                </a:solidFill>
                <a:latin typeface="Arial" panose="020B0604020202020204" pitchFamily="34" charset="0"/>
                <a:cs typeface="Arial" panose="020B0604020202020204" pitchFamily="34" charset="0"/>
              </a:rPr>
              <a:t> 72% </a:t>
            </a:r>
            <a:r>
              <a:rPr lang="en-US" sz="1200" err="1">
                <a:solidFill>
                  <a:srgbClr val="000000"/>
                </a:solidFill>
                <a:latin typeface="Arial" panose="020B0604020202020204" pitchFamily="34" charset="0"/>
                <a:cs typeface="Arial" panose="020B0604020202020204" pitchFamily="34" charset="0"/>
              </a:rPr>
              <a:t>tienen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pI</a:t>
            </a:r>
            <a:r>
              <a:rPr lang="en-US" sz="1200">
                <a:solidFill>
                  <a:srgbClr val="000000"/>
                </a:solidFill>
                <a:latin typeface="Arial" panose="020B0604020202020204" pitchFamily="34" charset="0"/>
                <a:cs typeface="Arial" panose="020B0604020202020204" pitchFamily="34" charset="0"/>
              </a:rPr>
              <a:t> 6.5, </a:t>
            </a:r>
            <a:r>
              <a:rPr lang="en-US" sz="1200" err="1">
                <a:solidFill>
                  <a:srgbClr val="000000"/>
                </a:solidFill>
                <a:latin typeface="Arial" panose="020B0604020202020204" pitchFamily="34" charset="0"/>
                <a:cs typeface="Arial" panose="020B0604020202020204" pitchFamily="34" charset="0"/>
              </a:rPr>
              <a:t>indicando</a:t>
            </a:r>
            <a:r>
              <a:rPr lang="en-US" sz="1200">
                <a:solidFill>
                  <a:srgbClr val="000000"/>
                </a:solidFill>
                <a:latin typeface="Arial" panose="020B0604020202020204" pitchFamily="34" charset="0"/>
                <a:cs typeface="Arial" panose="020B0604020202020204" pitchFamily="34" charset="0"/>
              </a:rPr>
              <a:t> que </a:t>
            </a:r>
            <a:r>
              <a:rPr lang="en-US" sz="1200" err="1">
                <a:solidFill>
                  <a:srgbClr val="000000"/>
                </a:solidFill>
                <a:latin typeface="Arial" panose="020B0604020202020204" pitchFamily="34" charset="0"/>
                <a:cs typeface="Arial" panose="020B0604020202020204" pitchFamily="34" charset="0"/>
              </a:rPr>
              <a:t>su</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carga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electrica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en</a:t>
            </a:r>
            <a:r>
              <a:rPr lang="en-US" sz="1200">
                <a:solidFill>
                  <a:srgbClr val="000000"/>
                </a:solidFill>
                <a:latin typeface="Arial" panose="020B0604020202020204" pitchFamily="34" charset="0"/>
                <a:cs typeface="Arial" panose="020B0604020202020204" pitchFamily="34" charset="0"/>
              </a:rPr>
              <a:t> plasma (pH 7.4) </a:t>
            </a:r>
            <a:r>
              <a:rPr lang="en-US" sz="1200" err="1">
                <a:solidFill>
                  <a:srgbClr val="000000"/>
                </a:solidFill>
                <a:latin typeface="Arial" panose="020B0604020202020204" pitchFamily="34" charset="0"/>
                <a:cs typeface="Arial" panose="020B0604020202020204" pitchFamily="34" charset="0"/>
              </a:rPr>
              <a:t>es</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negativa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Valores</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en</a:t>
            </a:r>
            <a:r>
              <a:rPr lang="en-US" sz="1200">
                <a:solidFill>
                  <a:srgbClr val="000000"/>
                </a:solidFill>
                <a:latin typeface="Arial" panose="020B0604020202020204" pitchFamily="34" charset="0"/>
                <a:cs typeface="Arial" panose="020B0604020202020204" pitchFamily="34" charset="0"/>
              </a:rPr>
              <a:t> % </a:t>
            </a:r>
            <a:r>
              <a:rPr lang="en-US" sz="1200" err="1">
                <a:solidFill>
                  <a:srgbClr val="000000"/>
                </a:solidFill>
                <a:latin typeface="Arial" panose="020B0604020202020204" pitchFamily="34" charset="0"/>
                <a:cs typeface="Arial" panose="020B0604020202020204" pitchFamily="34" charset="0"/>
              </a:rPr>
              <a:t>mol</a:t>
            </a:r>
            <a:r>
              <a:rPr lang="en-US" sz="1200">
                <a:solidFill>
                  <a:srgbClr val="000000"/>
                </a:solidFill>
                <a:latin typeface="Arial" panose="020B0604020202020204" pitchFamily="34" charset="0"/>
                <a:cs typeface="Arial" panose="020B0604020202020204" pitchFamily="34" charset="0"/>
              </a:rPr>
              <a:t> </a:t>
            </a:r>
            <a:endParaRPr lang="es-AR" sz="1200">
              <a:latin typeface="Arial" panose="020B0604020202020204" pitchFamily="34" charset="0"/>
              <a:cs typeface="Arial" panose="020B0604020202020204" pitchFamily="34" charset="0"/>
            </a:endParaRPr>
          </a:p>
        </p:txBody>
      </p:sp>
      <p:sp>
        <p:nvSpPr>
          <p:cNvPr id="9" name="Rectángulo 8"/>
          <p:cNvSpPr/>
          <p:nvPr/>
        </p:nvSpPr>
        <p:spPr>
          <a:xfrm>
            <a:off x="4194712" y="3221466"/>
            <a:ext cx="4771292" cy="30686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Rectángulo 9"/>
          <p:cNvSpPr/>
          <p:nvPr/>
        </p:nvSpPr>
        <p:spPr>
          <a:xfrm>
            <a:off x="85326" y="3221466"/>
            <a:ext cx="3719290" cy="30686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1" name="Imagen 10"/>
          <p:cNvPicPr>
            <a:picLocks noChangeAspect="1"/>
          </p:cNvPicPr>
          <p:nvPr/>
        </p:nvPicPr>
        <p:blipFill>
          <a:blip r:embed="rId6"/>
          <a:stretch>
            <a:fillRect/>
          </a:stretch>
        </p:blipFill>
        <p:spPr>
          <a:xfrm>
            <a:off x="-50118" y="1554058"/>
            <a:ext cx="3990178" cy="1185775"/>
          </a:xfrm>
          <a:prstGeom prst="rect">
            <a:avLst/>
          </a:prstGeom>
        </p:spPr>
      </p:pic>
      <p:sp>
        <p:nvSpPr>
          <p:cNvPr id="12" name="Rectángulo 11"/>
          <p:cNvSpPr/>
          <p:nvPr/>
        </p:nvSpPr>
        <p:spPr>
          <a:xfrm>
            <a:off x="4194712" y="619654"/>
            <a:ext cx="4771292" cy="25128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 name="Rectángulo 12"/>
          <p:cNvSpPr/>
          <p:nvPr/>
        </p:nvSpPr>
        <p:spPr>
          <a:xfrm>
            <a:off x="85326" y="619653"/>
            <a:ext cx="3719290" cy="244331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 name="CuadroTexto 13"/>
          <p:cNvSpPr txBox="1"/>
          <p:nvPr/>
        </p:nvSpPr>
        <p:spPr>
          <a:xfrm>
            <a:off x="330412" y="769254"/>
            <a:ext cx="3329353" cy="461665"/>
          </a:xfrm>
          <a:prstGeom prst="rect">
            <a:avLst/>
          </a:prstGeom>
          <a:noFill/>
        </p:spPr>
        <p:txBody>
          <a:bodyPr wrap="square" rtlCol="0">
            <a:spAutoFit/>
          </a:bodyPr>
          <a:lstStyle/>
          <a:p>
            <a:pPr algn="ctr"/>
            <a:r>
              <a:rPr lang="es-AR" sz="1200" err="1"/>
              <a:t>Representacion</a:t>
            </a:r>
            <a:r>
              <a:rPr lang="es-AR" sz="1200"/>
              <a:t> esquemática de agregación </a:t>
            </a:r>
            <a:r>
              <a:rPr lang="es-AR" sz="1200" err="1"/>
              <a:t>liposomal</a:t>
            </a:r>
            <a:r>
              <a:rPr lang="es-AR" sz="1200"/>
              <a:t> luego de contactar plasma</a:t>
            </a:r>
          </a:p>
        </p:txBody>
      </p:sp>
      <p:sp>
        <p:nvSpPr>
          <p:cNvPr id="15" name="CuadroTexto 14"/>
          <p:cNvSpPr txBox="1"/>
          <p:nvPr/>
        </p:nvSpPr>
        <p:spPr>
          <a:xfrm>
            <a:off x="459365" y="3390722"/>
            <a:ext cx="3071446" cy="461665"/>
          </a:xfrm>
          <a:prstGeom prst="rect">
            <a:avLst/>
          </a:prstGeom>
          <a:noFill/>
        </p:spPr>
        <p:txBody>
          <a:bodyPr wrap="square" rtlCol="0">
            <a:spAutoFit/>
          </a:bodyPr>
          <a:lstStyle/>
          <a:p>
            <a:pPr algn="ctr"/>
            <a:r>
              <a:rPr lang="es-AR" sz="1200" err="1"/>
              <a:t>Modificacion</a:t>
            </a:r>
            <a:r>
              <a:rPr lang="es-AR" sz="1200"/>
              <a:t> de elasticidad </a:t>
            </a:r>
            <a:r>
              <a:rPr lang="es-AR" sz="1200" err="1"/>
              <a:t>liposomal</a:t>
            </a:r>
            <a:r>
              <a:rPr lang="es-AR" sz="1200"/>
              <a:t> luego de contactar plasma</a:t>
            </a:r>
          </a:p>
        </p:txBody>
      </p:sp>
      <p:sp>
        <p:nvSpPr>
          <p:cNvPr id="16" name="Rectángulo 15"/>
          <p:cNvSpPr/>
          <p:nvPr/>
        </p:nvSpPr>
        <p:spPr>
          <a:xfrm>
            <a:off x="0" y="6203830"/>
            <a:ext cx="9144000" cy="646331"/>
          </a:xfrm>
          <a:prstGeom prst="rect">
            <a:avLst/>
          </a:prstGeom>
        </p:spPr>
        <p:txBody>
          <a:bodyPr wrap="square">
            <a:spAutoFit/>
          </a:bodyPr>
          <a:lstStyle/>
          <a:p>
            <a:pPr algn="r"/>
            <a:r>
              <a:rPr lang="en-US" sz="1200">
                <a:solidFill>
                  <a:srgbClr val="0000FF"/>
                </a:solidFill>
                <a:latin typeface="Arial" panose="020B0604020202020204" pitchFamily="34" charset="0"/>
                <a:cs typeface="Arial" panose="020B0604020202020204" pitchFamily="34" charset="0"/>
              </a:rPr>
              <a:t>The impact of nanoparticle protein corona on cytotoxicity, </a:t>
            </a:r>
            <a:r>
              <a:rPr lang="en-US" sz="1200" err="1">
                <a:solidFill>
                  <a:srgbClr val="0000FF"/>
                </a:solidFill>
                <a:latin typeface="Arial" panose="020B0604020202020204" pitchFamily="34" charset="0"/>
                <a:cs typeface="Arial" panose="020B0604020202020204" pitchFamily="34" charset="0"/>
              </a:rPr>
              <a:t>immunotoxicity</a:t>
            </a:r>
            <a:r>
              <a:rPr lang="en-US" sz="1200">
                <a:solidFill>
                  <a:srgbClr val="0000FF"/>
                </a:solidFill>
                <a:latin typeface="Arial" panose="020B0604020202020204" pitchFamily="34" charset="0"/>
                <a:cs typeface="Arial" panose="020B0604020202020204" pitchFamily="34" charset="0"/>
              </a:rPr>
              <a:t> and target </a:t>
            </a:r>
            <a:r>
              <a:rPr lang="es-AR" sz="1200" err="1">
                <a:solidFill>
                  <a:srgbClr val="0000FF"/>
                </a:solidFill>
                <a:latin typeface="Arial" panose="020B0604020202020204" pitchFamily="34" charset="0"/>
                <a:cs typeface="Arial" panose="020B0604020202020204" pitchFamily="34" charset="0"/>
              </a:rPr>
              <a:t>drug</a:t>
            </a:r>
            <a:r>
              <a:rPr lang="es-AR" sz="1200">
                <a:solidFill>
                  <a:srgbClr val="0000FF"/>
                </a:solidFill>
                <a:latin typeface="Arial" panose="020B0604020202020204" pitchFamily="34" charset="0"/>
                <a:cs typeface="Arial" panose="020B0604020202020204" pitchFamily="34" charset="0"/>
              </a:rPr>
              <a:t> </a:t>
            </a:r>
            <a:r>
              <a:rPr lang="es-AR" sz="1200" err="1">
                <a:solidFill>
                  <a:srgbClr val="0000FF"/>
                </a:solidFill>
                <a:latin typeface="Arial" panose="020B0604020202020204" pitchFamily="34" charset="0"/>
                <a:cs typeface="Arial" panose="020B0604020202020204" pitchFamily="34" charset="0"/>
              </a:rPr>
              <a:t>deliveryClaudia</a:t>
            </a:r>
            <a:r>
              <a:rPr lang="es-AR" sz="1200">
                <a:solidFill>
                  <a:srgbClr val="0000FF"/>
                </a:solidFill>
                <a:latin typeface="Arial" panose="020B0604020202020204" pitchFamily="34" charset="0"/>
                <a:cs typeface="Arial" panose="020B0604020202020204" pitchFamily="34" charset="0"/>
              </a:rPr>
              <a:t> Corbo*,1,2, Roberto</a:t>
            </a:r>
          </a:p>
          <a:p>
            <a:pPr algn="r"/>
            <a:r>
              <a:rPr lang="es-AR" sz="1200">
                <a:solidFill>
                  <a:srgbClr val="0000FF"/>
                </a:solidFill>
                <a:latin typeface="Arial" panose="020B0604020202020204" pitchFamily="34" charset="0"/>
                <a:cs typeface="Arial" panose="020B0604020202020204" pitchFamily="34" charset="0"/>
              </a:rPr>
              <a:t>Molinaro1, Alessandro Parodi1,2, </a:t>
            </a:r>
            <a:r>
              <a:rPr lang="es-AR" sz="1200" err="1">
                <a:solidFill>
                  <a:srgbClr val="0000FF"/>
                </a:solidFill>
                <a:latin typeface="Arial" panose="020B0604020202020204" pitchFamily="34" charset="0"/>
                <a:cs typeface="Arial" panose="020B0604020202020204" pitchFamily="34" charset="0"/>
              </a:rPr>
              <a:t>Naama</a:t>
            </a:r>
            <a:r>
              <a:rPr lang="es-AR" sz="1200">
                <a:solidFill>
                  <a:srgbClr val="0000FF"/>
                </a:solidFill>
                <a:latin typeface="Arial" panose="020B0604020202020204" pitchFamily="34" charset="0"/>
                <a:cs typeface="Arial" panose="020B0604020202020204" pitchFamily="34" charset="0"/>
              </a:rPr>
              <a:t> E Toledano Furman1, Francesco Salvatore3 &amp; </a:t>
            </a:r>
            <a:r>
              <a:rPr lang="es-AR" sz="1200" err="1">
                <a:solidFill>
                  <a:srgbClr val="0000FF"/>
                </a:solidFill>
                <a:latin typeface="Arial" panose="020B0604020202020204" pitchFamily="34" charset="0"/>
                <a:cs typeface="Arial" panose="020B0604020202020204" pitchFamily="34" charset="0"/>
              </a:rPr>
              <a:t>Ennio</a:t>
            </a:r>
            <a:r>
              <a:rPr lang="es-AR" sz="1200">
                <a:solidFill>
                  <a:srgbClr val="0000FF"/>
                </a:solidFill>
                <a:latin typeface="Arial" panose="020B0604020202020204" pitchFamily="34" charset="0"/>
                <a:cs typeface="Arial" panose="020B0604020202020204" pitchFamily="34" charset="0"/>
              </a:rPr>
              <a:t> Tasciotti1</a:t>
            </a:r>
            <a:r>
              <a:rPr lang="it-IT" sz="1200" i="1">
                <a:solidFill>
                  <a:srgbClr val="0000FF"/>
                </a:solidFill>
                <a:latin typeface="Arial" panose="020B0604020202020204" pitchFamily="34" charset="0"/>
                <a:cs typeface="Arial" panose="020B0604020202020204" pitchFamily="34" charset="0"/>
              </a:rPr>
              <a:t>Nanomedicine (Lond.) </a:t>
            </a:r>
            <a:r>
              <a:rPr lang="it-IT" sz="1200">
                <a:solidFill>
                  <a:srgbClr val="0000FF"/>
                </a:solidFill>
                <a:latin typeface="Arial" panose="020B0604020202020204" pitchFamily="34" charset="0"/>
                <a:cs typeface="Arial" panose="020B0604020202020204" pitchFamily="34" charset="0"/>
              </a:rPr>
              <a:t>(2016) 11(1), 81–100</a:t>
            </a:r>
            <a:endParaRPr lang="es-AR" sz="1200">
              <a:solidFill>
                <a:srgbClr val="0000FF"/>
              </a:solidFill>
              <a:latin typeface="Arial" panose="020B0604020202020204" pitchFamily="34" charset="0"/>
              <a:cs typeface="Arial" panose="020B0604020202020204" pitchFamily="34" charset="0"/>
            </a:endParaRPr>
          </a:p>
        </p:txBody>
      </p:sp>
      <p:sp>
        <p:nvSpPr>
          <p:cNvPr id="17" name="CuadroTexto 16"/>
          <p:cNvSpPr txBox="1"/>
          <p:nvPr/>
        </p:nvSpPr>
        <p:spPr>
          <a:xfrm>
            <a:off x="0" y="0"/>
            <a:ext cx="9144000" cy="461665"/>
          </a:xfrm>
          <a:prstGeom prst="rect">
            <a:avLst/>
          </a:prstGeom>
          <a:solidFill>
            <a:srgbClr val="FF0000"/>
          </a:solidFill>
        </p:spPr>
        <p:txBody>
          <a:bodyPr wrap="square" rtlCol="0">
            <a:spAutoFit/>
          </a:bodyPr>
          <a:lstStyle/>
          <a:p>
            <a:pPr algn="ctr"/>
            <a:r>
              <a:rPr lang="es-AR" sz="2400">
                <a:solidFill>
                  <a:schemeClr val="bg1"/>
                </a:solidFill>
              </a:rPr>
              <a:t>Cambios estructurales en </a:t>
            </a:r>
            <a:r>
              <a:rPr lang="es-AR" sz="2400" err="1">
                <a:solidFill>
                  <a:schemeClr val="bg1"/>
                </a:solidFill>
              </a:rPr>
              <a:t>nanomedicinas</a:t>
            </a:r>
            <a:r>
              <a:rPr lang="es-AR" sz="2400">
                <a:solidFill>
                  <a:schemeClr val="bg1"/>
                </a:solidFill>
              </a:rPr>
              <a:t> luego de adquirir PC</a:t>
            </a:r>
          </a:p>
        </p:txBody>
      </p:sp>
    </p:spTree>
    <p:extLst>
      <p:ext uri="{BB962C8B-B14F-4D97-AF65-F5344CB8AC3E}">
        <p14:creationId xmlns:p14="http://schemas.microsoft.com/office/powerpoint/2010/main" val="195924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909382" y="81727"/>
            <a:ext cx="7325236" cy="4460110"/>
          </a:xfrm>
          <a:prstGeom prst="rect">
            <a:avLst/>
          </a:prstGeom>
        </p:spPr>
      </p:pic>
      <p:sp>
        <p:nvSpPr>
          <p:cNvPr id="3" name="Rectángulo 2"/>
          <p:cNvSpPr/>
          <p:nvPr/>
        </p:nvSpPr>
        <p:spPr>
          <a:xfrm>
            <a:off x="731520" y="4172505"/>
            <a:ext cx="7908388" cy="2031325"/>
          </a:xfrm>
          <a:prstGeom prst="rect">
            <a:avLst/>
          </a:prstGeom>
        </p:spPr>
        <p:txBody>
          <a:bodyPr wrap="square">
            <a:spAutoFit/>
          </a:bodyPr>
          <a:lstStyle/>
          <a:p>
            <a:pPr algn="just"/>
            <a:r>
              <a:rPr lang="en-US">
                <a:solidFill>
                  <a:srgbClr val="12212C"/>
                </a:solidFill>
                <a:latin typeface="Arial" panose="020B0604020202020204" pitchFamily="34" charset="0"/>
                <a:cs typeface="Arial" panose="020B0604020202020204" pitchFamily="34" charset="0"/>
              </a:rPr>
              <a:t>	La </a:t>
            </a:r>
            <a:r>
              <a:rPr lang="en-US" err="1">
                <a:solidFill>
                  <a:srgbClr val="12212C"/>
                </a:solidFill>
                <a:latin typeface="Arial" panose="020B0604020202020204" pitchFamily="34" charset="0"/>
                <a:cs typeface="Arial" panose="020B0604020202020204" pitchFamily="34" charset="0"/>
              </a:rPr>
              <a:t>identidad</a:t>
            </a:r>
            <a:r>
              <a:rPr lang="en-US">
                <a:solidFill>
                  <a:srgbClr val="12212C"/>
                </a:solidFill>
                <a:latin typeface="Arial" panose="020B0604020202020204" pitchFamily="34" charset="0"/>
                <a:cs typeface="Arial" panose="020B0604020202020204" pitchFamily="34" charset="0"/>
              </a:rPr>
              <a:t> </a:t>
            </a:r>
            <a:r>
              <a:rPr lang="en-US" err="1">
                <a:solidFill>
                  <a:srgbClr val="12212C"/>
                </a:solidFill>
                <a:latin typeface="Arial" panose="020B0604020202020204" pitchFamily="34" charset="0"/>
                <a:cs typeface="Arial" panose="020B0604020202020204" pitchFamily="34" charset="0"/>
              </a:rPr>
              <a:t>biologica</a:t>
            </a:r>
            <a:r>
              <a:rPr lang="en-US">
                <a:solidFill>
                  <a:srgbClr val="12212C"/>
                </a:solidFill>
                <a:latin typeface="Arial" panose="020B0604020202020204" pitchFamily="34" charset="0"/>
                <a:cs typeface="Arial" panose="020B0604020202020204" pitchFamily="34" charset="0"/>
              </a:rPr>
              <a:t> de la </a:t>
            </a:r>
            <a:r>
              <a:rPr lang="en-US" err="1">
                <a:solidFill>
                  <a:srgbClr val="12212C"/>
                </a:solidFill>
                <a:latin typeface="Arial" panose="020B0604020202020204" pitchFamily="34" charset="0"/>
                <a:cs typeface="Arial" panose="020B0604020202020204" pitchFamily="34" charset="0"/>
              </a:rPr>
              <a:t>nanomedicina</a:t>
            </a:r>
            <a:r>
              <a:rPr lang="en-US">
                <a:solidFill>
                  <a:srgbClr val="12212C"/>
                </a:solidFill>
                <a:latin typeface="Arial" panose="020B0604020202020204" pitchFamily="34" charset="0"/>
                <a:cs typeface="Arial" panose="020B0604020202020204" pitchFamily="34" charset="0"/>
              </a:rPr>
              <a:t> </a:t>
            </a:r>
            <a:r>
              <a:rPr lang="en-US" err="1">
                <a:solidFill>
                  <a:srgbClr val="12212C"/>
                </a:solidFill>
                <a:latin typeface="Arial" panose="020B0604020202020204" pitchFamily="34" charset="0"/>
                <a:cs typeface="Arial" panose="020B0604020202020204" pitchFamily="34" charset="0"/>
              </a:rPr>
              <a:t>está</a:t>
            </a:r>
            <a:r>
              <a:rPr lang="en-US">
                <a:solidFill>
                  <a:srgbClr val="12212C"/>
                </a:solidFill>
                <a:latin typeface="Arial" panose="020B0604020202020204" pitchFamily="34" charset="0"/>
                <a:cs typeface="Arial" panose="020B0604020202020204" pitchFamily="34" charset="0"/>
              </a:rPr>
              <a:t> </a:t>
            </a:r>
            <a:r>
              <a:rPr lang="en-US" err="1">
                <a:solidFill>
                  <a:srgbClr val="12212C"/>
                </a:solidFill>
                <a:latin typeface="Arial" panose="020B0604020202020204" pitchFamily="34" charset="0"/>
                <a:cs typeface="Arial" panose="020B0604020202020204" pitchFamily="34" charset="0"/>
              </a:rPr>
              <a:t>representada</a:t>
            </a:r>
            <a:r>
              <a:rPr lang="en-US">
                <a:solidFill>
                  <a:srgbClr val="12212C"/>
                </a:solidFill>
                <a:latin typeface="Arial" panose="020B0604020202020204" pitchFamily="34" charset="0"/>
                <a:cs typeface="Arial" panose="020B0604020202020204" pitchFamily="34" charset="0"/>
              </a:rPr>
              <a:t> </a:t>
            </a:r>
            <a:r>
              <a:rPr lang="en-US" err="1">
                <a:solidFill>
                  <a:srgbClr val="12212C"/>
                </a:solidFill>
                <a:latin typeface="Arial" panose="020B0604020202020204" pitchFamily="34" charset="0"/>
                <a:cs typeface="Arial" panose="020B0604020202020204" pitchFamily="34" charset="0"/>
              </a:rPr>
              <a:t>por</a:t>
            </a:r>
            <a:r>
              <a:rPr lang="en-US">
                <a:solidFill>
                  <a:srgbClr val="12212C"/>
                </a:solidFill>
                <a:latin typeface="Arial" panose="020B0604020202020204" pitchFamily="34" charset="0"/>
                <a:cs typeface="Arial" panose="020B0604020202020204" pitchFamily="34" charset="0"/>
              </a:rPr>
              <a:t> </a:t>
            </a:r>
            <a:r>
              <a:rPr lang="en-US" err="1">
                <a:solidFill>
                  <a:srgbClr val="12212C"/>
                </a:solidFill>
                <a:latin typeface="Arial" panose="020B0604020202020204" pitchFamily="34" charset="0"/>
                <a:cs typeface="Arial" panose="020B0604020202020204" pitchFamily="34" charset="0"/>
              </a:rPr>
              <a:t>su</a:t>
            </a:r>
            <a:r>
              <a:rPr lang="en-US">
                <a:solidFill>
                  <a:srgbClr val="12212C"/>
                </a:solidFill>
                <a:latin typeface="Arial" panose="020B0604020202020204" pitchFamily="34" charset="0"/>
                <a:cs typeface="Arial" panose="020B0604020202020204" pitchFamily="34" charset="0"/>
              </a:rPr>
              <a:t> PC. </a:t>
            </a:r>
          </a:p>
          <a:p>
            <a:pPr algn="just"/>
            <a:r>
              <a:rPr lang="en-US">
                <a:solidFill>
                  <a:srgbClr val="12212C"/>
                </a:solidFill>
                <a:latin typeface="Arial" panose="020B0604020202020204" pitchFamily="34" charset="0"/>
                <a:cs typeface="Arial" panose="020B0604020202020204" pitchFamily="34" charset="0"/>
              </a:rPr>
              <a:t>	La PC “hard” se </a:t>
            </a:r>
            <a:r>
              <a:rPr lang="en-US" err="1">
                <a:solidFill>
                  <a:srgbClr val="12212C"/>
                </a:solidFill>
                <a:latin typeface="Arial" panose="020B0604020202020204" pitchFamily="34" charset="0"/>
                <a:cs typeface="Arial" panose="020B0604020202020204" pitchFamily="34" charset="0"/>
              </a:rPr>
              <a:t>adsorbe</a:t>
            </a:r>
            <a:r>
              <a:rPr lang="en-US">
                <a:solidFill>
                  <a:srgbClr val="12212C"/>
                </a:solidFill>
                <a:latin typeface="Arial" panose="020B0604020202020204" pitchFamily="34" charset="0"/>
                <a:cs typeface="Arial" panose="020B0604020202020204" pitchFamily="34" charset="0"/>
              </a:rPr>
              <a:t> </a:t>
            </a:r>
            <a:r>
              <a:rPr lang="en-US" err="1">
                <a:solidFill>
                  <a:srgbClr val="12212C"/>
                </a:solidFill>
                <a:latin typeface="Arial" panose="020B0604020202020204" pitchFamily="34" charset="0"/>
                <a:cs typeface="Arial" panose="020B0604020202020204" pitchFamily="34" charset="0"/>
              </a:rPr>
              <a:t>directamente</a:t>
            </a:r>
            <a:r>
              <a:rPr lang="en-US">
                <a:solidFill>
                  <a:srgbClr val="12212C"/>
                </a:solidFill>
                <a:latin typeface="Arial" panose="020B0604020202020204" pitchFamily="34" charset="0"/>
                <a:cs typeface="Arial" panose="020B0604020202020204" pitchFamily="34" charset="0"/>
              </a:rPr>
              <a:t> </a:t>
            </a:r>
            <a:r>
              <a:rPr lang="en-US" err="1">
                <a:solidFill>
                  <a:srgbClr val="12212C"/>
                </a:solidFill>
                <a:latin typeface="Arial" panose="020B0604020202020204" pitchFamily="34" charset="0"/>
                <a:cs typeface="Arial" panose="020B0604020202020204" pitchFamily="34" charset="0"/>
              </a:rPr>
              <a:t>sobre</a:t>
            </a:r>
            <a:r>
              <a:rPr lang="en-US">
                <a:solidFill>
                  <a:srgbClr val="12212C"/>
                </a:solidFill>
                <a:latin typeface="Arial" panose="020B0604020202020204" pitchFamily="34" charset="0"/>
                <a:cs typeface="Arial" panose="020B0604020202020204" pitchFamily="34" charset="0"/>
              </a:rPr>
              <a:t> la </a:t>
            </a:r>
            <a:r>
              <a:rPr lang="en-US" err="1">
                <a:solidFill>
                  <a:srgbClr val="12212C"/>
                </a:solidFill>
                <a:latin typeface="Arial" panose="020B0604020202020204" pitchFamily="34" charset="0"/>
                <a:cs typeface="Arial" panose="020B0604020202020204" pitchFamily="34" charset="0"/>
              </a:rPr>
              <a:t>superficie</a:t>
            </a:r>
            <a:r>
              <a:rPr lang="en-US">
                <a:solidFill>
                  <a:srgbClr val="12212C"/>
                </a:solidFill>
                <a:latin typeface="Arial" panose="020B0604020202020204" pitchFamily="34" charset="0"/>
                <a:cs typeface="Arial" panose="020B0604020202020204" pitchFamily="34" charset="0"/>
              </a:rPr>
              <a:t> de la </a:t>
            </a:r>
            <a:r>
              <a:rPr lang="en-US" err="1">
                <a:solidFill>
                  <a:srgbClr val="12212C"/>
                </a:solidFill>
                <a:latin typeface="Arial" panose="020B0604020202020204" pitchFamily="34" charset="0"/>
                <a:cs typeface="Arial" panose="020B0604020202020204" pitchFamily="34" charset="0"/>
              </a:rPr>
              <a:t>nanomedicina</a:t>
            </a:r>
            <a:r>
              <a:rPr lang="en-US">
                <a:solidFill>
                  <a:srgbClr val="12212C"/>
                </a:solidFill>
                <a:latin typeface="Arial" panose="020B0604020202020204" pitchFamily="34" charset="0"/>
                <a:cs typeface="Arial" panose="020B0604020202020204" pitchFamily="34" charset="0"/>
              </a:rPr>
              <a:t> con </a:t>
            </a:r>
            <a:r>
              <a:rPr lang="en-US" err="1">
                <a:solidFill>
                  <a:srgbClr val="12212C"/>
                </a:solidFill>
                <a:latin typeface="Arial" panose="020B0604020202020204" pitchFamily="34" charset="0"/>
                <a:cs typeface="Arial" panose="020B0604020202020204" pitchFamily="34" charset="0"/>
              </a:rPr>
              <a:t>elevada</a:t>
            </a:r>
            <a:r>
              <a:rPr lang="en-US">
                <a:solidFill>
                  <a:srgbClr val="12212C"/>
                </a:solidFill>
                <a:latin typeface="Arial" panose="020B0604020202020204" pitchFamily="34" charset="0"/>
                <a:cs typeface="Arial" panose="020B0604020202020204" pitchFamily="34" charset="0"/>
              </a:rPr>
              <a:t> </a:t>
            </a:r>
            <a:r>
              <a:rPr lang="en-US" err="1">
                <a:solidFill>
                  <a:srgbClr val="12212C"/>
                </a:solidFill>
                <a:latin typeface="Arial" panose="020B0604020202020204" pitchFamily="34" charset="0"/>
                <a:cs typeface="Arial" panose="020B0604020202020204" pitchFamily="34" charset="0"/>
              </a:rPr>
              <a:t>afinidad</a:t>
            </a:r>
            <a:r>
              <a:rPr lang="en-US">
                <a:solidFill>
                  <a:srgbClr val="12212C"/>
                </a:solidFill>
                <a:latin typeface="Arial" panose="020B0604020202020204" pitchFamily="34" charset="0"/>
                <a:cs typeface="Arial" panose="020B0604020202020204" pitchFamily="34" charset="0"/>
              </a:rPr>
              <a:t> de union. </a:t>
            </a:r>
            <a:r>
              <a:rPr lang="en-US" err="1">
                <a:solidFill>
                  <a:srgbClr val="12212C"/>
                </a:solidFill>
                <a:latin typeface="Arial" panose="020B0604020202020204" pitchFamily="34" charset="0"/>
                <a:cs typeface="Arial" panose="020B0604020202020204" pitchFamily="34" charset="0"/>
              </a:rPr>
              <a:t>Sus</a:t>
            </a:r>
            <a:r>
              <a:rPr lang="en-US">
                <a:solidFill>
                  <a:srgbClr val="12212C"/>
                </a:solidFill>
                <a:latin typeface="Arial" panose="020B0604020202020204" pitchFamily="34" charset="0"/>
                <a:cs typeface="Arial" panose="020B0604020202020204" pitchFamily="34" charset="0"/>
              </a:rPr>
              <a:t> </a:t>
            </a:r>
            <a:r>
              <a:rPr lang="en-US" err="1">
                <a:solidFill>
                  <a:srgbClr val="12212C"/>
                </a:solidFill>
                <a:latin typeface="Arial" panose="020B0604020202020204" pitchFamily="34" charset="0"/>
                <a:cs typeface="Arial" panose="020B0604020202020204" pitchFamily="34" charset="0"/>
              </a:rPr>
              <a:t>proteinas</a:t>
            </a:r>
            <a:r>
              <a:rPr lang="en-US">
                <a:solidFill>
                  <a:srgbClr val="12212C"/>
                </a:solidFill>
                <a:latin typeface="Arial" panose="020B0604020202020204" pitchFamily="34" charset="0"/>
                <a:cs typeface="Arial" panose="020B0604020202020204" pitchFamily="34" charset="0"/>
              </a:rPr>
              <a:t> </a:t>
            </a:r>
            <a:r>
              <a:rPr lang="en-US" err="1">
                <a:solidFill>
                  <a:srgbClr val="12212C"/>
                </a:solidFill>
                <a:latin typeface="Arial" panose="020B0604020202020204" pitchFamily="34" charset="0"/>
                <a:cs typeface="Arial" panose="020B0604020202020204" pitchFamily="34" charset="0"/>
              </a:rPr>
              <a:t>experimentan</a:t>
            </a:r>
            <a:r>
              <a:rPr lang="en-US">
                <a:solidFill>
                  <a:srgbClr val="12212C"/>
                </a:solidFill>
                <a:latin typeface="Arial" panose="020B0604020202020204" pitchFamily="34" charset="0"/>
                <a:cs typeface="Arial" panose="020B0604020202020204" pitchFamily="34" charset="0"/>
              </a:rPr>
              <a:t> un lento detachment </a:t>
            </a:r>
            <a:r>
              <a:rPr lang="en-US" err="1">
                <a:solidFill>
                  <a:srgbClr val="12212C"/>
                </a:solidFill>
                <a:latin typeface="Arial" panose="020B0604020202020204" pitchFamily="34" charset="0"/>
                <a:cs typeface="Arial" panose="020B0604020202020204" pitchFamily="34" charset="0"/>
              </a:rPr>
              <a:t>en</a:t>
            </a:r>
            <a:r>
              <a:rPr lang="en-US">
                <a:solidFill>
                  <a:srgbClr val="12212C"/>
                </a:solidFill>
                <a:latin typeface="Arial" panose="020B0604020202020204" pitchFamily="34" charset="0"/>
                <a:cs typeface="Arial" panose="020B0604020202020204" pitchFamily="34" charset="0"/>
              </a:rPr>
              <a:t> el </a:t>
            </a:r>
            <a:r>
              <a:rPr lang="en-US" err="1">
                <a:solidFill>
                  <a:srgbClr val="12212C"/>
                </a:solidFill>
                <a:latin typeface="Arial" panose="020B0604020202020204" pitchFamily="34" charset="0"/>
                <a:cs typeface="Arial" panose="020B0604020202020204" pitchFamily="34" charset="0"/>
              </a:rPr>
              <a:t>tiempo</a:t>
            </a:r>
            <a:r>
              <a:rPr lang="en-US">
                <a:solidFill>
                  <a:srgbClr val="12212C"/>
                </a:solidFill>
                <a:latin typeface="Arial" panose="020B0604020202020204" pitchFamily="34" charset="0"/>
                <a:cs typeface="Arial" panose="020B0604020202020204" pitchFamily="34" charset="0"/>
              </a:rPr>
              <a:t>.  La PC “soft” se </a:t>
            </a:r>
            <a:r>
              <a:rPr lang="en-US" err="1">
                <a:solidFill>
                  <a:srgbClr val="12212C"/>
                </a:solidFill>
                <a:latin typeface="Arial" panose="020B0604020202020204" pitchFamily="34" charset="0"/>
                <a:cs typeface="Arial" panose="020B0604020202020204" pitchFamily="34" charset="0"/>
              </a:rPr>
              <a:t>asocia</a:t>
            </a:r>
            <a:r>
              <a:rPr lang="en-US">
                <a:solidFill>
                  <a:srgbClr val="12212C"/>
                </a:solidFill>
                <a:latin typeface="Arial" panose="020B0604020202020204" pitchFamily="34" charset="0"/>
                <a:cs typeface="Arial" panose="020B0604020202020204" pitchFamily="34" charset="0"/>
              </a:rPr>
              <a:t> a la “hard” </a:t>
            </a:r>
            <a:r>
              <a:rPr lang="en-US" err="1">
                <a:solidFill>
                  <a:srgbClr val="12212C"/>
                </a:solidFill>
                <a:latin typeface="Arial" panose="020B0604020202020204" pitchFamily="34" charset="0"/>
                <a:cs typeface="Arial" panose="020B0604020202020204" pitchFamily="34" charset="0"/>
              </a:rPr>
              <a:t>mediante</a:t>
            </a:r>
            <a:r>
              <a:rPr lang="en-US">
                <a:solidFill>
                  <a:srgbClr val="12212C"/>
                </a:solidFill>
                <a:latin typeface="Arial" panose="020B0604020202020204" pitchFamily="34" charset="0"/>
                <a:cs typeface="Arial" panose="020B0604020202020204" pitchFamily="34" charset="0"/>
              </a:rPr>
              <a:t> </a:t>
            </a:r>
            <a:r>
              <a:rPr lang="en-US" err="1">
                <a:solidFill>
                  <a:srgbClr val="12212C"/>
                </a:solidFill>
                <a:latin typeface="Arial" panose="020B0604020202020204" pitchFamily="34" charset="0"/>
                <a:cs typeface="Arial" panose="020B0604020202020204" pitchFamily="34" charset="0"/>
              </a:rPr>
              <a:t>interacciones</a:t>
            </a:r>
            <a:r>
              <a:rPr lang="en-US">
                <a:solidFill>
                  <a:srgbClr val="12212C"/>
                </a:solidFill>
                <a:latin typeface="Arial" panose="020B0604020202020204" pitchFamily="34" charset="0"/>
                <a:cs typeface="Arial" panose="020B0604020202020204" pitchFamily="34" charset="0"/>
              </a:rPr>
              <a:t> </a:t>
            </a:r>
            <a:r>
              <a:rPr lang="en-US" err="1">
                <a:solidFill>
                  <a:srgbClr val="12212C"/>
                </a:solidFill>
                <a:latin typeface="Arial" panose="020B0604020202020204" pitchFamily="34" charset="0"/>
                <a:cs typeface="Arial" panose="020B0604020202020204" pitchFamily="34" charset="0"/>
              </a:rPr>
              <a:t>proteina-proteina</a:t>
            </a:r>
            <a:r>
              <a:rPr lang="en-US">
                <a:solidFill>
                  <a:srgbClr val="12212C"/>
                </a:solidFill>
                <a:latin typeface="Arial" panose="020B0604020202020204" pitchFamily="34" charset="0"/>
                <a:cs typeface="Arial" panose="020B0604020202020204" pitchFamily="34" charset="0"/>
              </a:rPr>
              <a:t> </a:t>
            </a:r>
            <a:r>
              <a:rPr lang="en-US" err="1">
                <a:solidFill>
                  <a:srgbClr val="12212C"/>
                </a:solidFill>
                <a:latin typeface="Arial" panose="020B0604020202020204" pitchFamily="34" charset="0"/>
                <a:cs typeface="Arial" panose="020B0604020202020204" pitchFamily="34" charset="0"/>
              </a:rPr>
              <a:t>debiles</a:t>
            </a:r>
            <a:r>
              <a:rPr lang="en-US">
                <a:solidFill>
                  <a:srgbClr val="12212C"/>
                </a:solidFill>
                <a:latin typeface="Arial" panose="020B0604020202020204" pitchFamily="34" charset="0"/>
                <a:cs typeface="Arial" panose="020B0604020202020204" pitchFamily="34" charset="0"/>
              </a:rPr>
              <a:t>, </a:t>
            </a:r>
            <a:r>
              <a:rPr lang="en-US" err="1">
                <a:solidFill>
                  <a:srgbClr val="12212C"/>
                </a:solidFill>
                <a:latin typeface="Arial" panose="020B0604020202020204" pitchFamily="34" charset="0"/>
                <a:cs typeface="Arial" panose="020B0604020202020204" pitchFamily="34" charset="0"/>
              </a:rPr>
              <a:t>experimentando</a:t>
            </a:r>
            <a:r>
              <a:rPr lang="en-US">
                <a:solidFill>
                  <a:srgbClr val="12212C"/>
                </a:solidFill>
                <a:latin typeface="Arial" panose="020B0604020202020204" pitchFamily="34" charset="0"/>
                <a:cs typeface="Arial" panose="020B0604020202020204" pitchFamily="34" charset="0"/>
              </a:rPr>
              <a:t> un </a:t>
            </a:r>
            <a:r>
              <a:rPr lang="en-US" err="1">
                <a:solidFill>
                  <a:srgbClr val="12212C"/>
                </a:solidFill>
                <a:latin typeface="Arial" panose="020B0604020202020204" pitchFamily="34" charset="0"/>
                <a:cs typeface="Arial" panose="020B0604020202020204" pitchFamily="34" charset="0"/>
              </a:rPr>
              <a:t>corto</a:t>
            </a:r>
            <a:r>
              <a:rPr lang="en-US">
                <a:solidFill>
                  <a:srgbClr val="12212C"/>
                </a:solidFill>
                <a:latin typeface="Arial" panose="020B0604020202020204" pitchFamily="34" charset="0"/>
                <a:cs typeface="Arial" panose="020B0604020202020204" pitchFamily="34" charset="0"/>
              </a:rPr>
              <a:t> </a:t>
            </a:r>
            <a:r>
              <a:rPr lang="en-US" err="1">
                <a:solidFill>
                  <a:srgbClr val="12212C"/>
                </a:solidFill>
                <a:latin typeface="Arial" panose="020B0604020202020204" pitchFamily="34" charset="0"/>
                <a:cs typeface="Arial" panose="020B0604020202020204" pitchFamily="34" charset="0"/>
              </a:rPr>
              <a:t>tiempo</a:t>
            </a:r>
            <a:r>
              <a:rPr lang="en-US">
                <a:solidFill>
                  <a:srgbClr val="12212C"/>
                </a:solidFill>
                <a:latin typeface="Arial" panose="020B0604020202020204" pitchFamily="34" charset="0"/>
                <a:cs typeface="Arial" panose="020B0604020202020204" pitchFamily="34" charset="0"/>
              </a:rPr>
              <a:t> de </a:t>
            </a:r>
            <a:r>
              <a:rPr lang="en-US" err="1">
                <a:solidFill>
                  <a:srgbClr val="12212C"/>
                </a:solidFill>
                <a:latin typeface="Arial" panose="020B0604020202020204" pitchFamily="34" charset="0"/>
                <a:cs typeface="Arial" panose="020B0604020202020204" pitchFamily="34" charset="0"/>
              </a:rPr>
              <a:t>residencia</a:t>
            </a:r>
            <a:r>
              <a:rPr lang="en-US">
                <a:solidFill>
                  <a:srgbClr val="12212C"/>
                </a:solidFill>
                <a:latin typeface="Arial" panose="020B0604020202020204" pitchFamily="34" charset="0"/>
                <a:cs typeface="Arial" panose="020B0604020202020204" pitchFamily="34" charset="0"/>
              </a:rPr>
              <a:t> </a:t>
            </a:r>
            <a:r>
              <a:rPr lang="en-US" err="1">
                <a:solidFill>
                  <a:srgbClr val="12212C"/>
                </a:solidFill>
                <a:latin typeface="Arial" panose="020B0604020202020204" pitchFamily="34" charset="0"/>
                <a:cs typeface="Arial" panose="020B0604020202020204" pitchFamily="34" charset="0"/>
              </a:rPr>
              <a:t>alrededor</a:t>
            </a:r>
            <a:r>
              <a:rPr lang="en-US">
                <a:solidFill>
                  <a:srgbClr val="12212C"/>
                </a:solidFill>
                <a:latin typeface="Arial" panose="020B0604020202020204" pitchFamily="34" charset="0"/>
                <a:cs typeface="Arial" panose="020B0604020202020204" pitchFamily="34" charset="0"/>
              </a:rPr>
              <a:t> de la </a:t>
            </a:r>
            <a:r>
              <a:rPr lang="en-US" err="1">
                <a:solidFill>
                  <a:srgbClr val="12212C"/>
                </a:solidFill>
                <a:latin typeface="Arial" panose="020B0604020202020204" pitchFamily="34" charset="0"/>
                <a:cs typeface="Arial" panose="020B0604020202020204" pitchFamily="34" charset="0"/>
              </a:rPr>
              <a:t>superficie</a:t>
            </a:r>
            <a:r>
              <a:rPr lang="en-US">
                <a:solidFill>
                  <a:srgbClr val="12212C"/>
                </a:solidFill>
                <a:latin typeface="Arial" panose="020B0604020202020204" pitchFamily="34" charset="0"/>
                <a:cs typeface="Arial" panose="020B0604020202020204" pitchFamily="34" charset="0"/>
              </a:rPr>
              <a:t>, y un </a:t>
            </a:r>
            <a:r>
              <a:rPr lang="en-US" err="1">
                <a:solidFill>
                  <a:srgbClr val="12212C"/>
                </a:solidFill>
                <a:latin typeface="Arial" panose="020B0604020202020204" pitchFamily="34" charset="0"/>
                <a:cs typeface="Arial" panose="020B0604020202020204" pitchFamily="34" charset="0"/>
              </a:rPr>
              <a:t>intercambio</a:t>
            </a:r>
            <a:r>
              <a:rPr lang="en-US">
                <a:solidFill>
                  <a:srgbClr val="12212C"/>
                </a:solidFill>
                <a:latin typeface="Arial" panose="020B0604020202020204" pitchFamily="34" charset="0"/>
                <a:cs typeface="Arial" panose="020B0604020202020204" pitchFamily="34" charset="0"/>
              </a:rPr>
              <a:t> </a:t>
            </a:r>
            <a:r>
              <a:rPr lang="en-US" err="1">
                <a:solidFill>
                  <a:srgbClr val="12212C"/>
                </a:solidFill>
                <a:latin typeface="Arial" panose="020B0604020202020204" pitchFamily="34" charset="0"/>
                <a:cs typeface="Arial" panose="020B0604020202020204" pitchFamily="34" charset="0"/>
              </a:rPr>
              <a:t>veloz</a:t>
            </a:r>
            <a:r>
              <a:rPr lang="en-US">
                <a:solidFill>
                  <a:srgbClr val="12212C"/>
                </a:solidFill>
                <a:latin typeface="Arial" panose="020B0604020202020204" pitchFamily="34" charset="0"/>
                <a:cs typeface="Arial" panose="020B0604020202020204" pitchFamily="34" charset="0"/>
              </a:rPr>
              <a:t>. </a:t>
            </a:r>
            <a:r>
              <a:rPr lang="es-AR">
                <a:solidFill>
                  <a:srgbClr val="12212C"/>
                </a:solidFill>
                <a:latin typeface="Arial" panose="020B0604020202020204" pitchFamily="34" charset="0"/>
                <a:cs typeface="Arial" panose="020B0604020202020204" pitchFamily="34" charset="0"/>
              </a:rPr>
              <a:t>.</a:t>
            </a:r>
            <a:endParaRPr lang="es-AR">
              <a:latin typeface="Arial" panose="020B0604020202020204" pitchFamily="34" charset="0"/>
              <a:cs typeface="Arial" panose="020B0604020202020204" pitchFamily="34" charset="0"/>
            </a:endParaRPr>
          </a:p>
        </p:txBody>
      </p:sp>
      <p:sp>
        <p:nvSpPr>
          <p:cNvPr id="4" name="Rectángulo 3"/>
          <p:cNvSpPr/>
          <p:nvPr/>
        </p:nvSpPr>
        <p:spPr>
          <a:xfrm>
            <a:off x="0" y="6203830"/>
            <a:ext cx="9144000" cy="646331"/>
          </a:xfrm>
          <a:prstGeom prst="rect">
            <a:avLst/>
          </a:prstGeom>
        </p:spPr>
        <p:txBody>
          <a:bodyPr wrap="square">
            <a:spAutoFit/>
          </a:bodyPr>
          <a:lstStyle/>
          <a:p>
            <a:pPr algn="r"/>
            <a:r>
              <a:rPr lang="en-US" sz="1200">
                <a:solidFill>
                  <a:srgbClr val="0000FF"/>
                </a:solidFill>
                <a:latin typeface="Arial" panose="020B0604020202020204" pitchFamily="34" charset="0"/>
                <a:cs typeface="Arial" panose="020B0604020202020204" pitchFamily="34" charset="0"/>
              </a:rPr>
              <a:t>The impact of nanoparticle protein corona on cytotoxicity, </a:t>
            </a:r>
            <a:r>
              <a:rPr lang="en-US" sz="1200" err="1">
                <a:solidFill>
                  <a:srgbClr val="0000FF"/>
                </a:solidFill>
                <a:latin typeface="Arial" panose="020B0604020202020204" pitchFamily="34" charset="0"/>
                <a:cs typeface="Arial" panose="020B0604020202020204" pitchFamily="34" charset="0"/>
              </a:rPr>
              <a:t>immunotoxicity</a:t>
            </a:r>
            <a:r>
              <a:rPr lang="en-US" sz="1200">
                <a:solidFill>
                  <a:srgbClr val="0000FF"/>
                </a:solidFill>
                <a:latin typeface="Arial" panose="020B0604020202020204" pitchFamily="34" charset="0"/>
                <a:cs typeface="Arial" panose="020B0604020202020204" pitchFamily="34" charset="0"/>
              </a:rPr>
              <a:t> and target </a:t>
            </a:r>
            <a:r>
              <a:rPr lang="es-AR" sz="1200" err="1">
                <a:solidFill>
                  <a:srgbClr val="0000FF"/>
                </a:solidFill>
                <a:latin typeface="Arial" panose="020B0604020202020204" pitchFamily="34" charset="0"/>
                <a:cs typeface="Arial" panose="020B0604020202020204" pitchFamily="34" charset="0"/>
              </a:rPr>
              <a:t>drug</a:t>
            </a:r>
            <a:r>
              <a:rPr lang="es-AR" sz="1200">
                <a:solidFill>
                  <a:srgbClr val="0000FF"/>
                </a:solidFill>
                <a:latin typeface="Arial" panose="020B0604020202020204" pitchFamily="34" charset="0"/>
                <a:cs typeface="Arial" panose="020B0604020202020204" pitchFamily="34" charset="0"/>
              </a:rPr>
              <a:t> </a:t>
            </a:r>
            <a:r>
              <a:rPr lang="es-AR" sz="1200" err="1">
                <a:solidFill>
                  <a:srgbClr val="0000FF"/>
                </a:solidFill>
                <a:latin typeface="Arial" panose="020B0604020202020204" pitchFamily="34" charset="0"/>
                <a:cs typeface="Arial" panose="020B0604020202020204" pitchFamily="34" charset="0"/>
              </a:rPr>
              <a:t>deliveryClaudia</a:t>
            </a:r>
            <a:r>
              <a:rPr lang="es-AR" sz="1200">
                <a:solidFill>
                  <a:srgbClr val="0000FF"/>
                </a:solidFill>
                <a:latin typeface="Arial" panose="020B0604020202020204" pitchFamily="34" charset="0"/>
                <a:cs typeface="Arial" panose="020B0604020202020204" pitchFamily="34" charset="0"/>
              </a:rPr>
              <a:t> Corbo*,1,2, Roberto</a:t>
            </a:r>
          </a:p>
          <a:p>
            <a:pPr algn="r"/>
            <a:r>
              <a:rPr lang="es-AR" sz="1200">
                <a:solidFill>
                  <a:srgbClr val="0000FF"/>
                </a:solidFill>
                <a:latin typeface="Arial" panose="020B0604020202020204" pitchFamily="34" charset="0"/>
                <a:cs typeface="Arial" panose="020B0604020202020204" pitchFamily="34" charset="0"/>
              </a:rPr>
              <a:t>Molinaro1, Alessandro Parodi1,2, </a:t>
            </a:r>
            <a:r>
              <a:rPr lang="es-AR" sz="1200" err="1">
                <a:solidFill>
                  <a:srgbClr val="0000FF"/>
                </a:solidFill>
                <a:latin typeface="Arial" panose="020B0604020202020204" pitchFamily="34" charset="0"/>
                <a:cs typeface="Arial" panose="020B0604020202020204" pitchFamily="34" charset="0"/>
              </a:rPr>
              <a:t>Naama</a:t>
            </a:r>
            <a:r>
              <a:rPr lang="es-AR" sz="1200">
                <a:solidFill>
                  <a:srgbClr val="0000FF"/>
                </a:solidFill>
                <a:latin typeface="Arial" panose="020B0604020202020204" pitchFamily="34" charset="0"/>
                <a:cs typeface="Arial" panose="020B0604020202020204" pitchFamily="34" charset="0"/>
              </a:rPr>
              <a:t> E Toledano Furman1, Francesco Salvatore3 &amp; </a:t>
            </a:r>
            <a:r>
              <a:rPr lang="es-AR" sz="1200" err="1">
                <a:solidFill>
                  <a:srgbClr val="0000FF"/>
                </a:solidFill>
                <a:latin typeface="Arial" panose="020B0604020202020204" pitchFamily="34" charset="0"/>
                <a:cs typeface="Arial" panose="020B0604020202020204" pitchFamily="34" charset="0"/>
              </a:rPr>
              <a:t>Ennio</a:t>
            </a:r>
            <a:r>
              <a:rPr lang="es-AR" sz="1200">
                <a:solidFill>
                  <a:srgbClr val="0000FF"/>
                </a:solidFill>
                <a:latin typeface="Arial" panose="020B0604020202020204" pitchFamily="34" charset="0"/>
                <a:cs typeface="Arial" panose="020B0604020202020204" pitchFamily="34" charset="0"/>
              </a:rPr>
              <a:t> Tasciotti1</a:t>
            </a:r>
            <a:r>
              <a:rPr lang="it-IT" sz="1200" i="1">
                <a:solidFill>
                  <a:srgbClr val="0000FF"/>
                </a:solidFill>
                <a:latin typeface="Arial" panose="020B0604020202020204" pitchFamily="34" charset="0"/>
                <a:cs typeface="Arial" panose="020B0604020202020204" pitchFamily="34" charset="0"/>
              </a:rPr>
              <a:t>Nanomedicine (Lond.) </a:t>
            </a:r>
            <a:r>
              <a:rPr lang="it-IT" sz="1200">
                <a:solidFill>
                  <a:srgbClr val="0000FF"/>
                </a:solidFill>
                <a:latin typeface="Arial" panose="020B0604020202020204" pitchFamily="34" charset="0"/>
                <a:cs typeface="Arial" panose="020B0604020202020204" pitchFamily="34" charset="0"/>
              </a:rPr>
              <a:t>(2016) 11(1), 81–100</a:t>
            </a:r>
            <a:endParaRPr lang="es-AR" sz="1200">
              <a:solidFill>
                <a:srgbClr val="0000FF"/>
              </a:solidFill>
              <a:latin typeface="Arial" panose="020B0604020202020204" pitchFamily="34" charset="0"/>
              <a:cs typeface="Arial" panose="020B0604020202020204" pitchFamily="34" charset="0"/>
            </a:endParaRPr>
          </a:p>
        </p:txBody>
      </p:sp>
      <p:sp>
        <p:nvSpPr>
          <p:cNvPr id="5" name="CuadroTexto 4"/>
          <p:cNvSpPr txBox="1"/>
          <p:nvPr/>
        </p:nvSpPr>
        <p:spPr>
          <a:xfrm>
            <a:off x="0" y="0"/>
            <a:ext cx="9144000" cy="461665"/>
          </a:xfrm>
          <a:prstGeom prst="rect">
            <a:avLst/>
          </a:prstGeom>
          <a:solidFill>
            <a:srgbClr val="FF0000"/>
          </a:solidFill>
        </p:spPr>
        <p:txBody>
          <a:bodyPr wrap="square" rtlCol="0">
            <a:spAutoFit/>
          </a:bodyPr>
          <a:lstStyle/>
          <a:p>
            <a:pPr algn="ctr"/>
            <a:r>
              <a:rPr lang="es-AR" sz="2400">
                <a:solidFill>
                  <a:schemeClr val="bg1"/>
                </a:solidFill>
              </a:rPr>
              <a:t>PC “</a:t>
            </a:r>
            <a:r>
              <a:rPr lang="es-AR" sz="2400" err="1">
                <a:solidFill>
                  <a:schemeClr val="bg1"/>
                </a:solidFill>
              </a:rPr>
              <a:t>hard</a:t>
            </a:r>
            <a:r>
              <a:rPr lang="es-AR" sz="2400">
                <a:solidFill>
                  <a:schemeClr val="bg1"/>
                </a:solidFill>
              </a:rPr>
              <a:t>” y “</a:t>
            </a:r>
            <a:r>
              <a:rPr lang="es-AR" sz="2400" err="1">
                <a:solidFill>
                  <a:schemeClr val="bg1"/>
                </a:solidFill>
              </a:rPr>
              <a:t>soft</a:t>
            </a:r>
            <a:r>
              <a:rPr lang="es-AR" sz="2400">
                <a:solidFill>
                  <a:schemeClr val="bg1"/>
                </a:solidFill>
              </a:rPr>
              <a:t>” alrededor de </a:t>
            </a:r>
            <a:r>
              <a:rPr lang="es-AR" sz="2400" err="1">
                <a:solidFill>
                  <a:schemeClr val="bg1"/>
                </a:solidFill>
              </a:rPr>
              <a:t>nanomedicinas</a:t>
            </a:r>
            <a:r>
              <a:rPr lang="es-AR" sz="2400">
                <a:solidFill>
                  <a:schemeClr val="bg1"/>
                </a:solidFill>
              </a:rPr>
              <a:t> en sangre</a:t>
            </a:r>
          </a:p>
        </p:txBody>
      </p:sp>
    </p:spTree>
    <p:extLst>
      <p:ext uri="{BB962C8B-B14F-4D97-AF65-F5344CB8AC3E}">
        <p14:creationId xmlns:p14="http://schemas.microsoft.com/office/powerpoint/2010/main" val="89031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7747"/>
          <a:stretch/>
        </p:blipFill>
        <p:spPr>
          <a:xfrm>
            <a:off x="4651163" y="559049"/>
            <a:ext cx="3113225" cy="2383622"/>
          </a:xfrm>
          <a:prstGeom prst="rect">
            <a:avLst/>
          </a:prstGeom>
        </p:spPr>
      </p:pic>
      <p:sp>
        <p:nvSpPr>
          <p:cNvPr id="3" name="Rectángulo 2"/>
          <p:cNvSpPr/>
          <p:nvPr/>
        </p:nvSpPr>
        <p:spPr>
          <a:xfrm>
            <a:off x="910018" y="1081345"/>
            <a:ext cx="3560442" cy="1200329"/>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	Las </a:t>
            </a:r>
            <a:r>
              <a:rPr lang="en-US" dirty="0" err="1">
                <a:latin typeface="Arial" panose="020B0604020202020204" pitchFamily="34" charset="0"/>
                <a:cs typeface="Arial" panose="020B0604020202020204" pitchFamily="34" charset="0"/>
              </a:rPr>
              <a:t>proteinas</a:t>
            </a:r>
            <a:r>
              <a:rPr lang="en-US" dirty="0">
                <a:latin typeface="Arial" panose="020B0604020202020204" pitchFamily="34" charset="0"/>
                <a:cs typeface="Arial" panose="020B0604020202020204" pitchFamily="34" charset="0"/>
              </a:rPr>
              <a:t> de la PC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este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caso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vitronectina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actuan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como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ligandos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sobre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receptores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especificos</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celulas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tumorales</a:t>
            </a:r>
            <a:r>
              <a:rPr lang="en-US" dirty="0">
                <a:latin typeface="Arial" panose="020B0604020202020204" pitchFamily="34" charset="0"/>
                <a:cs typeface="Arial" panose="020B0604020202020204" pitchFamily="34" charset="0"/>
              </a:rPr>
              <a:t>. </a:t>
            </a:r>
            <a:endParaRPr lang="es-AR" dirty="0"/>
          </a:p>
        </p:txBody>
      </p:sp>
      <p:sp>
        <p:nvSpPr>
          <p:cNvPr id="4" name="CuadroTexto 3"/>
          <p:cNvSpPr txBox="1"/>
          <p:nvPr/>
        </p:nvSpPr>
        <p:spPr>
          <a:xfrm>
            <a:off x="0" y="0"/>
            <a:ext cx="9144000" cy="461665"/>
          </a:xfrm>
          <a:prstGeom prst="rect">
            <a:avLst/>
          </a:prstGeom>
          <a:solidFill>
            <a:srgbClr val="FF0000"/>
          </a:solidFill>
        </p:spPr>
        <p:txBody>
          <a:bodyPr wrap="square" rtlCol="0">
            <a:spAutoFit/>
          </a:bodyPr>
          <a:lstStyle/>
          <a:p>
            <a:pPr algn="ctr"/>
            <a:r>
              <a:rPr lang="es-AR" sz="2400">
                <a:solidFill>
                  <a:schemeClr val="bg1"/>
                </a:solidFill>
              </a:rPr>
              <a:t>Impacto positivo de PC sobre la capacidad de </a:t>
            </a:r>
            <a:r>
              <a:rPr lang="es-AR" sz="2400" err="1">
                <a:solidFill>
                  <a:schemeClr val="bg1"/>
                </a:solidFill>
              </a:rPr>
              <a:t>targeting</a:t>
            </a:r>
            <a:endParaRPr lang="es-AR" sz="2400">
              <a:solidFill>
                <a:schemeClr val="bg1"/>
              </a:solidFill>
            </a:endParaRPr>
          </a:p>
        </p:txBody>
      </p:sp>
      <p:sp>
        <p:nvSpPr>
          <p:cNvPr id="5" name="Rectángulo 4"/>
          <p:cNvSpPr/>
          <p:nvPr/>
        </p:nvSpPr>
        <p:spPr>
          <a:xfrm>
            <a:off x="0" y="6203830"/>
            <a:ext cx="9144000" cy="646331"/>
          </a:xfrm>
          <a:prstGeom prst="rect">
            <a:avLst/>
          </a:prstGeom>
        </p:spPr>
        <p:txBody>
          <a:bodyPr wrap="square">
            <a:spAutoFit/>
          </a:bodyPr>
          <a:lstStyle/>
          <a:p>
            <a:pPr algn="r"/>
            <a:r>
              <a:rPr lang="en-US" sz="1200">
                <a:solidFill>
                  <a:srgbClr val="0000FF"/>
                </a:solidFill>
                <a:latin typeface="Arial" panose="020B0604020202020204" pitchFamily="34" charset="0"/>
                <a:cs typeface="Arial" panose="020B0604020202020204" pitchFamily="34" charset="0"/>
              </a:rPr>
              <a:t>The impact of nanoparticle protein corona on cytotoxicity, </a:t>
            </a:r>
            <a:r>
              <a:rPr lang="en-US" sz="1200" err="1">
                <a:solidFill>
                  <a:srgbClr val="0000FF"/>
                </a:solidFill>
                <a:latin typeface="Arial" panose="020B0604020202020204" pitchFamily="34" charset="0"/>
                <a:cs typeface="Arial" panose="020B0604020202020204" pitchFamily="34" charset="0"/>
              </a:rPr>
              <a:t>immunotoxicity</a:t>
            </a:r>
            <a:r>
              <a:rPr lang="en-US" sz="1200">
                <a:solidFill>
                  <a:srgbClr val="0000FF"/>
                </a:solidFill>
                <a:latin typeface="Arial" panose="020B0604020202020204" pitchFamily="34" charset="0"/>
                <a:cs typeface="Arial" panose="020B0604020202020204" pitchFamily="34" charset="0"/>
              </a:rPr>
              <a:t> and target </a:t>
            </a:r>
            <a:r>
              <a:rPr lang="es-AR" sz="1200" err="1">
                <a:solidFill>
                  <a:srgbClr val="0000FF"/>
                </a:solidFill>
                <a:latin typeface="Arial" panose="020B0604020202020204" pitchFamily="34" charset="0"/>
                <a:cs typeface="Arial" panose="020B0604020202020204" pitchFamily="34" charset="0"/>
              </a:rPr>
              <a:t>drug</a:t>
            </a:r>
            <a:r>
              <a:rPr lang="es-AR" sz="1200">
                <a:solidFill>
                  <a:srgbClr val="0000FF"/>
                </a:solidFill>
                <a:latin typeface="Arial" panose="020B0604020202020204" pitchFamily="34" charset="0"/>
                <a:cs typeface="Arial" panose="020B0604020202020204" pitchFamily="34" charset="0"/>
              </a:rPr>
              <a:t> </a:t>
            </a:r>
            <a:r>
              <a:rPr lang="es-AR" sz="1200" err="1">
                <a:solidFill>
                  <a:srgbClr val="0000FF"/>
                </a:solidFill>
                <a:latin typeface="Arial" panose="020B0604020202020204" pitchFamily="34" charset="0"/>
                <a:cs typeface="Arial" panose="020B0604020202020204" pitchFamily="34" charset="0"/>
              </a:rPr>
              <a:t>deliveryClaudia</a:t>
            </a:r>
            <a:r>
              <a:rPr lang="es-AR" sz="1200">
                <a:solidFill>
                  <a:srgbClr val="0000FF"/>
                </a:solidFill>
                <a:latin typeface="Arial" panose="020B0604020202020204" pitchFamily="34" charset="0"/>
                <a:cs typeface="Arial" panose="020B0604020202020204" pitchFamily="34" charset="0"/>
              </a:rPr>
              <a:t> Corbo*,1,2, Roberto</a:t>
            </a:r>
          </a:p>
          <a:p>
            <a:pPr algn="r"/>
            <a:r>
              <a:rPr lang="es-AR" sz="1200">
                <a:solidFill>
                  <a:srgbClr val="0000FF"/>
                </a:solidFill>
                <a:latin typeface="Arial" panose="020B0604020202020204" pitchFamily="34" charset="0"/>
                <a:cs typeface="Arial" panose="020B0604020202020204" pitchFamily="34" charset="0"/>
              </a:rPr>
              <a:t>Molinaro1, Alessandro Parodi1,2, </a:t>
            </a:r>
            <a:r>
              <a:rPr lang="es-AR" sz="1200" err="1">
                <a:solidFill>
                  <a:srgbClr val="0000FF"/>
                </a:solidFill>
                <a:latin typeface="Arial" panose="020B0604020202020204" pitchFamily="34" charset="0"/>
                <a:cs typeface="Arial" panose="020B0604020202020204" pitchFamily="34" charset="0"/>
              </a:rPr>
              <a:t>Naama</a:t>
            </a:r>
            <a:r>
              <a:rPr lang="es-AR" sz="1200">
                <a:solidFill>
                  <a:srgbClr val="0000FF"/>
                </a:solidFill>
                <a:latin typeface="Arial" panose="020B0604020202020204" pitchFamily="34" charset="0"/>
                <a:cs typeface="Arial" panose="020B0604020202020204" pitchFamily="34" charset="0"/>
              </a:rPr>
              <a:t> E Toledano Furman1, Francesco Salvatore3 &amp; </a:t>
            </a:r>
            <a:r>
              <a:rPr lang="es-AR" sz="1200" err="1">
                <a:solidFill>
                  <a:srgbClr val="0000FF"/>
                </a:solidFill>
                <a:latin typeface="Arial" panose="020B0604020202020204" pitchFamily="34" charset="0"/>
                <a:cs typeface="Arial" panose="020B0604020202020204" pitchFamily="34" charset="0"/>
              </a:rPr>
              <a:t>Ennio</a:t>
            </a:r>
            <a:r>
              <a:rPr lang="es-AR" sz="1200">
                <a:solidFill>
                  <a:srgbClr val="0000FF"/>
                </a:solidFill>
                <a:latin typeface="Arial" panose="020B0604020202020204" pitchFamily="34" charset="0"/>
                <a:cs typeface="Arial" panose="020B0604020202020204" pitchFamily="34" charset="0"/>
              </a:rPr>
              <a:t> Tasciotti1</a:t>
            </a:r>
            <a:r>
              <a:rPr lang="it-IT" sz="1200" i="1">
                <a:solidFill>
                  <a:srgbClr val="0000FF"/>
                </a:solidFill>
                <a:latin typeface="Arial" panose="020B0604020202020204" pitchFamily="34" charset="0"/>
                <a:cs typeface="Arial" panose="020B0604020202020204" pitchFamily="34" charset="0"/>
              </a:rPr>
              <a:t>Nanomedicine (Lond.) </a:t>
            </a:r>
            <a:r>
              <a:rPr lang="it-IT" sz="1200">
                <a:solidFill>
                  <a:srgbClr val="0000FF"/>
                </a:solidFill>
                <a:latin typeface="Arial" panose="020B0604020202020204" pitchFamily="34" charset="0"/>
                <a:cs typeface="Arial" panose="020B0604020202020204" pitchFamily="34" charset="0"/>
              </a:rPr>
              <a:t>(2016) 11(1), 81–100</a:t>
            </a:r>
            <a:endParaRPr lang="es-AR" sz="1200">
              <a:solidFill>
                <a:srgbClr val="0000FF"/>
              </a:solidFill>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3"/>
          <a:stretch>
            <a:fillRect/>
          </a:stretch>
        </p:blipFill>
        <p:spPr>
          <a:xfrm>
            <a:off x="3555098" y="3529217"/>
            <a:ext cx="5305357" cy="2647116"/>
          </a:xfrm>
          <a:prstGeom prst="rect">
            <a:avLst/>
          </a:prstGeom>
        </p:spPr>
      </p:pic>
      <p:sp>
        <p:nvSpPr>
          <p:cNvPr id="7" name="CuadroTexto 6"/>
          <p:cNvSpPr txBox="1"/>
          <p:nvPr/>
        </p:nvSpPr>
        <p:spPr>
          <a:xfrm>
            <a:off x="0" y="3040055"/>
            <a:ext cx="9144000" cy="461665"/>
          </a:xfrm>
          <a:prstGeom prst="rect">
            <a:avLst/>
          </a:prstGeom>
          <a:solidFill>
            <a:srgbClr val="FF0000"/>
          </a:solidFill>
        </p:spPr>
        <p:txBody>
          <a:bodyPr wrap="square" rtlCol="0">
            <a:spAutoFit/>
          </a:bodyPr>
          <a:lstStyle/>
          <a:p>
            <a:pPr algn="ctr"/>
            <a:r>
              <a:rPr lang="es-AR" sz="2400">
                <a:solidFill>
                  <a:schemeClr val="bg1"/>
                </a:solidFill>
              </a:rPr>
              <a:t>Impacto negativo de PC en la capacidad de </a:t>
            </a:r>
            <a:r>
              <a:rPr lang="es-AR" sz="2400" err="1">
                <a:solidFill>
                  <a:schemeClr val="bg1"/>
                </a:solidFill>
              </a:rPr>
              <a:t>targeting</a:t>
            </a:r>
            <a:endParaRPr lang="es-AR" sz="2400">
              <a:solidFill>
                <a:schemeClr val="bg1"/>
              </a:solidFill>
            </a:endParaRPr>
          </a:p>
        </p:txBody>
      </p:sp>
      <p:sp>
        <p:nvSpPr>
          <p:cNvPr id="8" name="Rectángulo 7"/>
          <p:cNvSpPr/>
          <p:nvPr/>
        </p:nvSpPr>
        <p:spPr>
          <a:xfrm>
            <a:off x="49899" y="3591010"/>
            <a:ext cx="3505199" cy="2585323"/>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	La PC  </a:t>
            </a:r>
            <a:r>
              <a:rPr lang="en-US" dirty="0" err="1">
                <a:latin typeface="Arial" panose="020B0604020202020204" pitchFamily="34" charset="0"/>
                <a:cs typeface="Arial" panose="020B0604020202020204" pitchFamily="34" charset="0"/>
              </a:rPr>
              <a:t>apantalla</a:t>
            </a:r>
            <a:r>
              <a:rPr lang="en-US" dirty="0">
                <a:latin typeface="Arial" panose="020B0604020202020204" pitchFamily="34" charset="0"/>
                <a:cs typeface="Arial" panose="020B0604020202020204" pitchFamily="34" charset="0"/>
              </a:rPr>
              <a:t> la </a:t>
            </a:r>
            <a:r>
              <a:rPr lang="en-US" dirty="0" err="1">
                <a:latin typeface="Arial" panose="020B0604020202020204" pitchFamily="34" charset="0"/>
                <a:cs typeface="Arial" panose="020B0604020202020204" pitchFamily="34" charset="0"/>
              </a:rPr>
              <a:t>funcionalizacion</a:t>
            </a:r>
            <a:r>
              <a:rPr lang="en-US" dirty="0">
                <a:latin typeface="Arial" panose="020B0604020202020204" pitchFamily="34" charset="0"/>
                <a:cs typeface="Arial" panose="020B0604020202020204" pitchFamily="34" charset="0"/>
              </a:rPr>
              <a:t> con </a:t>
            </a:r>
            <a:r>
              <a:rPr lang="en-US" dirty="0" err="1">
                <a:latin typeface="Arial" panose="020B0604020202020204" pitchFamily="34" charset="0"/>
                <a:cs typeface="Arial" panose="020B0604020202020204" pitchFamily="34" charset="0"/>
              </a:rPr>
              <a:t>transferrina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Tf</a:t>
            </a:r>
            <a:r>
              <a:rPr lang="en-US" dirty="0">
                <a:latin typeface="Arial" panose="020B0604020202020204" pitchFamily="34" charset="0"/>
                <a:cs typeface="Arial" panose="020B0604020202020204" pitchFamily="34" charset="0"/>
              </a:rPr>
              <a:t>) de la </a:t>
            </a:r>
            <a:r>
              <a:rPr lang="en-US" dirty="0" err="1">
                <a:latin typeface="Arial" panose="020B0604020202020204" pitchFamily="34" charset="0"/>
                <a:cs typeface="Arial" panose="020B0604020202020204" pitchFamily="34" charset="0"/>
              </a:rPr>
              <a:t>superficie</a:t>
            </a:r>
            <a:r>
              <a:rPr lang="en-US" dirty="0">
                <a:latin typeface="Arial" panose="020B0604020202020204" pitchFamily="34" charset="0"/>
                <a:cs typeface="Arial" panose="020B0604020202020204" pitchFamily="34" charset="0"/>
              </a:rPr>
              <a:t> de la </a:t>
            </a:r>
            <a:r>
              <a:rPr lang="en-US" dirty="0" err="1">
                <a:latin typeface="Arial" panose="020B0604020202020204" pitchFamily="34" charset="0"/>
                <a:cs typeface="Arial" panose="020B0604020202020204" pitchFamily="34" charset="0"/>
              </a:rPr>
              <a:t>nanoparticula</a:t>
            </a:r>
            <a:r>
              <a:rPr lang="en-US" dirty="0">
                <a:latin typeface="Arial" panose="020B0604020202020204" pitchFamily="34" charset="0"/>
                <a:cs typeface="Arial" panose="020B0604020202020204" pitchFamily="34" charset="0"/>
              </a:rPr>
              <a:t> (SiO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NP) , </a:t>
            </a:r>
            <a:r>
              <a:rPr lang="en-US" dirty="0" err="1">
                <a:latin typeface="Arial" panose="020B0604020202020204" pitchFamily="34" charset="0"/>
                <a:cs typeface="Arial" panose="020B0604020202020204" pitchFamily="34" charset="0"/>
              </a:rPr>
              <a:t>inhibiendo</a:t>
            </a:r>
            <a:r>
              <a:rPr lang="en-US" dirty="0">
                <a:latin typeface="Arial" panose="020B0604020202020204" pitchFamily="34" charset="0"/>
                <a:cs typeface="Arial" panose="020B0604020202020204" pitchFamily="34" charset="0"/>
              </a:rPr>
              <a:t> la </a:t>
            </a:r>
            <a:r>
              <a:rPr lang="en-US" dirty="0" err="1">
                <a:latin typeface="Arial" panose="020B0604020202020204" pitchFamily="34" charset="0"/>
                <a:cs typeface="Arial" panose="020B0604020202020204" pitchFamily="34" charset="0"/>
              </a:rPr>
              <a:t>interaccion</a:t>
            </a:r>
            <a:r>
              <a:rPr lang="en-US" dirty="0">
                <a:latin typeface="Arial" panose="020B0604020202020204" pitchFamily="34" charset="0"/>
                <a:cs typeface="Arial" panose="020B0604020202020204" pitchFamily="34" charset="0"/>
              </a:rPr>
              <a:t> con </a:t>
            </a:r>
            <a:r>
              <a:rPr lang="en-US" dirty="0" err="1">
                <a:latin typeface="Arial" panose="020B0604020202020204" pitchFamily="34" charset="0"/>
                <a:cs typeface="Arial" panose="020B0604020202020204" pitchFamily="34" charset="0"/>
              </a:rPr>
              <a:t>su</a:t>
            </a:r>
            <a:r>
              <a:rPr lang="en-US" dirty="0">
                <a:latin typeface="Arial" panose="020B0604020202020204" pitchFamily="34" charset="0"/>
                <a:cs typeface="Arial" panose="020B0604020202020204" pitchFamily="34" charset="0"/>
              </a:rPr>
              <a:t> receptor </a:t>
            </a:r>
            <a:r>
              <a:rPr lang="en-US" dirty="0" err="1">
                <a:latin typeface="Arial" panose="020B0604020202020204" pitchFamily="34" charset="0"/>
                <a:cs typeface="Arial" panose="020B0604020202020204" pitchFamily="34" charset="0"/>
              </a:rPr>
              <a:t>especifico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celulas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blanco</a:t>
            </a:r>
            <a:r>
              <a:rPr lang="en-US" dirty="0">
                <a:latin typeface="Arial" panose="020B0604020202020204" pitchFamily="34" charset="0"/>
                <a:cs typeface="Arial" panose="020B0604020202020204" pitchFamily="34" charset="0"/>
              </a:rPr>
              <a:t>. La </a:t>
            </a:r>
            <a:r>
              <a:rPr lang="en-US" dirty="0" err="1">
                <a:latin typeface="Arial" panose="020B0604020202020204" pitchFamily="34" charset="0"/>
                <a:cs typeface="Arial" panose="020B0604020202020204" pitchFamily="34" charset="0"/>
              </a:rPr>
              <a:t>nueva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identidad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biologica</a:t>
            </a:r>
            <a:r>
              <a:rPr lang="en-US" dirty="0">
                <a:latin typeface="Arial" panose="020B0604020202020204" pitchFamily="34" charset="0"/>
                <a:cs typeface="Arial" panose="020B0604020202020204" pitchFamily="34" charset="0"/>
              </a:rPr>
              <a:t> de la </a:t>
            </a:r>
            <a:r>
              <a:rPr lang="en-US" dirty="0" err="1">
                <a:latin typeface="Arial" panose="020B0604020202020204" pitchFamily="34" charset="0"/>
                <a:cs typeface="Arial" panose="020B0604020202020204" pitchFamily="34" charset="0"/>
              </a:rPr>
              <a:t>nanoparticula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ya</a:t>
            </a:r>
            <a:r>
              <a:rPr lang="en-US" dirty="0">
                <a:latin typeface="Arial" panose="020B0604020202020204" pitchFamily="34" charset="0"/>
                <a:cs typeface="Arial" panose="020B0604020202020204" pitchFamily="34" charset="0"/>
              </a:rPr>
              <a:t> no </a:t>
            </a:r>
            <a:r>
              <a:rPr lang="en-US" dirty="0" err="1">
                <a:latin typeface="Arial" panose="020B0604020202020204" pitchFamily="34" charset="0"/>
                <a:cs typeface="Arial" panose="020B0604020202020204" pitchFamily="34" charset="0"/>
              </a:rPr>
              <a:t>es</a:t>
            </a:r>
            <a:r>
              <a:rPr lang="en-US" dirty="0">
                <a:latin typeface="Arial" panose="020B0604020202020204" pitchFamily="34" charset="0"/>
                <a:cs typeface="Arial" panose="020B0604020202020204" pitchFamily="34" charset="0"/>
              </a:rPr>
              <a:t> util. </a:t>
            </a:r>
            <a:endParaRPr lang="es-A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819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5 CuadroTexto"/>
          <p:cNvSpPr txBox="1">
            <a:spLocks noChangeArrowheads="1"/>
          </p:cNvSpPr>
          <p:nvPr/>
        </p:nvSpPr>
        <p:spPr bwMode="auto">
          <a:xfrm>
            <a:off x="163640" y="2849704"/>
            <a:ext cx="4407568" cy="1938992"/>
          </a:xfrm>
          <a:prstGeom prst="rect">
            <a:avLst/>
          </a:prstGeom>
          <a:noFill/>
          <a:ln w="9525">
            <a:noFill/>
            <a:miter lim="800000"/>
            <a:headEnd/>
            <a:tailEnd/>
          </a:ln>
        </p:spPr>
        <p:txBody>
          <a:bodyPr wrap="square">
            <a:spAutoFit/>
          </a:bodyPr>
          <a:lstStyle/>
          <a:p>
            <a:pPr algn="r"/>
            <a:r>
              <a:rPr lang="es-AR" sz="2400" b="1" dirty="0" err="1">
                <a:latin typeface="Arial" pitchFamily="34" charset="0"/>
                <a:cs typeface="Arial" pitchFamily="34" charset="0"/>
              </a:rPr>
              <a:t>The</a:t>
            </a:r>
            <a:r>
              <a:rPr lang="es-AR" sz="2400" b="1" dirty="0">
                <a:latin typeface="Arial" pitchFamily="34" charset="0"/>
                <a:cs typeface="Arial" pitchFamily="34" charset="0"/>
              </a:rPr>
              <a:t> </a:t>
            </a:r>
            <a:r>
              <a:rPr lang="es-AR" sz="2400" b="1" dirty="0" err="1">
                <a:latin typeface="Arial" pitchFamily="34" charset="0"/>
                <a:cs typeface="Arial" pitchFamily="34" charset="0"/>
              </a:rPr>
              <a:t>goal</a:t>
            </a:r>
            <a:r>
              <a:rPr lang="es-AR" sz="2400" b="1" dirty="0">
                <a:latin typeface="Arial" pitchFamily="34" charset="0"/>
                <a:cs typeface="Arial" pitchFamily="34" charset="0"/>
              </a:rPr>
              <a:t> 3 (</a:t>
            </a:r>
            <a:r>
              <a:rPr lang="es-AR" sz="2400" b="1" dirty="0" err="1">
                <a:latin typeface="Arial" pitchFamily="34" charset="0"/>
                <a:cs typeface="Arial" pitchFamily="34" charset="0"/>
              </a:rPr>
              <a:t>to</a:t>
            </a:r>
            <a:r>
              <a:rPr lang="es-AR" sz="2400" b="1" dirty="0">
                <a:latin typeface="Arial" pitchFamily="34" charset="0"/>
                <a:cs typeface="Arial" pitchFamily="34" charset="0"/>
              </a:rPr>
              <a:t> </a:t>
            </a:r>
            <a:r>
              <a:rPr lang="es-AR" sz="2400" b="1" dirty="0" err="1">
                <a:latin typeface="Arial" pitchFamily="34" charset="0"/>
                <a:cs typeface="Arial" pitchFamily="34" charset="0"/>
              </a:rPr>
              <a:t>modify</a:t>
            </a:r>
            <a:r>
              <a:rPr lang="es-AR" sz="2400" b="1" dirty="0">
                <a:latin typeface="Arial" pitchFamily="34" charset="0"/>
                <a:cs typeface="Arial" pitchFamily="34" charset="0"/>
              </a:rPr>
              <a:t> </a:t>
            </a:r>
            <a:r>
              <a:rPr lang="es-AR" sz="2400" b="1" dirty="0" err="1">
                <a:latin typeface="Arial" pitchFamily="34" charset="0"/>
                <a:cs typeface="Arial" pitchFamily="34" charset="0"/>
              </a:rPr>
              <a:t>drug´s</a:t>
            </a:r>
            <a:r>
              <a:rPr lang="es-AR" sz="2400" b="1" dirty="0">
                <a:latin typeface="Arial" pitchFamily="34" charset="0"/>
                <a:cs typeface="Arial" pitchFamily="34" charset="0"/>
              </a:rPr>
              <a:t>  </a:t>
            </a:r>
            <a:r>
              <a:rPr lang="es-AR" sz="2400" b="1" dirty="0" err="1">
                <a:latin typeface="Arial" pitchFamily="34" charset="0"/>
                <a:cs typeface="Arial" pitchFamily="34" charset="0"/>
              </a:rPr>
              <a:t>intracellular</a:t>
            </a:r>
            <a:r>
              <a:rPr lang="es-AR" sz="2400" b="1" dirty="0">
                <a:latin typeface="Arial" pitchFamily="34" charset="0"/>
                <a:cs typeface="Arial" pitchFamily="34" charset="0"/>
              </a:rPr>
              <a:t> </a:t>
            </a:r>
            <a:r>
              <a:rPr lang="es-AR" sz="2400" b="1" dirty="0" err="1">
                <a:latin typeface="Arial" pitchFamily="34" charset="0"/>
                <a:cs typeface="Arial" pitchFamily="34" charset="0"/>
              </a:rPr>
              <a:t>pathway</a:t>
            </a:r>
            <a:r>
              <a:rPr lang="es-AR" sz="2400" b="1" dirty="0">
                <a:latin typeface="Arial" pitchFamily="34" charset="0"/>
                <a:cs typeface="Arial" pitchFamily="34" charset="0"/>
              </a:rPr>
              <a:t>)</a:t>
            </a:r>
            <a:endParaRPr lang="en-US" sz="2400" b="1" dirty="0">
              <a:latin typeface="Arial" pitchFamily="34" charset="0"/>
              <a:cs typeface="Arial" pitchFamily="34" charset="0"/>
            </a:endParaRPr>
          </a:p>
          <a:p>
            <a:pPr algn="r"/>
            <a:r>
              <a:rPr lang="es-AR" sz="2400" b="1" dirty="0" err="1">
                <a:solidFill>
                  <a:srgbClr val="FF0000"/>
                </a:solidFill>
                <a:latin typeface="Arial" pitchFamily="34" charset="0"/>
                <a:cs typeface="Arial" pitchFamily="34" charset="0"/>
              </a:rPr>
              <a:t>Implies</a:t>
            </a:r>
            <a:r>
              <a:rPr lang="es-AR" sz="2400" b="1" dirty="0">
                <a:solidFill>
                  <a:srgbClr val="FF0000"/>
                </a:solidFill>
                <a:latin typeface="Arial" pitchFamily="34" charset="0"/>
                <a:cs typeface="Arial" pitchFamily="34" charset="0"/>
              </a:rPr>
              <a:t> </a:t>
            </a:r>
            <a:r>
              <a:rPr lang="es-AR" sz="2400" b="1" u="sng" dirty="0" err="1">
                <a:solidFill>
                  <a:srgbClr val="FF0000"/>
                </a:solidFill>
                <a:latin typeface="Arial" pitchFamily="34" charset="0"/>
                <a:cs typeface="Arial" pitchFamily="34" charset="0"/>
              </a:rPr>
              <a:t>cell</a:t>
            </a:r>
            <a:r>
              <a:rPr lang="es-AR" sz="2400" b="1" u="sng" dirty="0">
                <a:solidFill>
                  <a:srgbClr val="FF0000"/>
                </a:solidFill>
                <a:latin typeface="Arial" pitchFamily="34" charset="0"/>
                <a:cs typeface="Arial" pitchFamily="34" charset="0"/>
              </a:rPr>
              <a:t> </a:t>
            </a:r>
            <a:r>
              <a:rPr lang="es-AR" sz="2400" b="1" u="sng" dirty="0" err="1">
                <a:solidFill>
                  <a:srgbClr val="FF0000"/>
                </a:solidFill>
                <a:latin typeface="Arial" pitchFamily="34" charset="0"/>
                <a:cs typeface="Arial" pitchFamily="34" charset="0"/>
              </a:rPr>
              <a:t>recognizement</a:t>
            </a:r>
            <a:r>
              <a:rPr lang="es-AR" sz="2400" b="1" u="sng" dirty="0">
                <a:solidFill>
                  <a:srgbClr val="FF0000"/>
                </a:solidFill>
                <a:latin typeface="Arial" pitchFamily="34" charset="0"/>
                <a:cs typeface="Arial" pitchFamily="34" charset="0"/>
              </a:rPr>
              <a:t> and </a:t>
            </a:r>
            <a:r>
              <a:rPr lang="es-AR" sz="2400" b="1" u="sng" dirty="0" err="1">
                <a:solidFill>
                  <a:srgbClr val="FF0000"/>
                </a:solidFill>
                <a:latin typeface="Arial" pitchFamily="34" charset="0"/>
                <a:cs typeface="Arial" pitchFamily="34" charset="0"/>
              </a:rPr>
              <a:t>endocytic</a:t>
            </a:r>
            <a:r>
              <a:rPr lang="es-AR" sz="2400" b="1" u="sng" dirty="0">
                <a:solidFill>
                  <a:srgbClr val="FF0000"/>
                </a:solidFill>
                <a:latin typeface="Arial" pitchFamily="34" charset="0"/>
                <a:cs typeface="Arial" pitchFamily="34" charset="0"/>
              </a:rPr>
              <a:t> </a:t>
            </a:r>
            <a:r>
              <a:rPr lang="es-AR" sz="2400" b="1" u="sng" dirty="0" err="1">
                <a:solidFill>
                  <a:srgbClr val="FF0000"/>
                </a:solidFill>
                <a:latin typeface="Arial" pitchFamily="34" charset="0"/>
                <a:cs typeface="Arial" pitchFamily="34" charset="0"/>
              </a:rPr>
              <a:t>uptake</a:t>
            </a:r>
            <a:r>
              <a:rPr lang="es-AR" sz="2400" b="1" u="sng" dirty="0">
                <a:solidFill>
                  <a:srgbClr val="FF0000"/>
                </a:solidFill>
                <a:latin typeface="Arial" pitchFamily="34" charset="0"/>
                <a:cs typeface="Arial" pitchFamily="34" charset="0"/>
              </a:rPr>
              <a:t> </a:t>
            </a:r>
            <a:r>
              <a:rPr lang="es-AR" sz="2400" b="1" dirty="0">
                <a:solidFill>
                  <a:srgbClr val="FF0000"/>
                </a:solidFill>
                <a:latin typeface="Arial" pitchFamily="34" charset="0"/>
                <a:cs typeface="Arial" pitchFamily="34" charset="0"/>
              </a:rPr>
              <a:t>of  </a:t>
            </a:r>
            <a:r>
              <a:rPr lang="es-AR" sz="2400" b="1" dirty="0" err="1">
                <a:solidFill>
                  <a:srgbClr val="FF0000"/>
                </a:solidFill>
                <a:latin typeface="Arial" pitchFamily="34" charset="0"/>
                <a:cs typeface="Arial" pitchFamily="34" charset="0"/>
              </a:rPr>
              <a:t>nanomedicines</a:t>
            </a:r>
            <a:endParaRPr lang="en-US" sz="2400" b="1" dirty="0">
              <a:solidFill>
                <a:srgbClr val="FF0000"/>
              </a:solidFill>
              <a:latin typeface="Arial" pitchFamily="34" charset="0"/>
              <a:cs typeface="Arial" pitchFamily="34" charset="0"/>
            </a:endParaRPr>
          </a:p>
        </p:txBody>
      </p:sp>
      <p:sp>
        <p:nvSpPr>
          <p:cNvPr id="12291" name="7 CuadroTexto"/>
          <p:cNvSpPr txBox="1">
            <a:spLocks noChangeArrowheads="1"/>
          </p:cNvSpPr>
          <p:nvPr/>
        </p:nvSpPr>
        <p:spPr bwMode="auto">
          <a:xfrm>
            <a:off x="5562600" y="1193800"/>
            <a:ext cx="2895600" cy="1200329"/>
          </a:xfrm>
          <a:prstGeom prst="rect">
            <a:avLst/>
          </a:prstGeom>
          <a:noFill/>
          <a:ln w="9525">
            <a:noFill/>
            <a:miter lim="800000"/>
            <a:headEnd/>
            <a:tailEnd/>
          </a:ln>
        </p:spPr>
        <p:txBody>
          <a:bodyPr>
            <a:spAutoFit/>
          </a:bodyPr>
          <a:lstStyle/>
          <a:p>
            <a:r>
              <a:rPr lang="es-AR" sz="2400" b="1" dirty="0" err="1">
                <a:solidFill>
                  <a:srgbClr val="FF0000"/>
                </a:solidFill>
                <a:latin typeface="Arial" pitchFamily="34" charset="0"/>
                <a:cs typeface="Arial" pitchFamily="34" charset="0"/>
              </a:rPr>
              <a:t>Nanovaccines</a:t>
            </a:r>
            <a:r>
              <a:rPr lang="es-AR" sz="2400" b="1" dirty="0">
                <a:solidFill>
                  <a:srgbClr val="FF0000"/>
                </a:solidFill>
                <a:latin typeface="Arial" pitchFamily="34" charset="0"/>
                <a:cs typeface="Arial" pitchFamily="34" charset="0"/>
              </a:rPr>
              <a:t>:</a:t>
            </a:r>
          </a:p>
          <a:p>
            <a:r>
              <a:rPr lang="es-AR" sz="2400" dirty="0" err="1">
                <a:latin typeface="Arial" pitchFamily="34" charset="0"/>
                <a:cs typeface="Arial" pitchFamily="34" charset="0"/>
              </a:rPr>
              <a:t>Prophylactic</a:t>
            </a:r>
            <a:r>
              <a:rPr lang="es-AR" sz="2400" dirty="0">
                <a:latin typeface="Arial" pitchFamily="34" charset="0"/>
                <a:cs typeface="Arial" pitchFamily="34" charset="0"/>
              </a:rPr>
              <a:t> </a:t>
            </a:r>
            <a:r>
              <a:rPr lang="es-AR" sz="2400" dirty="0" err="1">
                <a:latin typeface="Arial" pitchFamily="34" charset="0"/>
                <a:cs typeface="Arial" pitchFamily="34" charset="0"/>
              </a:rPr>
              <a:t>Therapeutic</a:t>
            </a:r>
            <a:endParaRPr lang="en-US" sz="2400" b="1" dirty="0">
              <a:latin typeface="Arial" pitchFamily="34" charset="0"/>
              <a:cs typeface="Arial" pitchFamily="34" charset="0"/>
            </a:endParaRPr>
          </a:p>
        </p:txBody>
      </p:sp>
      <p:sp>
        <p:nvSpPr>
          <p:cNvPr id="12292" name="9 CuadroTexto"/>
          <p:cNvSpPr txBox="1">
            <a:spLocks noChangeArrowheads="1"/>
          </p:cNvSpPr>
          <p:nvPr/>
        </p:nvSpPr>
        <p:spPr bwMode="auto">
          <a:xfrm>
            <a:off x="5578642" y="2915099"/>
            <a:ext cx="2895600" cy="461665"/>
          </a:xfrm>
          <a:prstGeom prst="rect">
            <a:avLst/>
          </a:prstGeom>
          <a:noFill/>
          <a:ln w="9525">
            <a:noFill/>
            <a:miter lim="800000"/>
            <a:headEnd/>
            <a:tailEnd/>
          </a:ln>
        </p:spPr>
        <p:txBody>
          <a:bodyPr>
            <a:spAutoFit/>
          </a:bodyPr>
          <a:lstStyle/>
          <a:p>
            <a:r>
              <a:rPr lang="es-AR" sz="2400" b="1" dirty="0">
                <a:solidFill>
                  <a:srgbClr val="FF0000"/>
                </a:solidFill>
                <a:latin typeface="Arial" pitchFamily="34" charset="0"/>
                <a:cs typeface="Arial" pitchFamily="34" charset="0"/>
              </a:rPr>
              <a:t>Gene </a:t>
            </a:r>
            <a:r>
              <a:rPr lang="es-AR" sz="2400" b="1" dirty="0" err="1">
                <a:solidFill>
                  <a:srgbClr val="FF0000"/>
                </a:solidFill>
                <a:latin typeface="Arial" pitchFamily="34" charset="0"/>
                <a:cs typeface="Arial" pitchFamily="34" charset="0"/>
              </a:rPr>
              <a:t>therapy</a:t>
            </a:r>
            <a:endParaRPr lang="en-US" sz="2400" b="1" dirty="0">
              <a:solidFill>
                <a:srgbClr val="FF0000"/>
              </a:solidFill>
              <a:latin typeface="Arial" pitchFamily="34" charset="0"/>
              <a:cs typeface="Arial" pitchFamily="34" charset="0"/>
            </a:endParaRPr>
          </a:p>
        </p:txBody>
      </p:sp>
      <p:sp>
        <p:nvSpPr>
          <p:cNvPr id="12293" name="10 CuadroTexto"/>
          <p:cNvSpPr txBox="1">
            <a:spLocks noChangeArrowheads="1"/>
          </p:cNvSpPr>
          <p:nvPr/>
        </p:nvSpPr>
        <p:spPr bwMode="auto">
          <a:xfrm>
            <a:off x="5638801" y="3484604"/>
            <a:ext cx="3657600" cy="1569660"/>
          </a:xfrm>
          <a:prstGeom prst="rect">
            <a:avLst/>
          </a:prstGeom>
          <a:noFill/>
          <a:ln w="9525">
            <a:noFill/>
            <a:miter lim="800000"/>
            <a:headEnd/>
            <a:tailEnd/>
          </a:ln>
        </p:spPr>
        <p:txBody>
          <a:bodyPr>
            <a:spAutoFit/>
          </a:bodyPr>
          <a:lstStyle/>
          <a:p>
            <a:r>
              <a:rPr lang="es-AR" sz="2400" b="1" dirty="0">
                <a:solidFill>
                  <a:srgbClr val="FF0000"/>
                </a:solidFill>
                <a:latin typeface="Arial" pitchFamily="34" charset="0"/>
                <a:cs typeface="Arial" pitchFamily="34" charset="0"/>
              </a:rPr>
              <a:t>Anti-</a:t>
            </a:r>
            <a:r>
              <a:rPr lang="es-AR" sz="2400" b="1" dirty="0" err="1">
                <a:solidFill>
                  <a:srgbClr val="FF0000"/>
                </a:solidFill>
                <a:latin typeface="Arial" pitchFamily="34" charset="0"/>
                <a:cs typeface="Arial" pitchFamily="34" charset="0"/>
              </a:rPr>
              <a:t>inflammatory</a:t>
            </a:r>
            <a:endParaRPr lang="es-AR" sz="2400" b="1" dirty="0">
              <a:solidFill>
                <a:srgbClr val="FF0000"/>
              </a:solidFill>
              <a:latin typeface="Arial" pitchFamily="34" charset="0"/>
              <a:cs typeface="Arial" pitchFamily="34" charset="0"/>
            </a:endParaRPr>
          </a:p>
          <a:p>
            <a:r>
              <a:rPr lang="es-AR" sz="2400" b="1" dirty="0">
                <a:solidFill>
                  <a:srgbClr val="FF0000"/>
                </a:solidFill>
                <a:latin typeface="Arial" pitchFamily="34" charset="0"/>
                <a:cs typeface="Arial" pitchFamily="34" charset="0"/>
              </a:rPr>
              <a:t>A-</a:t>
            </a:r>
            <a:r>
              <a:rPr lang="es-AR" sz="2400" b="1" dirty="0" err="1">
                <a:solidFill>
                  <a:srgbClr val="FF0000"/>
                </a:solidFill>
                <a:latin typeface="Arial" pitchFamily="34" charset="0"/>
                <a:cs typeface="Arial" pitchFamily="34" charset="0"/>
              </a:rPr>
              <a:t>infective</a:t>
            </a:r>
            <a:r>
              <a:rPr lang="es-AR" sz="2400" b="1" dirty="0">
                <a:solidFill>
                  <a:srgbClr val="FF0000"/>
                </a:solidFill>
                <a:latin typeface="Arial" pitchFamily="34" charset="0"/>
                <a:cs typeface="Arial" pitchFamily="34" charset="0"/>
              </a:rPr>
              <a:t> </a:t>
            </a:r>
          </a:p>
          <a:p>
            <a:r>
              <a:rPr lang="es-AR" sz="2400" b="1" dirty="0">
                <a:solidFill>
                  <a:srgbClr val="FF0000"/>
                </a:solidFill>
                <a:latin typeface="Arial" pitchFamily="34" charset="0"/>
                <a:cs typeface="Arial" pitchFamily="34" charset="0"/>
              </a:rPr>
              <a:t>A-tumoral</a:t>
            </a:r>
          </a:p>
          <a:p>
            <a:r>
              <a:rPr lang="es-AR" sz="2400" b="1" dirty="0" err="1">
                <a:solidFill>
                  <a:srgbClr val="FF0000"/>
                </a:solidFill>
                <a:latin typeface="Arial" pitchFamily="34" charset="0"/>
                <a:cs typeface="Arial" pitchFamily="34" charset="0"/>
              </a:rPr>
              <a:t>Replacement</a:t>
            </a:r>
            <a:r>
              <a:rPr lang="es-AR" sz="2400" b="1" dirty="0">
                <a:solidFill>
                  <a:srgbClr val="FF0000"/>
                </a:solidFill>
                <a:latin typeface="Arial" pitchFamily="34" charset="0"/>
                <a:cs typeface="Arial" pitchFamily="34" charset="0"/>
              </a:rPr>
              <a:t> </a:t>
            </a:r>
            <a:r>
              <a:rPr lang="es-AR" sz="2400" b="1" dirty="0" err="1">
                <a:solidFill>
                  <a:srgbClr val="FF0000"/>
                </a:solidFill>
                <a:latin typeface="Arial" pitchFamily="34" charset="0"/>
                <a:cs typeface="Arial" pitchFamily="34" charset="0"/>
              </a:rPr>
              <a:t>therapy</a:t>
            </a:r>
            <a:endParaRPr lang="en-US" sz="2400" b="1" dirty="0">
              <a:solidFill>
                <a:srgbClr val="FF0000"/>
              </a:solidFill>
              <a:latin typeface="Arial" pitchFamily="34" charset="0"/>
              <a:cs typeface="Arial" pitchFamily="34" charset="0"/>
            </a:endParaRPr>
          </a:p>
        </p:txBody>
      </p:sp>
      <p:sp>
        <p:nvSpPr>
          <p:cNvPr id="12294" name="11 CuadroTexto"/>
          <p:cNvSpPr txBox="1">
            <a:spLocks noChangeArrowheads="1"/>
          </p:cNvSpPr>
          <p:nvPr/>
        </p:nvSpPr>
        <p:spPr bwMode="auto">
          <a:xfrm>
            <a:off x="5578642" y="5155797"/>
            <a:ext cx="3505200" cy="830997"/>
          </a:xfrm>
          <a:prstGeom prst="rect">
            <a:avLst/>
          </a:prstGeom>
          <a:noFill/>
          <a:ln w="9525">
            <a:noFill/>
            <a:miter lim="800000"/>
            <a:headEnd/>
            <a:tailEnd/>
          </a:ln>
        </p:spPr>
        <p:txBody>
          <a:bodyPr wrap="square">
            <a:spAutoFit/>
          </a:bodyPr>
          <a:lstStyle/>
          <a:p>
            <a:r>
              <a:rPr lang="es-AR" sz="2400" b="1" dirty="0" err="1">
                <a:latin typeface="Arial" pitchFamily="34" charset="0"/>
                <a:cs typeface="Arial" pitchFamily="34" charset="0"/>
              </a:rPr>
              <a:t>Overcome</a:t>
            </a:r>
            <a:r>
              <a:rPr lang="es-AR" sz="2400" b="1" dirty="0">
                <a:latin typeface="Arial" pitchFamily="34" charset="0"/>
                <a:cs typeface="Arial" pitchFamily="34" charset="0"/>
              </a:rPr>
              <a:t> </a:t>
            </a:r>
            <a:r>
              <a:rPr lang="es-AR" sz="2400" b="1" dirty="0" err="1">
                <a:latin typeface="Arial" pitchFamily="34" charset="0"/>
                <a:cs typeface="Arial" pitchFamily="34" charset="0"/>
              </a:rPr>
              <a:t>drug</a:t>
            </a:r>
            <a:r>
              <a:rPr lang="es-AR" sz="2400" b="1" dirty="0">
                <a:latin typeface="Arial" pitchFamily="34" charset="0"/>
                <a:cs typeface="Arial" pitchFamily="34" charset="0"/>
              </a:rPr>
              <a:t> </a:t>
            </a:r>
            <a:r>
              <a:rPr lang="es-AR" sz="2400" b="1" dirty="0" err="1">
                <a:latin typeface="Arial" pitchFamily="34" charset="0"/>
                <a:cs typeface="Arial" pitchFamily="34" charset="0"/>
              </a:rPr>
              <a:t>multiresistance</a:t>
            </a:r>
            <a:r>
              <a:rPr lang="es-AR" sz="2400" b="1" dirty="0">
                <a:latin typeface="Arial" pitchFamily="34" charset="0"/>
                <a:cs typeface="Arial" pitchFamily="34" charset="0"/>
              </a:rPr>
              <a:t>  </a:t>
            </a:r>
            <a:endParaRPr lang="en-US" sz="2400" b="1" dirty="0">
              <a:latin typeface="Arial" pitchFamily="34" charset="0"/>
              <a:cs typeface="Arial" pitchFamily="34" charset="0"/>
            </a:endParaRPr>
          </a:p>
        </p:txBody>
      </p:sp>
      <p:grpSp>
        <p:nvGrpSpPr>
          <p:cNvPr id="2" name="16 Grupo"/>
          <p:cNvGrpSpPr>
            <a:grpSpLocks/>
          </p:cNvGrpSpPr>
          <p:nvPr/>
        </p:nvGrpSpPr>
        <p:grpSpPr bwMode="auto">
          <a:xfrm>
            <a:off x="4570414" y="1701802"/>
            <a:ext cx="1068387" cy="3887788"/>
            <a:chOff x="4570413" y="2209800"/>
            <a:chExt cx="1068387" cy="3887788"/>
          </a:xfrm>
        </p:grpSpPr>
        <p:cxnSp>
          <p:nvCxnSpPr>
            <p:cNvPr id="14" name="13 Conector recto"/>
            <p:cNvCxnSpPr/>
            <p:nvPr/>
          </p:nvCxnSpPr>
          <p:spPr>
            <a:xfrm rot="5400000">
              <a:off x="2628901" y="4152900"/>
              <a:ext cx="3886200" cy="3175"/>
            </a:xfrm>
            <a:prstGeom prst="line">
              <a:avLst/>
            </a:prstGeom>
            <a:ln w="190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a:off x="4572000" y="2209800"/>
              <a:ext cx="1066800" cy="1588"/>
            </a:xfrm>
            <a:prstGeom prst="line">
              <a:avLst/>
            </a:prstGeom>
            <a:ln w="190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4572000" y="3733800"/>
              <a:ext cx="1066800" cy="1588"/>
            </a:xfrm>
            <a:prstGeom prst="line">
              <a:avLst/>
            </a:prstGeom>
            <a:ln w="190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a:off x="4572000" y="4495800"/>
              <a:ext cx="1066800" cy="1588"/>
            </a:xfrm>
            <a:prstGeom prst="line">
              <a:avLst/>
            </a:prstGeom>
            <a:ln w="190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a:off x="4572000" y="6096000"/>
              <a:ext cx="1066800" cy="1588"/>
            </a:xfrm>
            <a:prstGeom prst="line">
              <a:avLst/>
            </a:prstGeom>
            <a:ln w="19050">
              <a:solidFill>
                <a:srgbClr val="3333FF"/>
              </a:solidFill>
            </a:ln>
          </p:spPr>
          <p:style>
            <a:lnRef idx="1">
              <a:schemeClr val="accent1"/>
            </a:lnRef>
            <a:fillRef idx="0">
              <a:schemeClr val="accent1"/>
            </a:fillRef>
            <a:effectRef idx="0">
              <a:schemeClr val="accent1"/>
            </a:effectRef>
            <a:fontRef idx="minor">
              <a:schemeClr val="tx1"/>
            </a:fontRef>
          </p:style>
        </p:cxnSp>
      </p:grpSp>
      <p:sp>
        <p:nvSpPr>
          <p:cNvPr id="15" name="14 Rectángulo"/>
          <p:cNvSpPr/>
          <p:nvPr/>
        </p:nvSpPr>
        <p:spPr>
          <a:xfrm>
            <a:off x="0" y="3"/>
            <a:ext cx="9144000" cy="461665"/>
          </a:xfrm>
          <a:prstGeom prst="rect">
            <a:avLst/>
          </a:prstGeom>
          <a:solidFill>
            <a:srgbClr val="3333FF"/>
          </a:solidFill>
        </p:spPr>
        <p:style>
          <a:lnRef idx="1">
            <a:schemeClr val="accent1"/>
          </a:lnRef>
          <a:fillRef idx="3">
            <a:schemeClr val="accent1"/>
          </a:fillRef>
          <a:effectRef idx="2">
            <a:schemeClr val="accent1"/>
          </a:effectRef>
          <a:fontRef idx="minor">
            <a:schemeClr val="lt1"/>
          </a:fontRef>
        </p:style>
        <p:txBody>
          <a:bodyPr>
            <a:spAutoFit/>
          </a:bodyPr>
          <a:lstStyle/>
          <a:p>
            <a:pPr algn="ctr">
              <a:defRPr/>
            </a:pPr>
            <a:r>
              <a:rPr lang="es-AR" sz="2400" b="1" dirty="0" err="1">
                <a:solidFill>
                  <a:schemeClr val="bg1"/>
                </a:solidFill>
                <a:latin typeface="Arial" pitchFamily="34" charset="0"/>
                <a:cs typeface="Arial" pitchFamily="34" charset="0"/>
              </a:rPr>
              <a:t>Main</a:t>
            </a:r>
            <a:r>
              <a:rPr lang="es-AR" sz="2400" b="1" dirty="0">
                <a:solidFill>
                  <a:schemeClr val="bg1"/>
                </a:solidFill>
                <a:latin typeface="Arial" pitchFamily="34" charset="0"/>
                <a:cs typeface="Arial" pitchFamily="34" charset="0"/>
              </a:rPr>
              <a:t> </a:t>
            </a:r>
            <a:r>
              <a:rPr lang="es-AR" sz="2400" b="1" dirty="0" err="1">
                <a:solidFill>
                  <a:schemeClr val="bg1"/>
                </a:solidFill>
                <a:latin typeface="Arial" pitchFamily="34" charset="0"/>
                <a:cs typeface="Arial" pitchFamily="34" charset="0"/>
              </a:rPr>
              <a:t>features</a:t>
            </a:r>
            <a:r>
              <a:rPr lang="es-AR" sz="2400" b="1" dirty="0">
                <a:solidFill>
                  <a:schemeClr val="bg1"/>
                </a:solidFill>
                <a:latin typeface="Arial" pitchFamily="34" charset="0"/>
                <a:cs typeface="Arial" pitchFamily="34" charset="0"/>
              </a:rPr>
              <a:t> of </a:t>
            </a:r>
            <a:r>
              <a:rPr lang="es-AR" sz="2400" b="1" dirty="0" err="1">
                <a:solidFill>
                  <a:schemeClr val="bg1"/>
                </a:solidFill>
                <a:latin typeface="Arial" pitchFamily="34" charset="0"/>
                <a:cs typeface="Arial" pitchFamily="34" charset="0"/>
              </a:rPr>
              <a:t>therapeutic</a:t>
            </a:r>
            <a:r>
              <a:rPr lang="es-AR" sz="2400" b="1" dirty="0">
                <a:solidFill>
                  <a:schemeClr val="bg1"/>
                </a:solidFill>
                <a:latin typeface="Arial" pitchFamily="34" charset="0"/>
                <a:cs typeface="Arial" pitchFamily="34" charset="0"/>
              </a:rPr>
              <a:t> </a:t>
            </a:r>
            <a:r>
              <a:rPr lang="es-AR" sz="2400" b="1" dirty="0" err="1">
                <a:solidFill>
                  <a:schemeClr val="bg1"/>
                </a:solidFill>
                <a:latin typeface="Arial" pitchFamily="34" charset="0"/>
                <a:cs typeface="Arial" pitchFamily="34" charset="0"/>
              </a:rPr>
              <a:t>nanomedicines</a:t>
            </a:r>
            <a:r>
              <a:rPr lang="es-AR" sz="2400" b="1" dirty="0">
                <a:solidFill>
                  <a:schemeClr val="bg1"/>
                </a:solidFill>
                <a:latin typeface="Arial" pitchFamily="34" charset="0"/>
                <a:cs typeface="Arial" pitchFamily="34" charset="0"/>
              </a:rPr>
              <a:t>  </a:t>
            </a:r>
            <a:endParaRPr lang="en-US" sz="2400" dirty="0">
              <a:solidFill>
                <a:schemeClr val="bg1"/>
              </a:solidFill>
              <a:latin typeface="Arial" pitchFamily="34" charset="0"/>
              <a:cs typeface="Arial" pitchFamily="34" charset="0"/>
            </a:endParaRPr>
          </a:p>
        </p:txBody>
      </p:sp>
      <p:sp>
        <p:nvSpPr>
          <p:cNvPr id="17" name="16 Rectángulo"/>
          <p:cNvSpPr/>
          <p:nvPr/>
        </p:nvSpPr>
        <p:spPr>
          <a:xfrm>
            <a:off x="4419600" y="609600"/>
            <a:ext cx="4572000" cy="584775"/>
          </a:xfrm>
          <a:prstGeom prst="rect">
            <a:avLst/>
          </a:prstGeom>
        </p:spPr>
        <p:txBody>
          <a:bodyPr>
            <a:spAutoFit/>
          </a:bodyPr>
          <a:lstStyle/>
          <a:p>
            <a:pPr algn="ctr"/>
            <a:r>
              <a:rPr lang="es-AR" sz="3200" b="1" dirty="0" err="1">
                <a:latin typeface="Arial" pitchFamily="34" charset="0"/>
                <a:cs typeface="Arial" pitchFamily="34" charset="0"/>
              </a:rPr>
              <a:t>Goal</a:t>
            </a:r>
            <a:r>
              <a:rPr lang="es-AR" sz="3200" b="1" dirty="0">
                <a:latin typeface="Arial" pitchFamily="34" charset="0"/>
                <a:cs typeface="Arial" pitchFamily="34" charset="0"/>
              </a:rPr>
              <a:t> 3:</a:t>
            </a:r>
            <a:endParaRPr lang="es-AR" sz="3200" dirty="0"/>
          </a:p>
        </p:txBody>
      </p:sp>
    </p:spTree>
    <p:extLst>
      <p:ext uri="{BB962C8B-B14F-4D97-AF65-F5344CB8AC3E}">
        <p14:creationId xmlns:p14="http://schemas.microsoft.com/office/powerpoint/2010/main" val="416196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35753" y="1646765"/>
            <a:ext cx="6672493" cy="3564469"/>
          </a:xfrm>
          <a:prstGeom prst="rect">
            <a:avLst/>
          </a:prstGeom>
        </p:spPr>
      </p:pic>
      <p:sp>
        <p:nvSpPr>
          <p:cNvPr id="4" name="CuadroTexto 3"/>
          <p:cNvSpPr txBox="1"/>
          <p:nvPr/>
        </p:nvSpPr>
        <p:spPr>
          <a:xfrm>
            <a:off x="0" y="0"/>
            <a:ext cx="9144000" cy="461665"/>
          </a:xfrm>
          <a:prstGeom prst="rect">
            <a:avLst/>
          </a:prstGeom>
          <a:solidFill>
            <a:srgbClr val="FF0000"/>
          </a:solidFill>
        </p:spPr>
        <p:txBody>
          <a:bodyPr wrap="square" rtlCol="0">
            <a:spAutoFit/>
          </a:bodyPr>
          <a:lstStyle/>
          <a:p>
            <a:pPr algn="ctr"/>
            <a:r>
              <a:rPr lang="es-AR" sz="2400">
                <a:solidFill>
                  <a:schemeClr val="bg1"/>
                </a:solidFill>
              </a:rPr>
              <a:t>Impacto de PC en toxicidad de </a:t>
            </a:r>
            <a:r>
              <a:rPr lang="es-AR" sz="2400" err="1">
                <a:solidFill>
                  <a:schemeClr val="bg1"/>
                </a:solidFill>
              </a:rPr>
              <a:t>nanomedicinas</a:t>
            </a:r>
            <a:r>
              <a:rPr lang="es-AR" sz="2400">
                <a:solidFill>
                  <a:schemeClr val="bg1"/>
                </a:solidFill>
              </a:rPr>
              <a:t> </a:t>
            </a:r>
          </a:p>
        </p:txBody>
      </p:sp>
    </p:spTree>
    <p:extLst>
      <p:ext uri="{BB962C8B-B14F-4D97-AF65-F5344CB8AC3E}">
        <p14:creationId xmlns:p14="http://schemas.microsoft.com/office/powerpoint/2010/main" val="253533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r="71536"/>
          <a:stretch/>
        </p:blipFill>
        <p:spPr>
          <a:xfrm>
            <a:off x="489983" y="17656"/>
            <a:ext cx="3497629" cy="5141792"/>
          </a:xfrm>
          <a:prstGeom prst="rect">
            <a:avLst/>
          </a:prstGeom>
        </p:spPr>
      </p:pic>
      <p:sp>
        <p:nvSpPr>
          <p:cNvPr id="4" name="Rectángulo 3"/>
          <p:cNvSpPr/>
          <p:nvPr/>
        </p:nvSpPr>
        <p:spPr>
          <a:xfrm>
            <a:off x="-1" y="6352492"/>
            <a:ext cx="9143999" cy="461665"/>
          </a:xfrm>
          <a:prstGeom prst="rect">
            <a:avLst/>
          </a:prstGeom>
        </p:spPr>
        <p:txBody>
          <a:bodyPr wrap="square">
            <a:spAutoFit/>
          </a:bodyPr>
          <a:lstStyle/>
          <a:p>
            <a:pPr algn="r"/>
            <a:r>
              <a:rPr lang="en-US" sz="1200">
                <a:solidFill>
                  <a:srgbClr val="0000FF"/>
                </a:solidFill>
              </a:rPr>
              <a:t>Principles of nanoparticle design for overcoming biological barriers to drug delivery </a:t>
            </a:r>
            <a:r>
              <a:rPr lang="it-IT" sz="1200" b="1">
                <a:solidFill>
                  <a:srgbClr val="0000FF"/>
                </a:solidFill>
              </a:rPr>
              <a:t>Elvin Blanco, Haifa Shen &amp; Mauro Ferrari. </a:t>
            </a:r>
            <a:r>
              <a:rPr lang="en-US" sz="1200">
                <a:solidFill>
                  <a:srgbClr val="0000FF"/>
                </a:solidFill>
              </a:rPr>
              <a:t> </a:t>
            </a:r>
            <a:r>
              <a:rPr lang="en-US" sz="1200" b="1">
                <a:solidFill>
                  <a:srgbClr val="0000FF"/>
                </a:solidFill>
              </a:rPr>
              <a:t>nature biotechnology </a:t>
            </a:r>
            <a:r>
              <a:rPr lang="en-US" sz="1200">
                <a:solidFill>
                  <a:srgbClr val="0000FF"/>
                </a:solidFill>
              </a:rPr>
              <a:t>VOLUME 33 NUMBER 9 september2015 </a:t>
            </a:r>
            <a:endParaRPr lang="es-AR" sz="1200">
              <a:solidFill>
                <a:srgbClr val="0000FF"/>
              </a:solidFill>
            </a:endParaRPr>
          </a:p>
        </p:txBody>
      </p:sp>
      <p:sp>
        <p:nvSpPr>
          <p:cNvPr id="5" name="CuadroTexto 4"/>
          <p:cNvSpPr txBox="1"/>
          <p:nvPr/>
        </p:nvSpPr>
        <p:spPr>
          <a:xfrm>
            <a:off x="-17175" y="0"/>
            <a:ext cx="9144000" cy="830997"/>
          </a:xfrm>
          <a:prstGeom prst="rect">
            <a:avLst/>
          </a:prstGeom>
          <a:solidFill>
            <a:srgbClr val="FF0000"/>
          </a:solidFill>
        </p:spPr>
        <p:txBody>
          <a:bodyPr wrap="square" rtlCol="0">
            <a:spAutoFit/>
          </a:bodyPr>
          <a:lstStyle/>
          <a:p>
            <a:pPr algn="ctr"/>
            <a:r>
              <a:rPr lang="es-AR" sz="2400" dirty="0" err="1">
                <a:solidFill>
                  <a:schemeClr val="bg1"/>
                </a:solidFill>
                <a:latin typeface="Arial" panose="020B0604020202020204" pitchFamily="34" charset="0"/>
                <a:cs typeface="Arial" panose="020B0604020202020204" pitchFamily="34" charset="0"/>
              </a:rPr>
              <a:t>Biodistribucion</a:t>
            </a:r>
            <a:r>
              <a:rPr lang="es-AR" sz="2400" dirty="0">
                <a:solidFill>
                  <a:schemeClr val="bg1"/>
                </a:solidFill>
                <a:latin typeface="Arial" panose="020B0604020202020204" pitchFamily="34" charset="0"/>
                <a:cs typeface="Arial" panose="020B0604020202020204" pitchFamily="34" charset="0"/>
              </a:rPr>
              <a:t> de </a:t>
            </a:r>
            <a:r>
              <a:rPr lang="es-AR" sz="2400" dirty="0" err="1">
                <a:solidFill>
                  <a:schemeClr val="bg1"/>
                </a:solidFill>
                <a:latin typeface="Arial" panose="020B0604020202020204" pitchFamily="34" charset="0"/>
                <a:cs typeface="Arial" panose="020B0604020202020204" pitchFamily="34" charset="0"/>
              </a:rPr>
              <a:t>nanomedicinas</a:t>
            </a:r>
            <a:r>
              <a:rPr lang="es-AR" sz="2400" dirty="0">
                <a:solidFill>
                  <a:schemeClr val="bg1"/>
                </a:solidFill>
                <a:latin typeface="Arial" panose="020B0604020202020204" pitchFamily="34" charset="0"/>
                <a:cs typeface="Arial" panose="020B0604020202020204" pitchFamily="34" charset="0"/>
              </a:rPr>
              <a:t> endovenosas. Efecto del tamaño y carga eléctrica</a:t>
            </a:r>
          </a:p>
        </p:txBody>
      </p:sp>
      <p:sp>
        <p:nvSpPr>
          <p:cNvPr id="10" name="Rectángulo 9"/>
          <p:cNvSpPr/>
          <p:nvPr/>
        </p:nvSpPr>
        <p:spPr>
          <a:xfrm>
            <a:off x="143864" y="5246511"/>
            <a:ext cx="4189865" cy="1015663"/>
          </a:xfrm>
          <a:prstGeom prst="rect">
            <a:avLst/>
          </a:prstGeom>
        </p:spPr>
        <p:txBody>
          <a:bodyPr wrap="square">
            <a:spAutoFit/>
          </a:bodyPr>
          <a:lstStyle/>
          <a:p>
            <a:pPr algn="just"/>
            <a:r>
              <a:rPr lang="en-US" sz="1200" dirty="0" err="1">
                <a:latin typeface="+mj-lt"/>
              </a:rPr>
              <a:t>Remocion</a:t>
            </a:r>
            <a:r>
              <a:rPr lang="en-US" sz="1200" dirty="0">
                <a:latin typeface="+mj-lt"/>
              </a:rPr>
              <a:t> renal: &lt;5000D. </a:t>
            </a:r>
            <a:r>
              <a:rPr lang="en-US" sz="1200" dirty="0" err="1">
                <a:latin typeface="+mj-lt"/>
              </a:rPr>
              <a:t>Excepción</a:t>
            </a:r>
            <a:r>
              <a:rPr lang="en-US" sz="1200" dirty="0">
                <a:latin typeface="+mj-lt"/>
              </a:rPr>
              <a:t>: </a:t>
            </a:r>
            <a:r>
              <a:rPr lang="en-US" sz="1200" dirty="0" err="1">
                <a:latin typeface="+mj-lt"/>
              </a:rPr>
              <a:t>polimeros</a:t>
            </a:r>
            <a:r>
              <a:rPr lang="en-US" sz="1200" dirty="0">
                <a:latin typeface="+mj-lt"/>
              </a:rPr>
              <a:t> </a:t>
            </a:r>
            <a:r>
              <a:rPr lang="en-US" sz="1200" dirty="0" err="1">
                <a:latin typeface="+mj-lt"/>
              </a:rPr>
              <a:t>muy</a:t>
            </a:r>
            <a:r>
              <a:rPr lang="en-US" sz="1200" dirty="0">
                <a:latin typeface="+mj-lt"/>
              </a:rPr>
              <a:t> </a:t>
            </a:r>
            <a:r>
              <a:rPr lang="en-US" sz="1200" dirty="0" err="1">
                <a:latin typeface="+mj-lt"/>
              </a:rPr>
              <a:t>densos</a:t>
            </a:r>
            <a:r>
              <a:rPr lang="en-US" sz="1200" dirty="0">
                <a:latin typeface="+mj-lt"/>
              </a:rPr>
              <a:t> [</a:t>
            </a:r>
            <a:r>
              <a:rPr lang="en-US" sz="1200" dirty="0" err="1">
                <a:latin typeface="+mj-lt"/>
              </a:rPr>
              <a:t>dendrimeros</a:t>
            </a:r>
            <a:r>
              <a:rPr lang="en-US" sz="1200" dirty="0">
                <a:latin typeface="+mj-lt"/>
              </a:rPr>
              <a:t>, con PM hasta 100000]. </a:t>
            </a:r>
            <a:r>
              <a:rPr lang="en-US" sz="1200" dirty="0" err="1">
                <a:latin typeface="+mj-lt"/>
              </a:rPr>
              <a:t>Nanoparticulas</a:t>
            </a:r>
            <a:r>
              <a:rPr lang="en-US" sz="1200" dirty="0">
                <a:latin typeface="+mj-lt"/>
              </a:rPr>
              <a:t> no biodegradables y </a:t>
            </a:r>
            <a:r>
              <a:rPr lang="en-US" sz="1200" dirty="0" err="1">
                <a:latin typeface="+mj-lt"/>
              </a:rPr>
              <a:t>moleculas</a:t>
            </a:r>
            <a:r>
              <a:rPr lang="en-US" sz="1200" dirty="0">
                <a:latin typeface="+mj-lt"/>
              </a:rPr>
              <a:t> de PM &gt; a ese umbral, </a:t>
            </a:r>
            <a:r>
              <a:rPr lang="en-US" sz="1200" dirty="0" err="1">
                <a:latin typeface="+mj-lt"/>
              </a:rPr>
              <a:t>continuan</a:t>
            </a:r>
            <a:r>
              <a:rPr lang="en-US" sz="1200" dirty="0">
                <a:latin typeface="+mj-lt"/>
              </a:rPr>
              <a:t> </a:t>
            </a:r>
            <a:r>
              <a:rPr lang="en-US" sz="1200" dirty="0" err="1">
                <a:latin typeface="+mj-lt"/>
              </a:rPr>
              <a:t>en</a:t>
            </a:r>
            <a:r>
              <a:rPr lang="en-US" sz="1200" dirty="0">
                <a:latin typeface="+mj-lt"/>
              </a:rPr>
              <a:t> </a:t>
            </a:r>
            <a:r>
              <a:rPr lang="en-US" sz="1200" dirty="0" err="1">
                <a:latin typeface="+mj-lt"/>
              </a:rPr>
              <a:t>circulacion</a:t>
            </a:r>
            <a:r>
              <a:rPr lang="en-US" sz="1200" dirty="0">
                <a:latin typeface="+mj-lt"/>
              </a:rPr>
              <a:t> y son </a:t>
            </a:r>
            <a:r>
              <a:rPr lang="en-US" sz="1200" dirty="0" err="1">
                <a:latin typeface="+mj-lt"/>
              </a:rPr>
              <a:t>removidas</a:t>
            </a:r>
            <a:r>
              <a:rPr lang="en-US" sz="1200" dirty="0">
                <a:latin typeface="+mj-lt"/>
              </a:rPr>
              <a:t> </a:t>
            </a:r>
            <a:r>
              <a:rPr lang="en-US" sz="1200" dirty="0" err="1">
                <a:latin typeface="+mj-lt"/>
              </a:rPr>
              <a:t>por</a:t>
            </a:r>
            <a:r>
              <a:rPr lang="en-US" sz="1200" dirty="0">
                <a:latin typeface="+mj-lt"/>
              </a:rPr>
              <a:t> el MPS (</a:t>
            </a:r>
            <a:r>
              <a:rPr lang="en-US" sz="1200" dirty="0" err="1">
                <a:latin typeface="+mj-lt"/>
              </a:rPr>
              <a:t>macrofagos</a:t>
            </a:r>
            <a:r>
              <a:rPr lang="en-US" sz="1200" dirty="0">
                <a:latin typeface="+mj-lt"/>
              </a:rPr>
              <a:t> </a:t>
            </a:r>
            <a:r>
              <a:rPr lang="en-US" sz="1200" dirty="0" err="1">
                <a:latin typeface="+mj-lt"/>
              </a:rPr>
              <a:t>fijos</a:t>
            </a:r>
            <a:r>
              <a:rPr lang="en-US" sz="1200" dirty="0">
                <a:latin typeface="+mj-lt"/>
              </a:rPr>
              <a:t> </a:t>
            </a:r>
            <a:r>
              <a:rPr lang="en-US" sz="1200" dirty="0" err="1">
                <a:latin typeface="+mj-lt"/>
              </a:rPr>
              <a:t>higado</a:t>
            </a:r>
            <a:r>
              <a:rPr lang="en-US" sz="1200" dirty="0">
                <a:latin typeface="+mj-lt"/>
              </a:rPr>
              <a:t> y </a:t>
            </a:r>
            <a:r>
              <a:rPr lang="en-US" sz="1200" dirty="0" err="1">
                <a:latin typeface="+mj-lt"/>
              </a:rPr>
              <a:t>bazo</a:t>
            </a:r>
            <a:r>
              <a:rPr lang="en-US" sz="1200" dirty="0">
                <a:latin typeface="+mj-lt"/>
              </a:rPr>
              <a:t>)</a:t>
            </a:r>
            <a:endParaRPr lang="es-AR" sz="1200" dirty="0">
              <a:latin typeface="+mj-lt"/>
            </a:endParaRPr>
          </a:p>
        </p:txBody>
      </p:sp>
      <p:sp>
        <p:nvSpPr>
          <p:cNvPr id="2" name="CuadroTexto 1"/>
          <p:cNvSpPr txBox="1"/>
          <p:nvPr/>
        </p:nvSpPr>
        <p:spPr>
          <a:xfrm>
            <a:off x="4107976" y="2588552"/>
            <a:ext cx="3875964" cy="923330"/>
          </a:xfrm>
          <a:prstGeom prst="rect">
            <a:avLst/>
          </a:prstGeom>
          <a:noFill/>
        </p:spPr>
        <p:txBody>
          <a:bodyPr wrap="square" rtlCol="0">
            <a:spAutoFit/>
          </a:bodyPr>
          <a:lstStyle/>
          <a:p>
            <a:pPr algn="just"/>
            <a:r>
              <a:rPr lang="es-AR" dirty="0"/>
              <a:t>Principales órganos responsables de la remoción de nanopartículas en circulación </a:t>
            </a:r>
            <a:r>
              <a:rPr lang="es-AR" dirty="0" err="1"/>
              <a:t>sanguinea</a:t>
            </a:r>
            <a:endParaRPr lang="es-AR" dirty="0"/>
          </a:p>
        </p:txBody>
      </p:sp>
    </p:spTree>
    <p:extLst>
      <p:ext uri="{BB962C8B-B14F-4D97-AF65-F5344CB8AC3E}">
        <p14:creationId xmlns:p14="http://schemas.microsoft.com/office/powerpoint/2010/main" val="49745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7175" y="0"/>
            <a:ext cx="9144000" cy="830997"/>
          </a:xfrm>
          <a:prstGeom prst="rect">
            <a:avLst/>
          </a:prstGeom>
          <a:solidFill>
            <a:srgbClr val="FF0000"/>
          </a:solidFill>
        </p:spPr>
        <p:txBody>
          <a:bodyPr wrap="square" rtlCol="0">
            <a:spAutoFit/>
          </a:bodyPr>
          <a:lstStyle/>
          <a:p>
            <a:pPr algn="ctr"/>
            <a:r>
              <a:rPr lang="es-AR" sz="2400" dirty="0" err="1">
                <a:solidFill>
                  <a:schemeClr val="bg1"/>
                </a:solidFill>
                <a:latin typeface="Arial" panose="020B0604020202020204" pitchFamily="34" charset="0"/>
                <a:cs typeface="Arial" panose="020B0604020202020204" pitchFamily="34" charset="0"/>
              </a:rPr>
              <a:t>Biodistribucion</a:t>
            </a:r>
            <a:r>
              <a:rPr lang="es-AR" sz="2400" dirty="0">
                <a:solidFill>
                  <a:schemeClr val="bg1"/>
                </a:solidFill>
                <a:latin typeface="Arial" panose="020B0604020202020204" pitchFamily="34" charset="0"/>
                <a:cs typeface="Arial" panose="020B0604020202020204" pitchFamily="34" charset="0"/>
              </a:rPr>
              <a:t> de </a:t>
            </a:r>
            <a:r>
              <a:rPr lang="es-AR" sz="2400" dirty="0" err="1">
                <a:solidFill>
                  <a:schemeClr val="bg1"/>
                </a:solidFill>
                <a:latin typeface="Arial" panose="020B0604020202020204" pitchFamily="34" charset="0"/>
                <a:cs typeface="Arial" panose="020B0604020202020204" pitchFamily="34" charset="0"/>
              </a:rPr>
              <a:t>nanomedicinas</a:t>
            </a:r>
            <a:r>
              <a:rPr lang="es-AR" sz="2400" dirty="0">
                <a:solidFill>
                  <a:schemeClr val="bg1"/>
                </a:solidFill>
                <a:latin typeface="Arial" panose="020B0604020202020204" pitchFamily="34" charset="0"/>
                <a:cs typeface="Arial" panose="020B0604020202020204" pitchFamily="34" charset="0"/>
              </a:rPr>
              <a:t> endovenosas. Efecto del tamaño y carga eléctrica</a:t>
            </a:r>
          </a:p>
        </p:txBody>
      </p:sp>
      <p:pic>
        <p:nvPicPr>
          <p:cNvPr id="6" name="Imagen 5"/>
          <p:cNvPicPr>
            <a:picLocks noChangeAspect="1"/>
          </p:cNvPicPr>
          <p:nvPr/>
        </p:nvPicPr>
        <p:blipFill rotWithShape="1">
          <a:blip r:embed="rId2"/>
          <a:srcRect l="30344" r="40793"/>
          <a:stretch/>
        </p:blipFill>
        <p:spPr>
          <a:xfrm>
            <a:off x="2327496" y="1410605"/>
            <a:ext cx="2627134" cy="3808735"/>
          </a:xfrm>
          <a:prstGeom prst="rect">
            <a:avLst/>
          </a:prstGeom>
        </p:spPr>
      </p:pic>
      <p:sp>
        <p:nvSpPr>
          <p:cNvPr id="7" name="Rectángulo: esquinas redondeadas 6"/>
          <p:cNvSpPr/>
          <p:nvPr/>
        </p:nvSpPr>
        <p:spPr>
          <a:xfrm>
            <a:off x="4274631" y="4470888"/>
            <a:ext cx="393339" cy="748452"/>
          </a:xfrm>
          <a:prstGeom prst="roundRect">
            <a:avLst/>
          </a:prstGeom>
          <a:noFill/>
          <a:ln w="3810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Rectángulo: esquinas redondeadas 7"/>
          <p:cNvSpPr/>
          <p:nvPr/>
        </p:nvSpPr>
        <p:spPr>
          <a:xfrm>
            <a:off x="3521515" y="2852382"/>
            <a:ext cx="341293" cy="1686745"/>
          </a:xfrm>
          <a:prstGeom prst="roundRect">
            <a:avLst>
              <a:gd name="adj" fmla="val 4670"/>
            </a:avLst>
          </a:prstGeom>
          <a:noFill/>
          <a:ln w="38100">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2" name="Rectángulo 11"/>
          <p:cNvSpPr/>
          <p:nvPr/>
        </p:nvSpPr>
        <p:spPr>
          <a:xfrm>
            <a:off x="-12978" y="1149703"/>
            <a:ext cx="2340474" cy="5447645"/>
          </a:xfrm>
          <a:prstGeom prst="rect">
            <a:avLst/>
          </a:prstGeom>
        </p:spPr>
        <p:txBody>
          <a:bodyPr wrap="square">
            <a:spAutoFit/>
          </a:bodyPr>
          <a:lstStyle/>
          <a:p>
            <a:pPr algn="just"/>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Efecto</a:t>
            </a:r>
            <a:r>
              <a:rPr lang="en-US" dirty="0">
                <a:solidFill>
                  <a:srgbClr val="000000"/>
                </a:solidFill>
                <a:latin typeface="Arial" panose="020B0604020202020204" pitchFamily="34" charset="0"/>
                <a:cs typeface="Arial" panose="020B0604020202020204" pitchFamily="34" charset="0"/>
              </a:rPr>
              <a:t>  del </a:t>
            </a:r>
            <a:r>
              <a:rPr lang="en-US" dirty="0" err="1">
                <a:solidFill>
                  <a:srgbClr val="000000"/>
                </a:solidFill>
                <a:latin typeface="Arial" panose="020B0604020202020204" pitchFamily="34" charset="0"/>
                <a:cs typeface="Arial" panose="020B0604020202020204" pitchFamily="34" charset="0"/>
              </a:rPr>
              <a:t>tamaño</a:t>
            </a:r>
            <a:r>
              <a:rPr lang="en-US" dirty="0">
                <a:solidFill>
                  <a:srgbClr val="000000"/>
                </a:solidFill>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[para </a:t>
            </a:r>
            <a:r>
              <a:rPr lang="en-US" sz="1200" dirty="0" err="1">
                <a:solidFill>
                  <a:srgbClr val="000000"/>
                </a:solidFill>
                <a:latin typeface="Arial" panose="020B0604020202020204" pitchFamily="34" charset="0"/>
                <a:cs typeface="Arial" panose="020B0604020202020204" pitchFamily="34" charset="0"/>
              </a:rPr>
              <a:t>nanoparticulas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esfericas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nanoliposomas</a:t>
            </a:r>
            <a:r>
              <a:rPr lang="en-US" sz="1200" dirty="0">
                <a:solidFill>
                  <a:srgbClr val="000000"/>
                </a:solidFill>
                <a:latin typeface="Arial" panose="020B0604020202020204" pitchFamily="34" charset="0"/>
                <a:cs typeface="Arial" panose="020B0604020202020204" pitchFamily="34" charset="0"/>
              </a:rPr>
              <a:t>, nanopartículas de </a:t>
            </a:r>
            <a:r>
              <a:rPr lang="en-US" sz="1200" dirty="0" err="1">
                <a:solidFill>
                  <a:srgbClr val="000000"/>
                </a:solidFill>
                <a:latin typeface="Arial" panose="020B0604020202020204" pitchFamily="34" charset="0"/>
                <a:cs typeface="Arial" panose="020B0604020202020204" pitchFamily="34" charset="0"/>
              </a:rPr>
              <a:t>oro</a:t>
            </a:r>
            <a:r>
              <a:rPr lang="en-US" sz="1200" dirty="0">
                <a:solidFill>
                  <a:srgbClr val="000000"/>
                </a:solidFill>
                <a:latin typeface="Arial" panose="020B0604020202020204" pitchFamily="34" charset="0"/>
                <a:cs typeface="Arial" panose="020B0604020202020204" pitchFamily="34" charset="0"/>
              </a:rPr>
              <a:t>, nanopartículas/</a:t>
            </a:r>
            <a:r>
              <a:rPr lang="en-US" sz="1200" dirty="0" err="1">
                <a:solidFill>
                  <a:srgbClr val="000000"/>
                </a:solidFill>
                <a:latin typeface="Arial" panose="020B0604020202020204" pitchFamily="34" charset="0"/>
                <a:cs typeface="Arial" panose="020B0604020202020204" pitchFamily="34" charset="0"/>
              </a:rPr>
              <a:t>micelas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polimericas</a:t>
            </a:r>
            <a:r>
              <a:rPr lang="en-US" sz="1200" dirty="0">
                <a:solidFill>
                  <a:srgbClr val="000000"/>
                </a:solidFill>
                <a:latin typeface="Arial" panose="020B0604020202020204" pitchFamily="34" charset="0"/>
                <a:cs typeface="Arial" panose="020B0604020202020204" pitchFamily="34" charset="0"/>
              </a:rPr>
              <a:t>)].  Grandes </a:t>
            </a:r>
            <a:r>
              <a:rPr lang="en-US" sz="1200" dirty="0" err="1">
                <a:solidFill>
                  <a:srgbClr val="000000"/>
                </a:solidFill>
                <a:latin typeface="Arial" panose="020B0604020202020204" pitchFamily="34" charset="0"/>
                <a:cs typeface="Arial" panose="020B0604020202020204" pitchFamily="34" charset="0"/>
              </a:rPr>
              <a:t>nanoparticulas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rigidas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diametro</a:t>
            </a:r>
            <a:r>
              <a:rPr lang="en-US" sz="1200" dirty="0">
                <a:solidFill>
                  <a:srgbClr val="000000"/>
                </a:solidFill>
                <a:latin typeface="Arial" panose="020B0604020202020204" pitchFamily="34" charset="0"/>
                <a:cs typeface="Arial" panose="020B0604020202020204" pitchFamily="34" charset="0"/>
              </a:rPr>
              <a:t> &gt;2,000 nm) se </a:t>
            </a:r>
            <a:r>
              <a:rPr lang="en-US" sz="1200" dirty="0" err="1">
                <a:solidFill>
                  <a:srgbClr val="000000"/>
                </a:solidFill>
                <a:latin typeface="Arial" panose="020B0604020202020204" pitchFamily="34" charset="0"/>
                <a:cs typeface="Arial" panose="020B0604020202020204" pitchFamily="34" charset="0"/>
              </a:rPr>
              <a:t>acumulan</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inmediatamente</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en</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higado</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bazo</a:t>
            </a:r>
            <a:r>
              <a:rPr lang="en-US" sz="1200" dirty="0">
                <a:solidFill>
                  <a:srgbClr val="000000"/>
                </a:solidFill>
                <a:latin typeface="Arial" panose="020B0604020202020204" pitchFamily="34" charset="0"/>
                <a:cs typeface="Arial" panose="020B0604020202020204" pitchFamily="34" charset="0"/>
              </a:rPr>
              <a:t>, y son </a:t>
            </a:r>
            <a:r>
              <a:rPr lang="en-US" sz="1200" dirty="0" err="1">
                <a:solidFill>
                  <a:srgbClr val="000000"/>
                </a:solidFill>
                <a:latin typeface="Arial" panose="020B0604020202020204" pitchFamily="34" charset="0"/>
                <a:cs typeface="Arial" panose="020B0604020202020204" pitchFamily="34" charset="0"/>
              </a:rPr>
              <a:t>atrapados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en</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capilares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pulmonares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Nanoparticulas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tamaño</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intermedio</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diametro</a:t>
            </a:r>
            <a:r>
              <a:rPr lang="en-US" sz="1200" dirty="0">
                <a:solidFill>
                  <a:srgbClr val="000000"/>
                </a:solidFill>
                <a:latin typeface="Arial" panose="020B0604020202020204" pitchFamily="34" charset="0"/>
                <a:cs typeface="Arial" panose="020B0604020202020204" pitchFamily="34" charset="0"/>
              </a:rPr>
              <a:t> entre 100–200 nm), </a:t>
            </a:r>
            <a:r>
              <a:rPr lang="en-US" sz="1200" dirty="0" err="1">
                <a:solidFill>
                  <a:srgbClr val="000000"/>
                </a:solidFill>
                <a:latin typeface="Arial" panose="020B0604020202020204" pitchFamily="34" charset="0"/>
                <a:cs typeface="Arial" panose="020B0604020202020204" pitchFamily="34" charset="0"/>
              </a:rPr>
              <a:t>pueden</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extravasar</a:t>
            </a:r>
            <a:r>
              <a:rPr lang="en-US" sz="1200" dirty="0">
                <a:solidFill>
                  <a:srgbClr val="000000"/>
                </a:solidFill>
                <a:latin typeface="Arial" panose="020B0604020202020204" pitchFamily="34" charset="0"/>
                <a:cs typeface="Arial" panose="020B0604020202020204" pitchFamily="34" charset="0"/>
              </a:rPr>
              <a:t> a </a:t>
            </a:r>
            <a:r>
              <a:rPr lang="en-US" sz="1200" dirty="0" err="1">
                <a:solidFill>
                  <a:srgbClr val="000000"/>
                </a:solidFill>
                <a:latin typeface="Arial" panose="020B0604020202020204" pitchFamily="34" charset="0"/>
                <a:cs typeface="Arial" panose="020B0604020202020204" pitchFamily="34" charset="0"/>
              </a:rPr>
              <a:t>traves</a:t>
            </a:r>
            <a:r>
              <a:rPr lang="en-US" sz="1200" dirty="0">
                <a:solidFill>
                  <a:srgbClr val="000000"/>
                </a:solidFill>
                <a:latin typeface="Arial" panose="020B0604020202020204" pitchFamily="34" charset="0"/>
                <a:cs typeface="Arial" panose="020B0604020202020204" pitchFamily="34" charset="0"/>
              </a:rPr>
              <a:t> de </a:t>
            </a:r>
            <a:r>
              <a:rPr lang="en-US" sz="1200" dirty="0" err="1">
                <a:solidFill>
                  <a:srgbClr val="000000"/>
                </a:solidFill>
                <a:latin typeface="Arial" panose="020B0604020202020204" pitchFamily="34" charset="0"/>
                <a:cs typeface="Arial" panose="020B0604020202020204" pitchFamily="34" charset="0"/>
              </a:rPr>
              <a:t>fenestraciones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usualmente</a:t>
            </a:r>
            <a:r>
              <a:rPr lang="en-US" sz="1200" dirty="0">
                <a:solidFill>
                  <a:srgbClr val="000000"/>
                </a:solidFill>
                <a:latin typeface="Arial" panose="020B0604020202020204" pitchFamily="34" charset="0"/>
                <a:cs typeface="Arial" panose="020B0604020202020204" pitchFamily="34" charset="0"/>
              </a:rPr>
              <a:t> de </a:t>
            </a:r>
            <a:r>
              <a:rPr lang="en-US" sz="1200" dirty="0" err="1">
                <a:solidFill>
                  <a:srgbClr val="000000"/>
                </a:solidFill>
                <a:latin typeface="Arial" panose="020B0604020202020204" pitchFamily="34" charset="0"/>
                <a:cs typeface="Arial" panose="020B0604020202020204" pitchFamily="34" charset="0"/>
              </a:rPr>
              <a:t>neovasculatura</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tumoral</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pero</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también</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en</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fenestraciones</a:t>
            </a:r>
            <a:r>
              <a:rPr lang="en-US" sz="1200" dirty="0">
                <a:solidFill>
                  <a:srgbClr val="000000"/>
                </a:solidFill>
                <a:latin typeface="Arial" panose="020B0604020202020204" pitchFamily="34" charset="0"/>
                <a:cs typeface="Arial" panose="020B0604020202020204" pitchFamily="34" charset="0"/>
              </a:rPr>
              <a:t> hepaticas </a:t>
            </a:r>
            <a:r>
              <a:rPr lang="en-US" sz="1200" dirty="0" err="1">
                <a:solidFill>
                  <a:srgbClr val="000000"/>
                </a:solidFill>
                <a:latin typeface="Arial" panose="020B0604020202020204" pitchFamily="34" charset="0"/>
                <a:cs typeface="Arial" panose="020B0604020202020204" pitchFamily="34" charset="0"/>
              </a:rPr>
              <a:t>normales</a:t>
            </a:r>
            <a:r>
              <a:rPr lang="en-US" sz="1200" dirty="0">
                <a:solidFill>
                  <a:srgbClr val="000000"/>
                </a:solidFill>
                <a:latin typeface="Arial" panose="020B0604020202020204" pitchFamily="34" charset="0"/>
                <a:cs typeface="Arial" panose="020B0604020202020204" pitchFamily="34" charset="0"/>
              </a:rPr>
              <a:t>]. A </a:t>
            </a:r>
            <a:r>
              <a:rPr lang="en-US" sz="1200" dirty="0" err="1">
                <a:solidFill>
                  <a:srgbClr val="000000"/>
                </a:solidFill>
                <a:latin typeface="Arial" panose="020B0604020202020204" pitchFamily="34" charset="0"/>
                <a:cs typeface="Arial" panose="020B0604020202020204" pitchFamily="34" charset="0"/>
              </a:rPr>
              <a:t>medida</a:t>
            </a:r>
            <a:r>
              <a:rPr lang="en-US" sz="1200" dirty="0">
                <a:solidFill>
                  <a:srgbClr val="000000"/>
                </a:solidFill>
                <a:latin typeface="Arial" panose="020B0604020202020204" pitchFamily="34" charset="0"/>
                <a:cs typeface="Arial" panose="020B0604020202020204" pitchFamily="34" charset="0"/>
              </a:rPr>
              <a:t> que el </a:t>
            </a:r>
            <a:r>
              <a:rPr lang="en-US" sz="1200" dirty="0" err="1">
                <a:solidFill>
                  <a:srgbClr val="000000"/>
                </a:solidFill>
                <a:latin typeface="Arial" panose="020B0604020202020204" pitchFamily="34" charset="0"/>
                <a:cs typeface="Arial" panose="020B0604020202020204" pitchFamily="34" charset="0"/>
              </a:rPr>
              <a:t>tamaño</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aumenta</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por</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encima</a:t>
            </a:r>
            <a:r>
              <a:rPr lang="en-US" sz="1200" dirty="0">
                <a:solidFill>
                  <a:srgbClr val="000000"/>
                </a:solidFill>
                <a:latin typeface="Arial" panose="020B0604020202020204" pitchFamily="34" charset="0"/>
                <a:cs typeface="Arial" panose="020B0604020202020204" pitchFamily="34" charset="0"/>
              </a:rPr>
              <a:t> de </a:t>
            </a:r>
            <a:r>
              <a:rPr lang="en-US" sz="1200" dirty="0" err="1">
                <a:solidFill>
                  <a:srgbClr val="000000"/>
                </a:solidFill>
                <a:latin typeface="Arial" panose="020B0604020202020204" pitchFamily="34" charset="0"/>
                <a:cs typeface="Arial" panose="020B0604020202020204" pitchFamily="34" charset="0"/>
              </a:rPr>
              <a:t>los</a:t>
            </a:r>
            <a:r>
              <a:rPr lang="en-US" sz="1200" dirty="0">
                <a:solidFill>
                  <a:srgbClr val="000000"/>
                </a:solidFill>
                <a:latin typeface="Arial" panose="020B0604020202020204" pitchFamily="34" charset="0"/>
                <a:cs typeface="Arial" panose="020B0604020202020204" pitchFamily="34" charset="0"/>
              </a:rPr>
              <a:t> 150 nm </a:t>
            </a:r>
            <a:r>
              <a:rPr lang="en-US" sz="1200" dirty="0" err="1">
                <a:solidFill>
                  <a:srgbClr val="000000"/>
                </a:solidFill>
                <a:latin typeface="Arial" panose="020B0604020202020204" pitchFamily="34" charset="0"/>
                <a:cs typeface="Arial" panose="020B0604020202020204" pitchFamily="34" charset="0"/>
              </a:rPr>
              <a:t>diametro</a:t>
            </a:r>
            <a:r>
              <a:rPr lang="en-US" sz="1200" dirty="0">
                <a:solidFill>
                  <a:srgbClr val="000000"/>
                </a:solidFill>
                <a:latin typeface="Arial" panose="020B0604020202020204" pitchFamily="34" charset="0"/>
                <a:cs typeface="Arial" panose="020B0604020202020204" pitchFamily="34" charset="0"/>
              </a:rPr>
              <a:t>, hay mayor </a:t>
            </a:r>
            <a:r>
              <a:rPr lang="en-US" sz="1200" dirty="0" err="1">
                <a:solidFill>
                  <a:srgbClr val="000000"/>
                </a:solidFill>
                <a:latin typeface="Arial" panose="020B0604020202020204" pitchFamily="34" charset="0"/>
                <a:cs typeface="Arial" panose="020B0604020202020204" pitchFamily="34" charset="0"/>
              </a:rPr>
              <a:t>atrapamiento</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por</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higado</a:t>
            </a:r>
            <a:r>
              <a:rPr lang="en-US" sz="1200" dirty="0">
                <a:solidFill>
                  <a:srgbClr val="000000"/>
                </a:solidFill>
                <a:latin typeface="Arial" panose="020B0604020202020204" pitchFamily="34" charset="0"/>
                <a:cs typeface="Arial" panose="020B0604020202020204" pitchFamily="34" charset="0"/>
              </a:rPr>
              <a:t> y </a:t>
            </a:r>
            <a:r>
              <a:rPr lang="en-US" sz="1200" dirty="0" err="1">
                <a:solidFill>
                  <a:srgbClr val="000000"/>
                </a:solidFill>
                <a:latin typeface="Arial" panose="020B0604020202020204" pitchFamily="34" charset="0"/>
                <a:cs typeface="Arial" panose="020B0604020202020204" pitchFamily="34" charset="0"/>
              </a:rPr>
              <a:t>bazo</a:t>
            </a:r>
            <a:r>
              <a:rPr lang="en-US" sz="1200" dirty="0">
                <a:solidFill>
                  <a:srgbClr val="000000"/>
                </a:solidFill>
                <a:latin typeface="Arial" panose="020B0604020202020204" pitchFamily="34" charset="0"/>
                <a:cs typeface="Arial" panose="020B0604020202020204" pitchFamily="34" charset="0"/>
              </a:rPr>
              <a:t>. </a:t>
            </a:r>
          </a:p>
          <a:p>
            <a:pPr algn="just"/>
            <a:r>
              <a:rPr lang="en-US" sz="1200" dirty="0">
                <a:solidFill>
                  <a:srgbClr val="000000"/>
                </a:solidFill>
                <a:latin typeface="Arial" panose="020B0604020202020204" pitchFamily="34" charset="0"/>
                <a:cs typeface="Arial" panose="020B0604020202020204" pitchFamily="34" charset="0"/>
              </a:rPr>
              <a:t>	</a:t>
            </a:r>
            <a:r>
              <a:rPr lang="en-US" sz="1200" b="1" dirty="0" err="1">
                <a:solidFill>
                  <a:srgbClr val="000000"/>
                </a:solidFill>
                <a:latin typeface="Arial" panose="020B0604020202020204" pitchFamily="34" charset="0"/>
                <a:cs typeface="Arial" panose="020B0604020202020204" pitchFamily="34" charset="0"/>
              </a:rPr>
              <a:t>Nanoparticulas</a:t>
            </a:r>
            <a:r>
              <a:rPr lang="en-US" sz="1200" b="1" dirty="0">
                <a:solidFill>
                  <a:srgbClr val="000000"/>
                </a:solidFill>
                <a:latin typeface="Arial" panose="020B0604020202020204" pitchFamily="34" charset="0"/>
                <a:cs typeface="Arial" panose="020B0604020202020204" pitchFamily="34" charset="0"/>
              </a:rPr>
              <a:t> </a:t>
            </a:r>
            <a:r>
              <a:rPr lang="en-US" sz="1200" b="1" dirty="0" err="1">
                <a:solidFill>
                  <a:srgbClr val="000000"/>
                </a:solidFill>
                <a:latin typeface="Arial" panose="020B0604020202020204" pitchFamily="34" charset="0"/>
                <a:cs typeface="Arial" panose="020B0604020202020204" pitchFamily="34" charset="0"/>
              </a:rPr>
              <a:t>pequeñas</a:t>
            </a:r>
            <a:r>
              <a:rPr lang="en-US" sz="1200" b="1" dirty="0">
                <a:solidFill>
                  <a:srgbClr val="000000"/>
                </a:solidFill>
                <a:latin typeface="Arial" panose="020B0604020202020204" pitchFamily="34" charset="0"/>
                <a:cs typeface="Arial" panose="020B0604020202020204" pitchFamily="34" charset="0"/>
              </a:rPr>
              <a:t>  	(</a:t>
            </a:r>
            <a:r>
              <a:rPr lang="en-US" sz="1200" b="1" dirty="0" err="1">
                <a:solidFill>
                  <a:srgbClr val="000000"/>
                </a:solidFill>
                <a:latin typeface="Arial" panose="020B0604020202020204" pitchFamily="34" charset="0"/>
                <a:cs typeface="Arial" panose="020B0604020202020204" pitchFamily="34" charset="0"/>
              </a:rPr>
              <a:t>diámetro</a:t>
            </a:r>
            <a:r>
              <a:rPr lang="en-US" sz="1200" b="1" dirty="0">
                <a:solidFill>
                  <a:srgbClr val="000000"/>
                </a:solidFill>
                <a:latin typeface="Arial" panose="020B0604020202020204" pitchFamily="34" charset="0"/>
                <a:cs typeface="Arial" panose="020B0604020202020204" pitchFamily="34" charset="0"/>
              </a:rPr>
              <a:t> 	&lt;5 nm) 	son </a:t>
            </a:r>
            <a:r>
              <a:rPr lang="en-US" sz="1200" b="1" dirty="0" err="1">
                <a:solidFill>
                  <a:srgbClr val="000000"/>
                </a:solidFill>
                <a:latin typeface="Arial" panose="020B0604020202020204" pitchFamily="34" charset="0"/>
                <a:cs typeface="Arial" panose="020B0604020202020204" pitchFamily="34" charset="0"/>
              </a:rPr>
              <a:t>eliminadas</a:t>
            </a:r>
            <a:r>
              <a:rPr lang="en-US" sz="1200" b="1" dirty="0">
                <a:solidFill>
                  <a:srgbClr val="000000"/>
                </a:solidFill>
                <a:latin typeface="Arial" panose="020B0604020202020204" pitchFamily="34" charset="0"/>
                <a:cs typeface="Arial" panose="020B0604020202020204" pitchFamily="34" charset="0"/>
              </a:rPr>
              <a:t> 	via </a:t>
            </a:r>
            <a:r>
              <a:rPr lang="en-US" sz="1200" b="1" dirty="0" err="1">
                <a:solidFill>
                  <a:srgbClr val="000000"/>
                </a:solidFill>
                <a:latin typeface="Arial" panose="020B0604020202020204" pitchFamily="34" charset="0"/>
                <a:cs typeface="Arial" panose="020B0604020202020204" pitchFamily="34" charset="0"/>
              </a:rPr>
              <a:t>filtracion</a:t>
            </a:r>
            <a:r>
              <a:rPr lang="en-US" sz="1200" b="1" dirty="0">
                <a:solidFill>
                  <a:srgbClr val="000000"/>
                </a:solidFill>
                <a:latin typeface="Arial" panose="020B0604020202020204" pitchFamily="34" charset="0"/>
                <a:cs typeface="Arial" panose="020B0604020202020204" pitchFamily="34" charset="0"/>
              </a:rPr>
              <a:t> 	renal.  </a:t>
            </a:r>
            <a:endParaRPr lang="es-AR" sz="1200" b="1" dirty="0"/>
          </a:p>
        </p:txBody>
      </p:sp>
      <p:pic>
        <p:nvPicPr>
          <p:cNvPr id="13" name="Imagen 12"/>
          <p:cNvPicPr>
            <a:picLocks noChangeAspect="1"/>
          </p:cNvPicPr>
          <p:nvPr/>
        </p:nvPicPr>
        <p:blipFill>
          <a:blip r:embed="rId3"/>
          <a:stretch>
            <a:fillRect/>
          </a:stretch>
        </p:blipFill>
        <p:spPr>
          <a:xfrm>
            <a:off x="5020745" y="1409010"/>
            <a:ext cx="1950889" cy="3810330"/>
          </a:xfrm>
          <a:prstGeom prst="rect">
            <a:avLst/>
          </a:prstGeom>
        </p:spPr>
      </p:pic>
      <p:sp>
        <p:nvSpPr>
          <p:cNvPr id="14" name="Rectángulo 13"/>
          <p:cNvSpPr/>
          <p:nvPr/>
        </p:nvSpPr>
        <p:spPr>
          <a:xfrm>
            <a:off x="6963901" y="1409010"/>
            <a:ext cx="2162924" cy="4062651"/>
          </a:xfrm>
          <a:prstGeom prst="rect">
            <a:avLst/>
          </a:prstGeom>
        </p:spPr>
        <p:txBody>
          <a:bodyPr wrap="square">
            <a:spAutoFit/>
          </a:bodyPr>
          <a:lstStyle/>
          <a:p>
            <a:pPr algn="just"/>
            <a:r>
              <a:rPr lang="en-US" sz="1200" b="1"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Efecto</a:t>
            </a:r>
            <a:r>
              <a:rPr lang="en-US" dirty="0">
                <a:solidFill>
                  <a:srgbClr val="000000"/>
                </a:solidFill>
                <a:latin typeface="Arial" panose="020B0604020202020204" pitchFamily="34" charset="0"/>
                <a:cs typeface="Arial" panose="020B0604020202020204" pitchFamily="34" charset="0"/>
              </a:rPr>
              <a:t> de la </a:t>
            </a:r>
            <a:r>
              <a:rPr lang="es-AR" dirty="0">
                <a:solidFill>
                  <a:srgbClr val="000000"/>
                </a:solidFill>
                <a:latin typeface="Arial" panose="020B0604020202020204" pitchFamily="34" charset="0"/>
                <a:cs typeface="Arial" panose="020B0604020202020204" pitchFamily="34" charset="0"/>
              </a:rPr>
              <a:t>carga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electrica</a:t>
            </a:r>
            <a:r>
              <a:rPr lang="en-US" dirty="0">
                <a:solidFill>
                  <a:srgbClr val="000000"/>
                </a:solidFill>
                <a:latin typeface="Arial" panose="020B0604020202020204" pitchFamily="34" charset="0"/>
                <a:cs typeface="Arial" panose="020B0604020202020204" pitchFamily="34" charset="0"/>
              </a:rPr>
              <a:t> superficial </a:t>
            </a:r>
            <a:r>
              <a:rPr lang="en-US" sz="1200" dirty="0" err="1">
                <a:solidFill>
                  <a:srgbClr val="000000"/>
                </a:solidFill>
                <a:latin typeface="Arial" panose="020B0604020202020204" pitchFamily="34" charset="0"/>
                <a:cs typeface="Arial" panose="020B0604020202020204" pitchFamily="34" charset="0"/>
              </a:rPr>
              <a:t>influencia</a:t>
            </a:r>
            <a:r>
              <a:rPr lang="en-US" sz="1200" dirty="0">
                <a:solidFill>
                  <a:srgbClr val="000000"/>
                </a:solidFill>
                <a:latin typeface="Arial" panose="020B0604020202020204" pitchFamily="34" charset="0"/>
                <a:cs typeface="Arial" panose="020B0604020202020204" pitchFamily="34" charset="0"/>
              </a:rPr>
              <a:t> 	la extension de </a:t>
            </a:r>
            <a:r>
              <a:rPr lang="en-US" sz="1200" dirty="0" err="1">
                <a:solidFill>
                  <a:srgbClr val="000000"/>
                </a:solidFill>
                <a:latin typeface="Arial" panose="020B0604020202020204" pitchFamily="34" charset="0"/>
                <a:cs typeface="Arial" panose="020B0604020202020204" pitchFamily="34" charset="0"/>
              </a:rPr>
              <a:t>opsonizacion</a:t>
            </a:r>
            <a:r>
              <a:rPr lang="en-US" sz="1200" dirty="0">
                <a:solidFill>
                  <a:srgbClr val="000000"/>
                </a:solidFill>
                <a:latin typeface="Arial" panose="020B0604020202020204" pitchFamily="34" charset="0"/>
                <a:cs typeface="Arial" panose="020B0604020202020204" pitchFamily="34" charset="0"/>
              </a:rPr>
              <a:t> (PC), 	</a:t>
            </a:r>
            <a:r>
              <a:rPr lang="en-US" sz="1200" dirty="0" err="1">
                <a:solidFill>
                  <a:srgbClr val="000000"/>
                </a:solidFill>
                <a:latin typeface="Arial" panose="020B0604020202020204" pitchFamily="34" charset="0"/>
                <a:cs typeface="Arial" panose="020B0604020202020204" pitchFamily="34" charset="0"/>
              </a:rPr>
              <a:t>tiempo</a:t>
            </a:r>
            <a:r>
              <a:rPr lang="en-US" sz="1200" dirty="0">
                <a:solidFill>
                  <a:srgbClr val="000000"/>
                </a:solidFill>
                <a:latin typeface="Arial" panose="020B0604020202020204" pitchFamily="34" charset="0"/>
                <a:cs typeface="Arial" panose="020B0604020202020204" pitchFamily="34" charset="0"/>
              </a:rPr>
              <a:t> de </a:t>
            </a:r>
            <a:r>
              <a:rPr lang="en-US" sz="1200" dirty="0" err="1">
                <a:solidFill>
                  <a:srgbClr val="000000"/>
                </a:solidFill>
                <a:latin typeface="Arial" panose="020B0604020202020204" pitchFamily="34" charset="0"/>
                <a:cs typeface="Arial" panose="020B0604020202020204" pitchFamily="34" charset="0"/>
              </a:rPr>
              <a:t>circulacion</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en</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sangre</a:t>
            </a:r>
            <a:r>
              <a:rPr lang="en-US" sz="1200" dirty="0">
                <a:solidFill>
                  <a:srgbClr val="000000"/>
                </a:solidFill>
                <a:latin typeface="Arial" panose="020B0604020202020204" pitchFamily="34" charset="0"/>
                <a:cs typeface="Arial" panose="020B0604020202020204" pitchFamily="34" charset="0"/>
              </a:rPr>
              <a:t> e 	</a:t>
            </a:r>
            <a:r>
              <a:rPr lang="en-US" sz="1200" dirty="0" err="1">
                <a:solidFill>
                  <a:srgbClr val="000000"/>
                </a:solidFill>
                <a:latin typeface="Arial" panose="020B0604020202020204" pitchFamily="34" charset="0"/>
                <a:cs typeface="Arial" panose="020B0604020202020204" pitchFamily="34" charset="0"/>
              </a:rPr>
              <a:t>interaccion</a:t>
            </a:r>
            <a:r>
              <a:rPr lang="en-US" sz="1200" dirty="0">
                <a:solidFill>
                  <a:srgbClr val="000000"/>
                </a:solidFill>
                <a:latin typeface="Arial" panose="020B0604020202020204" pitchFamily="34" charset="0"/>
                <a:cs typeface="Arial" panose="020B0604020202020204" pitchFamily="34" charset="0"/>
              </a:rPr>
              <a:t> con </a:t>
            </a:r>
            <a:r>
              <a:rPr lang="en-US" sz="1200" dirty="0" err="1">
                <a:solidFill>
                  <a:srgbClr val="000000"/>
                </a:solidFill>
                <a:latin typeface="Arial" panose="020B0604020202020204" pitchFamily="34" charset="0"/>
                <a:cs typeface="Arial" panose="020B0604020202020204" pitchFamily="34" charset="0"/>
              </a:rPr>
              <a:t>macrofagos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residentes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en</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organos</a:t>
            </a:r>
            <a:r>
              <a:rPr lang="en-US" sz="1200" dirty="0">
                <a:solidFill>
                  <a:srgbClr val="000000"/>
                </a:solidFill>
                <a:latin typeface="Arial" panose="020B0604020202020204" pitchFamily="34" charset="0"/>
                <a:cs typeface="Arial" panose="020B0604020202020204" pitchFamily="34" charset="0"/>
              </a:rPr>
              <a:t> del MPS. </a:t>
            </a:r>
          </a:p>
          <a:p>
            <a:pPr algn="just"/>
            <a:r>
              <a:rPr lang="en-US" sz="1200" dirty="0">
                <a:solidFill>
                  <a:srgbClr val="000000"/>
                </a:solidFill>
                <a:latin typeface="Arial" panose="020B0604020202020204" pitchFamily="34" charset="0"/>
                <a:cs typeface="Arial" panose="020B0604020202020204" pitchFamily="34" charset="0"/>
              </a:rPr>
              <a:t>	Las </a:t>
            </a:r>
            <a:r>
              <a:rPr lang="en-US" sz="1200" dirty="0" err="1">
                <a:solidFill>
                  <a:srgbClr val="000000"/>
                </a:solidFill>
                <a:latin typeface="Arial" panose="020B0604020202020204" pitchFamily="34" charset="0"/>
                <a:cs typeface="Arial" panose="020B0604020202020204" pitchFamily="34" charset="0"/>
              </a:rPr>
              <a:t>nanoparticulas</a:t>
            </a:r>
            <a:r>
              <a:rPr lang="en-US" sz="1200" dirty="0">
                <a:solidFill>
                  <a:srgbClr val="000000"/>
                </a:solidFill>
                <a:latin typeface="Arial" panose="020B0604020202020204" pitchFamily="34" charset="0"/>
                <a:cs typeface="Arial" panose="020B0604020202020204" pitchFamily="34" charset="0"/>
              </a:rPr>
              <a:t> con </a:t>
            </a:r>
            <a:r>
              <a:rPr lang="en-US" sz="1200" dirty="0" err="1">
                <a:solidFill>
                  <a:srgbClr val="000000"/>
                </a:solidFill>
                <a:latin typeface="Arial" panose="020B0604020202020204" pitchFamily="34" charset="0"/>
                <a:cs typeface="Arial" panose="020B0604020202020204" pitchFamily="34" charset="0"/>
              </a:rPr>
              <a:t>carga</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electrica</a:t>
            </a:r>
            <a:r>
              <a:rPr lang="en-US" sz="1200" dirty="0">
                <a:solidFill>
                  <a:srgbClr val="000000"/>
                </a:solidFill>
                <a:latin typeface="Arial" panose="020B0604020202020204" pitchFamily="34" charset="0"/>
                <a:cs typeface="Arial" panose="020B0604020202020204" pitchFamily="34" charset="0"/>
              </a:rPr>
              <a:t> 	(+) son mas </a:t>
            </a:r>
            <a:r>
              <a:rPr lang="en-US" sz="1200" dirty="0" err="1">
                <a:solidFill>
                  <a:srgbClr val="000000"/>
                </a:solidFill>
                <a:latin typeface="Arial" panose="020B0604020202020204" pitchFamily="34" charset="0"/>
                <a:cs typeface="Arial" panose="020B0604020202020204" pitchFamily="34" charset="0"/>
              </a:rPr>
              <a:t>proclives</a:t>
            </a:r>
            <a:r>
              <a:rPr lang="en-US" sz="1200" dirty="0">
                <a:solidFill>
                  <a:srgbClr val="000000"/>
                </a:solidFill>
                <a:latin typeface="Arial" panose="020B0604020202020204" pitchFamily="34" charset="0"/>
                <a:cs typeface="Arial" panose="020B0604020202020204" pitchFamily="34" charset="0"/>
              </a:rPr>
              <a:t> a </a:t>
            </a:r>
            <a:r>
              <a:rPr lang="en-US" sz="1200" dirty="0" err="1">
                <a:solidFill>
                  <a:srgbClr val="000000"/>
                </a:solidFill>
                <a:latin typeface="Arial" panose="020B0604020202020204" pitchFamily="34" charset="0"/>
                <a:cs typeface="Arial" panose="020B0604020202020204" pitchFamily="34" charset="0"/>
              </a:rPr>
              <a:t>ser</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secuestradas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por</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macrofagos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en</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pulmones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higado</a:t>
            </a:r>
            <a:r>
              <a:rPr lang="en-US" sz="1200" dirty="0">
                <a:solidFill>
                  <a:srgbClr val="000000"/>
                </a:solidFill>
                <a:latin typeface="Arial" panose="020B0604020202020204" pitchFamily="34" charset="0"/>
                <a:cs typeface="Arial" panose="020B0604020202020204" pitchFamily="34" charset="0"/>
              </a:rPr>
              <a:t> y </a:t>
            </a:r>
            <a:r>
              <a:rPr lang="en-US" sz="1200" dirty="0" err="1">
                <a:solidFill>
                  <a:srgbClr val="000000"/>
                </a:solidFill>
                <a:latin typeface="Arial" panose="020B0604020202020204" pitchFamily="34" charset="0"/>
                <a:cs typeface="Arial" panose="020B0604020202020204" pitchFamily="34" charset="0"/>
              </a:rPr>
              <a:t>bazo</a:t>
            </a:r>
            <a:r>
              <a:rPr lang="en-US" sz="1200" dirty="0">
                <a:solidFill>
                  <a:srgbClr val="000000"/>
                </a:solidFill>
                <a:latin typeface="Arial" panose="020B0604020202020204" pitchFamily="34" charset="0"/>
                <a:cs typeface="Arial" panose="020B0604020202020204" pitchFamily="34" charset="0"/>
              </a:rPr>
              <a:t>. Las nanopartículas </a:t>
            </a:r>
            <a:r>
              <a:rPr lang="en-US" sz="1200" dirty="0" err="1">
                <a:solidFill>
                  <a:srgbClr val="000000"/>
                </a:solidFill>
                <a:latin typeface="Arial" panose="020B0604020202020204" pitchFamily="34" charset="0"/>
                <a:cs typeface="Arial" panose="020B0604020202020204" pitchFamily="34" charset="0"/>
              </a:rPr>
              <a:t>neutras</a:t>
            </a:r>
            <a:r>
              <a:rPr lang="en-US" sz="1200" dirty="0">
                <a:solidFill>
                  <a:srgbClr val="000000"/>
                </a:solidFill>
                <a:latin typeface="Arial" panose="020B0604020202020204" pitchFamily="34" charset="0"/>
                <a:cs typeface="Arial" panose="020B0604020202020204" pitchFamily="34" charset="0"/>
              </a:rPr>
              <a:t> y las </a:t>
            </a:r>
            <a:r>
              <a:rPr lang="en-US" sz="1200" dirty="0" err="1">
                <a:solidFill>
                  <a:srgbClr val="000000"/>
                </a:solidFill>
                <a:latin typeface="Arial" panose="020B0604020202020204" pitchFamily="34" charset="0"/>
                <a:cs typeface="Arial" panose="020B0604020202020204" pitchFamily="34" charset="0"/>
              </a:rPr>
              <a:t>debilmente</a:t>
            </a:r>
            <a:r>
              <a:rPr lang="en-US" sz="1200" dirty="0">
                <a:solidFill>
                  <a:srgbClr val="000000"/>
                </a:solidFill>
                <a:latin typeface="Arial" panose="020B0604020202020204" pitchFamily="34" charset="0"/>
                <a:cs typeface="Arial" panose="020B0604020202020204" pitchFamily="34" charset="0"/>
              </a:rPr>
              <a:t> (-) </a:t>
            </a:r>
            <a:r>
              <a:rPr lang="en-US" sz="1200" dirty="0" err="1">
                <a:solidFill>
                  <a:srgbClr val="000000"/>
                </a:solidFill>
                <a:latin typeface="Arial" panose="020B0604020202020204" pitchFamily="34" charset="0"/>
                <a:cs typeface="Arial" panose="020B0604020202020204" pitchFamily="34" charset="0"/>
              </a:rPr>
              <a:t>presentan</a:t>
            </a:r>
            <a:r>
              <a:rPr lang="en-US" sz="1200" dirty="0">
                <a:solidFill>
                  <a:srgbClr val="000000"/>
                </a:solidFill>
                <a:latin typeface="Arial" panose="020B0604020202020204" pitchFamily="34" charset="0"/>
                <a:cs typeface="Arial" panose="020B0604020202020204" pitchFamily="34" charset="0"/>
              </a:rPr>
              <a:t> largos 	</a:t>
            </a:r>
            <a:r>
              <a:rPr lang="en-US" sz="1200" dirty="0" err="1">
                <a:solidFill>
                  <a:srgbClr val="000000"/>
                </a:solidFill>
                <a:latin typeface="Arial" panose="020B0604020202020204" pitchFamily="34" charset="0"/>
                <a:cs typeface="Arial" panose="020B0604020202020204" pitchFamily="34" charset="0"/>
              </a:rPr>
              <a:t>tiempos</a:t>
            </a:r>
            <a:r>
              <a:rPr lang="en-US" sz="1200" dirty="0">
                <a:solidFill>
                  <a:srgbClr val="000000"/>
                </a:solidFill>
                <a:latin typeface="Arial" panose="020B0604020202020204" pitchFamily="34" charset="0"/>
                <a:cs typeface="Arial" panose="020B0604020202020204" pitchFamily="34" charset="0"/>
              </a:rPr>
              <a:t> de </a:t>
            </a:r>
            <a:r>
              <a:rPr lang="en-US" sz="1200" dirty="0" err="1">
                <a:solidFill>
                  <a:srgbClr val="000000"/>
                </a:solidFill>
                <a:latin typeface="Arial" panose="020B0604020202020204" pitchFamily="34" charset="0"/>
                <a:cs typeface="Arial" panose="020B0604020202020204" pitchFamily="34" charset="0"/>
              </a:rPr>
              <a:t>circulacion</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en</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sangre</a:t>
            </a:r>
            <a:r>
              <a:rPr lang="en-US" sz="1200" dirty="0">
                <a:solidFill>
                  <a:srgbClr val="000000"/>
                </a:solidFill>
                <a:latin typeface="Arial" panose="020B0604020202020204" pitchFamily="34" charset="0"/>
                <a:cs typeface="Arial" panose="020B0604020202020204" pitchFamily="34" charset="0"/>
              </a:rPr>
              <a:t> y </a:t>
            </a:r>
            <a:r>
              <a:rPr lang="en-US" sz="1200" dirty="0" err="1">
                <a:solidFill>
                  <a:srgbClr val="000000"/>
                </a:solidFill>
                <a:latin typeface="Arial" panose="020B0604020202020204" pitchFamily="34" charset="0"/>
                <a:cs typeface="Arial" panose="020B0604020202020204" pitchFamily="34" charset="0"/>
              </a:rPr>
              <a:t>menor</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acumulacion</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en</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organos</a:t>
            </a:r>
            <a:r>
              <a:rPr lang="en-US" sz="1200" dirty="0">
                <a:solidFill>
                  <a:srgbClr val="000000"/>
                </a:solidFill>
                <a:latin typeface="Arial" panose="020B0604020202020204" pitchFamily="34" charset="0"/>
                <a:cs typeface="Arial" panose="020B0604020202020204" pitchFamily="34" charset="0"/>
              </a:rPr>
              <a:t> del MPS .</a:t>
            </a:r>
          </a:p>
        </p:txBody>
      </p:sp>
      <p:sp>
        <p:nvSpPr>
          <p:cNvPr id="15" name="Rectángulo: esquinas redondeadas 14"/>
          <p:cNvSpPr/>
          <p:nvPr/>
        </p:nvSpPr>
        <p:spPr>
          <a:xfrm>
            <a:off x="6227774" y="2902338"/>
            <a:ext cx="377396" cy="1628775"/>
          </a:xfrm>
          <a:prstGeom prst="roundRect">
            <a:avLst/>
          </a:prstGeom>
          <a:noFill/>
          <a:ln w="3810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94692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7175" y="0"/>
            <a:ext cx="9144000" cy="369332"/>
          </a:xfrm>
          <a:prstGeom prst="rect">
            <a:avLst/>
          </a:prstGeom>
          <a:solidFill>
            <a:srgbClr val="FF0000"/>
          </a:solidFill>
        </p:spPr>
        <p:txBody>
          <a:bodyPr wrap="square" rtlCol="0">
            <a:spAutoFit/>
          </a:bodyPr>
          <a:lstStyle/>
          <a:p>
            <a:pPr algn="ctr"/>
            <a:r>
              <a:rPr lang="es-AR" b="1" dirty="0" err="1">
                <a:solidFill>
                  <a:schemeClr val="bg1"/>
                </a:solidFill>
                <a:latin typeface="Arial" panose="020B0604020202020204" pitchFamily="34" charset="0"/>
                <a:cs typeface="Arial" panose="020B0604020202020204" pitchFamily="34" charset="0"/>
              </a:rPr>
              <a:t>Biodistribucion</a:t>
            </a:r>
            <a:r>
              <a:rPr lang="es-AR" b="1" dirty="0">
                <a:solidFill>
                  <a:schemeClr val="bg1"/>
                </a:solidFill>
                <a:latin typeface="Arial" panose="020B0604020202020204" pitchFamily="34" charset="0"/>
                <a:cs typeface="Arial" panose="020B0604020202020204" pitchFamily="34" charset="0"/>
              </a:rPr>
              <a:t> de </a:t>
            </a:r>
            <a:r>
              <a:rPr lang="es-AR" b="1" dirty="0" err="1">
                <a:solidFill>
                  <a:schemeClr val="bg1"/>
                </a:solidFill>
                <a:latin typeface="Arial" panose="020B0604020202020204" pitchFamily="34" charset="0"/>
                <a:cs typeface="Arial" panose="020B0604020202020204" pitchFamily="34" charset="0"/>
              </a:rPr>
              <a:t>nanomedicinas</a:t>
            </a:r>
            <a:r>
              <a:rPr lang="es-AR" b="1" dirty="0">
                <a:solidFill>
                  <a:schemeClr val="bg1"/>
                </a:solidFill>
                <a:latin typeface="Arial" panose="020B0604020202020204" pitchFamily="34" charset="0"/>
                <a:cs typeface="Arial" panose="020B0604020202020204" pitchFamily="34" charset="0"/>
              </a:rPr>
              <a:t> endovenosas</a:t>
            </a:r>
            <a:r>
              <a:rPr lang="es-AR" dirty="0">
                <a:solidFill>
                  <a:schemeClr val="bg1"/>
                </a:solidFill>
                <a:latin typeface="Arial" panose="020B0604020202020204" pitchFamily="34" charset="0"/>
                <a:cs typeface="Arial" panose="020B0604020202020204" pitchFamily="34" charset="0"/>
              </a:rPr>
              <a:t>. Efecto de la geometría </a:t>
            </a:r>
          </a:p>
        </p:txBody>
      </p:sp>
      <p:sp>
        <p:nvSpPr>
          <p:cNvPr id="13" name="Rectángulo 12"/>
          <p:cNvSpPr/>
          <p:nvPr/>
        </p:nvSpPr>
        <p:spPr>
          <a:xfrm>
            <a:off x="-1" y="6352492"/>
            <a:ext cx="9143999" cy="461665"/>
          </a:xfrm>
          <a:prstGeom prst="rect">
            <a:avLst/>
          </a:prstGeom>
        </p:spPr>
        <p:txBody>
          <a:bodyPr wrap="square">
            <a:spAutoFit/>
          </a:bodyPr>
          <a:lstStyle/>
          <a:p>
            <a:pPr algn="r"/>
            <a:r>
              <a:rPr lang="en-US" sz="1200">
                <a:solidFill>
                  <a:srgbClr val="0000FF"/>
                </a:solidFill>
              </a:rPr>
              <a:t>Principles of nanoparticle design for overcoming biological barriers to drug delivery </a:t>
            </a:r>
            <a:r>
              <a:rPr lang="it-IT" sz="1200" b="1">
                <a:solidFill>
                  <a:srgbClr val="0000FF"/>
                </a:solidFill>
              </a:rPr>
              <a:t>Elvin Blanco, Haifa Shen &amp; Mauro Ferrari. </a:t>
            </a:r>
            <a:r>
              <a:rPr lang="en-US" sz="1200">
                <a:solidFill>
                  <a:srgbClr val="0000FF"/>
                </a:solidFill>
              </a:rPr>
              <a:t> </a:t>
            </a:r>
            <a:r>
              <a:rPr lang="en-US" sz="1200" b="1">
                <a:solidFill>
                  <a:srgbClr val="0000FF"/>
                </a:solidFill>
              </a:rPr>
              <a:t>nature biotechnology </a:t>
            </a:r>
            <a:r>
              <a:rPr lang="en-US" sz="1200">
                <a:solidFill>
                  <a:srgbClr val="0000FF"/>
                </a:solidFill>
              </a:rPr>
              <a:t>VOLUME 33 NUMBER 9 september2015 </a:t>
            </a:r>
            <a:endParaRPr lang="es-AR" sz="1200">
              <a:solidFill>
                <a:srgbClr val="0000FF"/>
              </a:solidFill>
            </a:endParaRPr>
          </a:p>
        </p:txBody>
      </p:sp>
      <p:sp>
        <p:nvSpPr>
          <p:cNvPr id="5" name="Rectángulo 4"/>
          <p:cNvSpPr/>
          <p:nvPr/>
        </p:nvSpPr>
        <p:spPr>
          <a:xfrm>
            <a:off x="2847340" y="2159848"/>
            <a:ext cx="6296660" cy="2031325"/>
          </a:xfrm>
          <a:prstGeom prst="rect">
            <a:avLst/>
          </a:prstGeom>
        </p:spPr>
        <p:txBody>
          <a:bodyPr wrap="square">
            <a:spAutoFit/>
          </a:bodyPr>
          <a:lstStyle/>
          <a:p>
            <a:pPr algn="just"/>
            <a:r>
              <a:rPr lang="en-US" b="1" dirty="0">
                <a:solidFill>
                  <a:srgbClr val="000000"/>
                </a:solidFill>
                <a:latin typeface="Arial" panose="020B0604020202020204" pitchFamily="34" charset="0"/>
                <a:cs typeface="Arial" panose="020B0604020202020204" pitchFamily="34" charset="0"/>
              </a:rPr>
              <a:t>La </a:t>
            </a:r>
            <a:r>
              <a:rPr lang="en-US" b="1" dirty="0" err="1">
                <a:solidFill>
                  <a:srgbClr val="000000"/>
                </a:solidFill>
                <a:latin typeface="Arial" panose="020B0604020202020204" pitchFamily="34" charset="0"/>
                <a:cs typeface="Arial" panose="020B0604020202020204" pitchFamily="34" charset="0"/>
              </a:rPr>
              <a:t>geometria</a:t>
            </a:r>
            <a:r>
              <a:rPr lang="en-US" b="1" dirty="0">
                <a:solidFill>
                  <a:srgbClr val="000000"/>
                </a:solidFill>
                <a:latin typeface="Arial" panose="020B0604020202020204" pitchFamily="34" charset="0"/>
                <a:cs typeface="Arial" panose="020B0604020202020204" pitchFamily="34" charset="0"/>
              </a:rPr>
              <a:t>  del material </a:t>
            </a:r>
            <a:r>
              <a:rPr lang="en-US" b="1" dirty="0" err="1">
                <a:solidFill>
                  <a:srgbClr val="000000"/>
                </a:solidFill>
                <a:latin typeface="Arial" panose="020B0604020202020204" pitchFamily="34" charset="0"/>
                <a:cs typeface="Arial" panose="020B0604020202020204" pitchFamily="34" charset="0"/>
              </a:rPr>
              <a:t>particulado</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afecta</a:t>
            </a:r>
            <a:r>
              <a:rPr lang="en-US" b="1" dirty="0">
                <a:solidFill>
                  <a:srgbClr val="000000"/>
                </a:solidFill>
                <a:latin typeface="Arial" panose="020B0604020202020204" pitchFamily="34" charset="0"/>
                <a:cs typeface="Arial" panose="020B0604020202020204" pitchFamily="34" charset="0"/>
              </a:rPr>
              <a:t> la </a:t>
            </a:r>
            <a:r>
              <a:rPr lang="en-US" b="1" dirty="0" err="1">
                <a:solidFill>
                  <a:srgbClr val="000000"/>
                </a:solidFill>
                <a:latin typeface="Arial" panose="020B0604020202020204" pitchFamily="34" charset="0"/>
                <a:cs typeface="Arial" panose="020B0604020202020204" pitchFamily="34" charset="0"/>
              </a:rPr>
              <a:t>dinamica</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hemoreologica</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captura</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celular</a:t>
            </a:r>
            <a:r>
              <a:rPr lang="en-US" b="1" dirty="0">
                <a:solidFill>
                  <a:srgbClr val="000000"/>
                </a:solidFill>
                <a:latin typeface="Arial" panose="020B0604020202020204" pitchFamily="34" charset="0"/>
                <a:cs typeface="Arial" panose="020B0604020202020204" pitchFamily="34" charset="0"/>
              </a:rPr>
              <a:t> y </a:t>
            </a:r>
            <a:r>
              <a:rPr lang="en-US" b="1" dirty="0" err="1">
                <a:solidFill>
                  <a:srgbClr val="000000"/>
                </a:solidFill>
                <a:latin typeface="Arial" panose="020B0604020202020204" pitchFamily="34" charset="0"/>
                <a:cs typeface="Arial" panose="020B0604020202020204" pitchFamily="34" charset="0"/>
              </a:rPr>
              <a:t>biodistribucion</a:t>
            </a:r>
            <a:r>
              <a:rPr lang="en-US" b="1" dirty="0">
                <a:solidFill>
                  <a:srgbClr val="000000"/>
                </a:solidFill>
                <a:latin typeface="Arial" panose="020B0604020202020204" pitchFamily="34" charset="0"/>
                <a:cs typeface="Arial" panose="020B0604020202020204" pitchFamily="34" charset="0"/>
              </a:rPr>
              <a:t>. </a:t>
            </a:r>
          </a:p>
          <a:p>
            <a:pPr algn="just"/>
            <a:r>
              <a:rPr lang="en-US" sz="1200" dirty="0">
                <a:solidFill>
                  <a:srgbClr val="000000"/>
                </a:solidFill>
                <a:latin typeface="Arial" panose="020B0604020202020204" pitchFamily="34" charset="0"/>
                <a:cs typeface="Arial" panose="020B0604020202020204" pitchFamily="34" charset="0"/>
              </a:rPr>
              <a:t>Nanopartículas </a:t>
            </a:r>
            <a:r>
              <a:rPr lang="en-US" sz="1200" dirty="0" err="1">
                <a:solidFill>
                  <a:srgbClr val="000000"/>
                </a:solidFill>
                <a:latin typeface="Arial" panose="020B0604020202020204" pitchFamily="34" charset="0"/>
                <a:cs typeface="Arial" panose="020B0604020202020204" pitchFamily="34" charset="0"/>
              </a:rPr>
              <a:t>discoidales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exhiben</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una</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dinamica</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unica</a:t>
            </a:r>
            <a:r>
              <a:rPr lang="en-US" sz="1200" dirty="0">
                <a:solidFill>
                  <a:srgbClr val="000000"/>
                </a:solidFill>
                <a:latin typeface="Arial" panose="020B0604020202020204" pitchFamily="34" charset="0"/>
                <a:cs typeface="Arial" panose="020B0604020202020204" pitchFamily="34" charset="0"/>
              </a:rPr>
              <a:t> de </a:t>
            </a:r>
            <a:r>
              <a:rPr lang="en-US" sz="1200" dirty="0" err="1">
                <a:solidFill>
                  <a:srgbClr val="000000"/>
                </a:solidFill>
                <a:latin typeface="Arial" panose="020B0604020202020204" pitchFamily="34" charset="0"/>
                <a:cs typeface="Arial" panose="020B0604020202020204" pitchFamily="34" charset="0"/>
              </a:rPr>
              <a:t>marginacion</a:t>
            </a:r>
            <a:r>
              <a:rPr lang="en-US" sz="1200" dirty="0">
                <a:solidFill>
                  <a:srgbClr val="000000"/>
                </a:solidFill>
                <a:latin typeface="Arial" panose="020B0604020202020204" pitchFamily="34" charset="0"/>
                <a:cs typeface="Arial" panose="020B0604020202020204" pitchFamily="34" charset="0"/>
              </a:rPr>
              <a:t> y </a:t>
            </a:r>
            <a:r>
              <a:rPr lang="en-US" sz="1200" i="1" dirty="0">
                <a:solidFill>
                  <a:srgbClr val="000000"/>
                </a:solidFill>
                <a:latin typeface="Arial" panose="020B0604020202020204" pitchFamily="34" charset="0"/>
                <a:cs typeface="Arial" panose="020B0604020202020204" pitchFamily="34" charset="0"/>
              </a:rPr>
              <a:t>tumbling </a:t>
            </a:r>
            <a:r>
              <a:rPr lang="en-US" sz="1200" dirty="0">
                <a:solidFill>
                  <a:srgbClr val="000000"/>
                </a:solidFill>
                <a:latin typeface="Arial" panose="020B0604020202020204" pitchFamily="34" charset="0"/>
                <a:cs typeface="Arial" panose="020B0604020202020204" pitchFamily="34" charset="0"/>
              </a:rPr>
              <a:t>que </a:t>
            </a:r>
            <a:r>
              <a:rPr lang="en-US" sz="1200" dirty="0" err="1">
                <a:solidFill>
                  <a:srgbClr val="000000"/>
                </a:solidFill>
                <a:latin typeface="Arial" panose="020B0604020202020204" pitchFamily="34" charset="0"/>
                <a:cs typeface="Arial" panose="020B0604020202020204" pitchFamily="34" charset="0"/>
              </a:rPr>
              <a:t>favorece</a:t>
            </a:r>
            <a:r>
              <a:rPr lang="en-US" sz="1200" dirty="0">
                <a:solidFill>
                  <a:srgbClr val="000000"/>
                </a:solidFill>
                <a:latin typeface="Arial" panose="020B0604020202020204" pitchFamily="34" charset="0"/>
                <a:cs typeface="Arial" panose="020B0604020202020204" pitchFamily="34" charset="0"/>
              </a:rPr>
              <a:t> la </a:t>
            </a:r>
            <a:r>
              <a:rPr lang="en-US" sz="1200" dirty="0" err="1">
                <a:solidFill>
                  <a:srgbClr val="000000"/>
                </a:solidFill>
                <a:latin typeface="Arial" panose="020B0604020202020204" pitchFamily="34" charset="0"/>
                <a:cs typeface="Arial" panose="020B0604020202020204" pitchFamily="34" charset="0"/>
              </a:rPr>
              <a:t>interacción</a:t>
            </a:r>
            <a:r>
              <a:rPr lang="en-US" sz="1200" dirty="0">
                <a:solidFill>
                  <a:srgbClr val="000000"/>
                </a:solidFill>
                <a:latin typeface="Arial" panose="020B0604020202020204" pitchFamily="34" charset="0"/>
                <a:cs typeface="Arial" panose="020B0604020202020204" pitchFamily="34" charset="0"/>
              </a:rPr>
              <a:t> (binding y adhesion) con las </a:t>
            </a:r>
            <a:r>
              <a:rPr lang="en-US" sz="1200" dirty="0" err="1">
                <a:solidFill>
                  <a:srgbClr val="000000"/>
                </a:solidFill>
                <a:latin typeface="Arial" panose="020B0604020202020204" pitchFamily="34" charset="0"/>
                <a:cs typeface="Arial" panose="020B0604020202020204" pitchFamily="34" charset="0"/>
              </a:rPr>
              <a:t>paredes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vasculares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endoteliales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respecto</a:t>
            </a:r>
            <a:r>
              <a:rPr lang="en-US" sz="1200" dirty="0">
                <a:solidFill>
                  <a:srgbClr val="000000"/>
                </a:solidFill>
                <a:latin typeface="Arial" panose="020B0604020202020204" pitchFamily="34" charset="0"/>
                <a:cs typeface="Arial" panose="020B0604020202020204" pitchFamily="34" charset="0"/>
              </a:rPr>
              <a:t> de las </a:t>
            </a:r>
            <a:r>
              <a:rPr lang="en-US" sz="1200" dirty="0" err="1">
                <a:solidFill>
                  <a:srgbClr val="000000"/>
                </a:solidFill>
                <a:latin typeface="Arial" panose="020B0604020202020204" pitchFamily="34" charset="0"/>
                <a:cs typeface="Arial" panose="020B0604020202020204" pitchFamily="34" charset="0"/>
              </a:rPr>
              <a:t>particulas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esfericas</a:t>
            </a:r>
            <a:r>
              <a:rPr lang="en-US" sz="1200" dirty="0">
                <a:solidFill>
                  <a:srgbClr val="000000"/>
                </a:solidFill>
                <a:latin typeface="Arial" panose="020B0604020202020204" pitchFamily="34" charset="0"/>
                <a:cs typeface="Arial" panose="020B0604020202020204" pitchFamily="34" charset="0"/>
              </a:rPr>
              <a:t>. La </a:t>
            </a:r>
            <a:r>
              <a:rPr lang="en-US" sz="1200" dirty="0" err="1">
                <a:solidFill>
                  <a:srgbClr val="000000"/>
                </a:solidFill>
                <a:latin typeface="Arial" panose="020B0604020202020204" pitchFamily="34" charset="0"/>
                <a:cs typeface="Arial" panose="020B0604020202020204" pitchFamily="34" charset="0"/>
              </a:rPr>
              <a:t>vida</a:t>
            </a:r>
            <a:r>
              <a:rPr lang="en-US" sz="1200" dirty="0">
                <a:solidFill>
                  <a:srgbClr val="000000"/>
                </a:solidFill>
                <a:latin typeface="Arial" panose="020B0604020202020204" pitchFamily="34" charset="0"/>
                <a:cs typeface="Arial" panose="020B0604020202020204" pitchFamily="34" charset="0"/>
              </a:rPr>
              <a:t> media </a:t>
            </a:r>
            <a:r>
              <a:rPr lang="en-US" sz="1200" dirty="0" err="1">
                <a:solidFill>
                  <a:srgbClr val="000000"/>
                </a:solidFill>
                <a:latin typeface="Arial" panose="020B0604020202020204" pitchFamily="34" charset="0"/>
                <a:cs typeface="Arial" panose="020B0604020202020204" pitchFamily="34" charset="0"/>
              </a:rPr>
              <a:t>en</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circulacion</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tambien</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está</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afectada</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por</a:t>
            </a:r>
            <a:r>
              <a:rPr lang="en-US" sz="1200" dirty="0">
                <a:solidFill>
                  <a:srgbClr val="000000"/>
                </a:solidFill>
                <a:latin typeface="Arial" panose="020B0604020202020204" pitchFamily="34" charset="0"/>
                <a:cs typeface="Arial" panose="020B0604020202020204" pitchFamily="34" charset="0"/>
              </a:rPr>
              <a:t> la </a:t>
            </a:r>
            <a:r>
              <a:rPr lang="en-US" sz="1200" dirty="0" err="1">
                <a:solidFill>
                  <a:srgbClr val="000000"/>
                </a:solidFill>
                <a:latin typeface="Arial" panose="020B0604020202020204" pitchFamily="34" charset="0"/>
                <a:cs typeface="Arial" panose="020B0604020202020204" pitchFamily="34" charset="0"/>
              </a:rPr>
              <a:t>geometria</a:t>
            </a:r>
            <a:r>
              <a:rPr lang="en-US" sz="1200" dirty="0">
                <a:solidFill>
                  <a:srgbClr val="000000"/>
                </a:solidFill>
                <a:latin typeface="Arial" panose="020B0604020202020204" pitchFamily="34" charset="0"/>
                <a:cs typeface="Arial" panose="020B0604020202020204" pitchFamily="34" charset="0"/>
              </a:rPr>
              <a:t>. Las </a:t>
            </a:r>
            <a:r>
              <a:rPr lang="en-US" sz="1200" dirty="0" err="1">
                <a:solidFill>
                  <a:srgbClr val="000000"/>
                </a:solidFill>
                <a:latin typeface="Arial" panose="020B0604020202020204" pitchFamily="34" charset="0"/>
                <a:cs typeface="Arial" panose="020B0604020202020204" pitchFamily="34" charset="0"/>
              </a:rPr>
              <a:t>filomicelas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exhiben</a:t>
            </a:r>
            <a:r>
              <a:rPr lang="en-US" sz="1200" dirty="0">
                <a:solidFill>
                  <a:srgbClr val="000000"/>
                </a:solidFill>
                <a:latin typeface="Arial" panose="020B0604020202020204" pitchFamily="34" charset="0"/>
                <a:cs typeface="Arial" panose="020B0604020202020204" pitchFamily="34" charset="0"/>
              </a:rPr>
              <a:t>  mayor </a:t>
            </a:r>
            <a:r>
              <a:rPr lang="en-US" sz="1200" dirty="0" err="1">
                <a:solidFill>
                  <a:srgbClr val="000000"/>
                </a:solidFill>
                <a:latin typeface="Arial" panose="020B0604020202020204" pitchFamily="34" charset="0"/>
                <a:cs typeface="Arial" panose="020B0604020202020204" pitchFamily="34" charset="0"/>
              </a:rPr>
              <a:t>tiempo</a:t>
            </a:r>
            <a:r>
              <a:rPr lang="en-US" sz="1200" dirty="0">
                <a:solidFill>
                  <a:srgbClr val="000000"/>
                </a:solidFill>
                <a:latin typeface="Arial" panose="020B0604020202020204" pitchFamily="34" charset="0"/>
                <a:cs typeface="Arial" panose="020B0604020202020204" pitchFamily="34" charset="0"/>
              </a:rPr>
              <a:t> de </a:t>
            </a:r>
            <a:r>
              <a:rPr lang="en-US" sz="1200" dirty="0" err="1">
                <a:solidFill>
                  <a:srgbClr val="000000"/>
                </a:solidFill>
                <a:latin typeface="Arial" panose="020B0604020202020204" pitchFamily="34" charset="0"/>
                <a:cs typeface="Arial" panose="020B0604020202020204" pitchFamily="34" charset="0"/>
              </a:rPr>
              <a:t>circulacion</a:t>
            </a:r>
            <a:r>
              <a:rPr lang="en-US" sz="1200" dirty="0">
                <a:solidFill>
                  <a:srgbClr val="000000"/>
                </a:solidFill>
                <a:latin typeface="Arial" panose="020B0604020202020204" pitchFamily="34" charset="0"/>
                <a:cs typeface="Arial" panose="020B0604020202020204" pitchFamily="34" charset="0"/>
              </a:rPr>
              <a:t> (&gt;1 </a:t>
            </a:r>
            <a:r>
              <a:rPr lang="en-US" sz="1200" dirty="0" err="1">
                <a:solidFill>
                  <a:srgbClr val="000000"/>
                </a:solidFill>
                <a:latin typeface="Arial" panose="020B0604020202020204" pitchFamily="34" charset="0"/>
                <a:cs typeface="Arial" panose="020B0604020202020204" pitchFamily="34" charset="0"/>
              </a:rPr>
              <a:t>semana</a:t>
            </a:r>
            <a:r>
              <a:rPr lang="en-US" sz="1200" dirty="0">
                <a:solidFill>
                  <a:srgbClr val="000000"/>
                </a:solidFill>
                <a:latin typeface="Arial" panose="020B0604020202020204" pitchFamily="34" charset="0"/>
                <a:cs typeface="Arial" panose="020B0604020202020204" pitchFamily="34" charset="0"/>
              </a:rPr>
              <a:t> post </a:t>
            </a:r>
            <a:r>
              <a:rPr lang="en-US" sz="1200" dirty="0" err="1">
                <a:solidFill>
                  <a:srgbClr val="000000"/>
                </a:solidFill>
                <a:latin typeface="Arial" panose="020B0604020202020204" pitchFamily="34" charset="0"/>
                <a:cs typeface="Arial" panose="020B0604020202020204" pitchFamily="34" charset="0"/>
              </a:rPr>
              <a:t>administracion</a:t>
            </a:r>
            <a:r>
              <a:rPr lang="en-US" sz="1200" dirty="0">
                <a:solidFill>
                  <a:srgbClr val="000000"/>
                </a:solidFill>
                <a:latin typeface="Arial" panose="020B0604020202020204" pitchFamily="34" charset="0"/>
                <a:cs typeface="Arial" panose="020B0604020202020204" pitchFamily="34" charset="0"/>
              </a:rPr>
              <a:t>) que </a:t>
            </a:r>
            <a:r>
              <a:rPr lang="en-US" sz="1200" dirty="0" err="1">
                <a:solidFill>
                  <a:srgbClr val="000000"/>
                </a:solidFill>
                <a:latin typeface="Arial" panose="020B0604020202020204" pitchFamily="34" charset="0"/>
                <a:cs typeface="Arial" panose="020B0604020202020204" pitchFamily="34" charset="0"/>
              </a:rPr>
              <a:t>sus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contrapartes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esfericas</a:t>
            </a:r>
            <a:r>
              <a:rPr lang="en-US" sz="1200" dirty="0">
                <a:solidFill>
                  <a:srgbClr val="000000"/>
                </a:solidFill>
                <a:latin typeface="Arial" panose="020B0604020202020204" pitchFamily="34" charset="0"/>
                <a:cs typeface="Arial" panose="020B0604020202020204" pitchFamily="34" charset="0"/>
              </a:rPr>
              <a:t> (2–3 </a:t>
            </a:r>
            <a:r>
              <a:rPr lang="en-US" sz="1200" dirty="0" err="1">
                <a:solidFill>
                  <a:srgbClr val="000000"/>
                </a:solidFill>
                <a:latin typeface="Arial" panose="020B0604020202020204" pitchFamily="34" charset="0"/>
                <a:cs typeface="Arial" panose="020B0604020202020204" pitchFamily="34" charset="0"/>
              </a:rPr>
              <a:t>dias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debido</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fundamentalmente</a:t>
            </a:r>
            <a:r>
              <a:rPr lang="en-US" sz="1200" dirty="0">
                <a:solidFill>
                  <a:srgbClr val="000000"/>
                </a:solidFill>
                <a:latin typeface="Arial" panose="020B0604020202020204" pitchFamily="34" charset="0"/>
                <a:cs typeface="Arial" panose="020B0604020202020204" pitchFamily="34" charset="0"/>
              </a:rPr>
              <a:t> a </a:t>
            </a:r>
            <a:r>
              <a:rPr lang="en-US" sz="1200" dirty="0" err="1">
                <a:solidFill>
                  <a:srgbClr val="000000"/>
                </a:solidFill>
                <a:latin typeface="Arial" panose="020B0604020202020204" pitchFamily="34" charset="0"/>
                <a:cs typeface="Arial" panose="020B0604020202020204" pitchFamily="34" charset="0"/>
              </a:rPr>
              <a:t>su</a:t>
            </a:r>
            <a:r>
              <a:rPr lang="en-US" sz="1200" dirty="0">
                <a:solidFill>
                  <a:srgbClr val="000000"/>
                </a:solidFill>
                <a:latin typeface="Arial" panose="020B0604020202020204" pitchFamily="34" charset="0"/>
                <a:cs typeface="Arial" panose="020B0604020202020204" pitchFamily="34" charset="0"/>
              </a:rPr>
              <a:t>  a </a:t>
            </a:r>
            <a:r>
              <a:rPr lang="en-US" sz="1200" dirty="0" err="1">
                <a:solidFill>
                  <a:srgbClr val="000000"/>
                </a:solidFill>
                <a:latin typeface="Arial" panose="020B0604020202020204" pitchFamily="34" charset="0"/>
                <a:cs typeface="Arial" panose="020B0604020202020204" pitchFamily="34" charset="0"/>
              </a:rPr>
              <a:t>su</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tendencia</a:t>
            </a:r>
            <a:r>
              <a:rPr lang="en-US" sz="1200" dirty="0">
                <a:solidFill>
                  <a:srgbClr val="000000"/>
                </a:solidFill>
                <a:latin typeface="Arial" panose="020B0604020202020204" pitchFamily="34" charset="0"/>
                <a:cs typeface="Arial" panose="020B0604020202020204" pitchFamily="34" charset="0"/>
              </a:rPr>
              <a:t> a </a:t>
            </a:r>
            <a:r>
              <a:rPr lang="en-US" sz="1200" dirty="0" err="1">
                <a:solidFill>
                  <a:srgbClr val="000000"/>
                </a:solidFill>
                <a:latin typeface="Arial" panose="020B0604020202020204" pitchFamily="34" charset="0"/>
                <a:cs typeface="Arial" panose="020B0604020202020204" pitchFamily="34" charset="0"/>
              </a:rPr>
              <a:t>alinearse</a:t>
            </a:r>
            <a:r>
              <a:rPr lang="en-US" sz="1200" dirty="0">
                <a:solidFill>
                  <a:srgbClr val="000000"/>
                </a:solidFill>
                <a:latin typeface="Arial" panose="020B0604020202020204" pitchFamily="34" charset="0"/>
                <a:cs typeface="Arial" panose="020B0604020202020204" pitchFamily="34" charset="0"/>
              </a:rPr>
              <a:t> con el </a:t>
            </a:r>
            <a:r>
              <a:rPr lang="en-US" sz="1200" dirty="0" err="1">
                <a:solidFill>
                  <a:srgbClr val="000000"/>
                </a:solidFill>
                <a:latin typeface="Arial" panose="020B0604020202020204" pitchFamily="34" charset="0"/>
                <a:cs typeface="Arial" panose="020B0604020202020204" pitchFamily="34" charset="0"/>
              </a:rPr>
              <a:t>flujo</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sanguineo</a:t>
            </a:r>
            <a:r>
              <a:rPr lang="en-US" sz="1200" dirty="0">
                <a:solidFill>
                  <a:srgbClr val="000000"/>
                </a:solidFill>
                <a:latin typeface="Arial" panose="020B0604020202020204" pitchFamily="34" charset="0"/>
                <a:cs typeface="Arial" panose="020B0604020202020204" pitchFamily="34" charset="0"/>
              </a:rPr>
              <a:t>. </a:t>
            </a:r>
            <a:endParaRPr lang="en-US" sz="1200" dirty="0">
              <a:solidFill>
                <a:srgbClr val="0000FF"/>
              </a:solidFill>
              <a:latin typeface="Arial" panose="020B0604020202020204" pitchFamily="34" charset="0"/>
              <a:cs typeface="Arial" panose="020B0604020202020204" pitchFamily="34" charset="0"/>
            </a:endParaRPr>
          </a:p>
        </p:txBody>
      </p:sp>
      <p:pic>
        <p:nvPicPr>
          <p:cNvPr id="15" name="Imagen 14"/>
          <p:cNvPicPr>
            <a:picLocks noChangeAspect="1"/>
          </p:cNvPicPr>
          <p:nvPr/>
        </p:nvPicPr>
        <p:blipFill rotWithShape="1">
          <a:blip r:embed="rId2"/>
          <a:srcRect l="59405" r="20762"/>
          <a:stretch/>
        </p:blipFill>
        <p:spPr>
          <a:xfrm>
            <a:off x="1000249" y="1040311"/>
            <a:ext cx="1805241" cy="3808735"/>
          </a:xfrm>
          <a:prstGeom prst="rect">
            <a:avLst/>
          </a:prstGeom>
        </p:spPr>
      </p:pic>
      <p:sp>
        <p:nvSpPr>
          <p:cNvPr id="16" name="Rectángulo: esquinas redondeadas 15"/>
          <p:cNvSpPr/>
          <p:nvPr/>
        </p:nvSpPr>
        <p:spPr>
          <a:xfrm>
            <a:off x="1700625" y="2631624"/>
            <a:ext cx="377192" cy="2217422"/>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7" name="Imagen 16"/>
          <p:cNvPicPr>
            <a:picLocks noChangeAspect="1"/>
          </p:cNvPicPr>
          <p:nvPr/>
        </p:nvPicPr>
        <p:blipFill rotWithShape="1">
          <a:blip r:embed="rId2"/>
          <a:srcRect l="30194" t="3662" r="61340" b="-3662"/>
          <a:stretch/>
        </p:blipFill>
        <p:spPr>
          <a:xfrm>
            <a:off x="191132" y="1067607"/>
            <a:ext cx="809117" cy="3999172"/>
          </a:xfrm>
          <a:prstGeom prst="rect">
            <a:avLst/>
          </a:prstGeom>
        </p:spPr>
      </p:pic>
    </p:spTree>
    <p:extLst>
      <p:ext uri="{BB962C8B-B14F-4D97-AF65-F5344CB8AC3E}">
        <p14:creationId xmlns:p14="http://schemas.microsoft.com/office/powerpoint/2010/main" val="355513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346333" y="960034"/>
            <a:ext cx="4797667" cy="2691445"/>
          </a:xfrm>
          <a:prstGeom prst="rect">
            <a:avLst/>
          </a:prstGeom>
        </p:spPr>
      </p:pic>
      <p:cxnSp>
        <p:nvCxnSpPr>
          <p:cNvPr id="5" name="Conector recto de flecha 4"/>
          <p:cNvCxnSpPr>
            <a:cxnSpLocks/>
          </p:cNvCxnSpPr>
          <p:nvPr/>
        </p:nvCxnSpPr>
        <p:spPr>
          <a:xfrm>
            <a:off x="4905638" y="2623157"/>
            <a:ext cx="1680574" cy="1782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7" name="Elipse 6"/>
          <p:cNvSpPr>
            <a:spLocks noChangeAspect="1"/>
          </p:cNvSpPr>
          <p:nvPr/>
        </p:nvSpPr>
        <p:spPr>
          <a:xfrm flipH="1">
            <a:off x="6600359" y="2597848"/>
            <a:ext cx="57739" cy="50618"/>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Elipse 7"/>
          <p:cNvSpPr>
            <a:spLocks noChangeAspect="1"/>
          </p:cNvSpPr>
          <p:nvPr/>
        </p:nvSpPr>
        <p:spPr>
          <a:xfrm flipH="1">
            <a:off x="6746400" y="2547230"/>
            <a:ext cx="57739" cy="50618"/>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Elipse 8"/>
          <p:cNvSpPr>
            <a:spLocks noChangeAspect="1"/>
          </p:cNvSpPr>
          <p:nvPr/>
        </p:nvSpPr>
        <p:spPr>
          <a:xfrm flipH="1">
            <a:off x="7166182" y="2734191"/>
            <a:ext cx="57739" cy="50618"/>
          </a:xfrm>
          <a:prstGeom prst="ellipse">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2" name="Rectángulo 11"/>
          <p:cNvSpPr/>
          <p:nvPr/>
        </p:nvSpPr>
        <p:spPr>
          <a:xfrm>
            <a:off x="-17175" y="6448818"/>
            <a:ext cx="9144000" cy="461665"/>
          </a:xfrm>
          <a:prstGeom prst="rect">
            <a:avLst/>
          </a:prstGeom>
        </p:spPr>
        <p:txBody>
          <a:bodyPr wrap="square">
            <a:spAutoFit/>
          </a:bodyPr>
          <a:lstStyle/>
          <a:p>
            <a:pPr algn="r"/>
            <a:r>
              <a:rPr lang="en-US" sz="1200" b="1" dirty="0">
                <a:solidFill>
                  <a:srgbClr val="0000FF"/>
                </a:solidFill>
                <a:latin typeface="Arial" panose="020B0604020202020204" pitchFamily="34" charset="0"/>
                <a:cs typeface="Arial" panose="020B0604020202020204" pitchFamily="34" charset="0"/>
              </a:rPr>
              <a:t>Factors affecting the clearance kinetics and tissue distribution of liposomes, microspheres and</a:t>
            </a:r>
          </a:p>
          <a:p>
            <a:pPr algn="r"/>
            <a:r>
              <a:rPr lang="es-AR" sz="1200" b="1" dirty="0" err="1">
                <a:solidFill>
                  <a:srgbClr val="0000FF"/>
                </a:solidFill>
                <a:latin typeface="Arial" panose="020B0604020202020204" pitchFamily="34" charset="0"/>
                <a:cs typeface="Arial" panose="020B0604020202020204" pitchFamily="34" charset="0"/>
              </a:rPr>
              <a:t>Emulsions</a:t>
            </a:r>
            <a:r>
              <a:rPr lang="es-AR" sz="1200" b="1" dirty="0">
                <a:solidFill>
                  <a:srgbClr val="0000FF"/>
                </a:solidFill>
                <a:latin typeface="Arial" panose="020B0604020202020204" pitchFamily="34" charset="0"/>
                <a:cs typeface="Arial" panose="020B0604020202020204" pitchFamily="34" charset="0"/>
              </a:rPr>
              <a:t> R.L. </a:t>
            </a:r>
            <a:r>
              <a:rPr lang="es-AR" sz="1200" dirty="0">
                <a:solidFill>
                  <a:srgbClr val="0000FF"/>
                </a:solidFill>
                <a:latin typeface="Arial" panose="020B0604020202020204" pitchFamily="34" charset="0"/>
                <a:cs typeface="Arial" panose="020B0604020202020204" pitchFamily="34" charset="0"/>
              </a:rPr>
              <a:t>Juliano </a:t>
            </a:r>
            <a:r>
              <a:rPr lang="en-US" sz="1200" i="1" dirty="0">
                <a:solidFill>
                  <a:srgbClr val="0000FF"/>
                </a:solidFill>
                <a:latin typeface="Arial" panose="020B0604020202020204" pitchFamily="34" charset="0"/>
                <a:cs typeface="Arial" panose="020B0604020202020204" pitchFamily="34" charset="0"/>
              </a:rPr>
              <a:t>Advanced Drug Delivery Reviews, </a:t>
            </a:r>
            <a:r>
              <a:rPr lang="en-US" sz="1200" dirty="0">
                <a:solidFill>
                  <a:srgbClr val="0000FF"/>
                </a:solidFill>
                <a:latin typeface="Arial" panose="020B0604020202020204" pitchFamily="34" charset="0"/>
                <a:cs typeface="Arial" panose="020B0604020202020204" pitchFamily="34" charset="0"/>
              </a:rPr>
              <a:t>2 (1988) 31-54</a:t>
            </a:r>
            <a:endParaRPr lang="es-AR" sz="1200" dirty="0">
              <a:solidFill>
                <a:srgbClr val="0000FF"/>
              </a:solidFill>
              <a:latin typeface="Arial" panose="020B0604020202020204" pitchFamily="34" charset="0"/>
              <a:cs typeface="Arial" panose="020B0604020202020204" pitchFamily="34" charset="0"/>
            </a:endParaRPr>
          </a:p>
        </p:txBody>
      </p:sp>
      <p:pic>
        <p:nvPicPr>
          <p:cNvPr id="13" name="Imagen 12"/>
          <p:cNvPicPr>
            <a:picLocks noChangeAspect="1"/>
          </p:cNvPicPr>
          <p:nvPr/>
        </p:nvPicPr>
        <p:blipFill>
          <a:blip r:embed="rId3"/>
          <a:stretch>
            <a:fillRect/>
          </a:stretch>
        </p:blipFill>
        <p:spPr>
          <a:xfrm>
            <a:off x="-1266153" y="808974"/>
            <a:ext cx="4007122" cy="2904047"/>
          </a:xfrm>
          <a:prstGeom prst="rect">
            <a:avLst/>
          </a:prstGeom>
        </p:spPr>
      </p:pic>
      <p:sp>
        <p:nvSpPr>
          <p:cNvPr id="2" name="Rectángulo 1"/>
          <p:cNvSpPr/>
          <p:nvPr/>
        </p:nvSpPr>
        <p:spPr>
          <a:xfrm>
            <a:off x="2373144" y="898878"/>
            <a:ext cx="2033395" cy="2862322"/>
          </a:xfrm>
          <a:prstGeom prst="rect">
            <a:avLst/>
          </a:prstGeom>
        </p:spPr>
        <p:txBody>
          <a:bodyPr wrap="square">
            <a:spAutoFit/>
          </a:bodyPr>
          <a:lstStyle/>
          <a:p>
            <a:pPr algn="just"/>
            <a:r>
              <a:rPr lang="en-US" sz="1200" dirty="0">
                <a:latin typeface="Arial" panose="020B0604020202020204" pitchFamily="34" charset="0"/>
                <a:cs typeface="Arial" panose="020B0604020202020204" pitchFamily="34" charset="0"/>
              </a:rPr>
              <a:t>La </a:t>
            </a:r>
            <a:r>
              <a:rPr lang="en-US" sz="1200" dirty="0" err="1">
                <a:latin typeface="Arial" panose="020B0604020202020204" pitchFamily="34" charset="0"/>
                <a:cs typeface="Arial" panose="020B0604020202020204" pitchFamily="34" charset="0"/>
              </a:rPr>
              <a:t>vasculatura</a:t>
            </a:r>
            <a:r>
              <a:rPr lang="en-US" sz="1200" dirty="0">
                <a:latin typeface="Arial" panose="020B0604020202020204" pitchFamily="34" charset="0"/>
                <a:cs typeface="Arial" panose="020B0604020202020204" pitchFamily="34" charset="0"/>
              </a:rPr>
              <a:t> hepatica </a:t>
            </a:r>
            <a:r>
              <a:rPr lang="en-US" sz="1200" dirty="0" err="1">
                <a:latin typeface="Arial" panose="020B0604020202020204" pitchFamily="34" charset="0"/>
                <a:cs typeface="Arial" panose="020B0604020202020204" pitchFamily="34" charset="0"/>
              </a:rPr>
              <a:t>posee</a:t>
            </a:r>
            <a:r>
              <a:rPr lang="en-US" sz="1200" dirty="0">
                <a:latin typeface="Arial" panose="020B0604020202020204" pitchFamily="34" charset="0"/>
                <a:cs typeface="Arial" panose="020B0604020202020204" pitchFamily="34" charset="0"/>
              </a:rPr>
              <a:t> un </a:t>
            </a:r>
            <a:r>
              <a:rPr lang="en-US" sz="1200" dirty="0" err="1">
                <a:latin typeface="Arial" panose="020B0604020202020204" pitchFamily="34" charset="0"/>
                <a:cs typeface="Arial" panose="020B0604020202020204" pitchFamily="34" charset="0"/>
              </a:rPr>
              <a:t>endotelio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discontinuo</a:t>
            </a:r>
            <a:r>
              <a:rPr lang="en-US" sz="1200" dirty="0">
                <a:latin typeface="Arial" panose="020B0604020202020204" pitchFamily="34" charset="0"/>
                <a:cs typeface="Arial" panose="020B0604020202020204" pitchFamily="34" charset="0"/>
              </a:rPr>
              <a:t> con </a:t>
            </a:r>
            <a:r>
              <a:rPr lang="en-US" sz="1200" dirty="0" err="1">
                <a:latin typeface="Arial" panose="020B0604020202020204" pitchFamily="34" charset="0"/>
                <a:cs typeface="Arial" panose="020B0604020202020204" pitchFamily="34" charset="0"/>
              </a:rPr>
              <a:t>fenestraciones</a:t>
            </a:r>
            <a:r>
              <a:rPr lang="en-US" sz="1200" dirty="0">
                <a:latin typeface="Arial" panose="020B0604020202020204" pitchFamily="34" charset="0"/>
                <a:cs typeface="Arial" panose="020B0604020202020204" pitchFamily="34" charset="0"/>
              </a:rPr>
              <a:t> de 50–100 nm. Las nanopartículas </a:t>
            </a:r>
            <a:r>
              <a:rPr lang="en-US" sz="1200" dirty="0" err="1">
                <a:latin typeface="Arial" panose="020B0604020202020204" pitchFamily="34" charset="0"/>
                <a:cs typeface="Arial" panose="020B0604020202020204" pitchFamily="34" charset="0"/>
              </a:rPr>
              <a:t>circulantes</a:t>
            </a:r>
            <a:r>
              <a:rPr lang="en-US" sz="1200" dirty="0">
                <a:latin typeface="Arial" panose="020B0604020202020204" pitchFamily="34" charset="0"/>
                <a:cs typeface="Arial" panose="020B0604020202020204" pitchFamily="34" charset="0"/>
              </a:rPr>
              <a:t> que </a:t>
            </a:r>
            <a:r>
              <a:rPr lang="en-US" sz="1200" dirty="0" err="1">
                <a:latin typeface="Arial" panose="020B0604020202020204" pitchFamily="34" charset="0"/>
                <a:cs typeface="Arial" panose="020B0604020202020204" pitchFamily="34" charset="0"/>
              </a:rPr>
              <a:t>escapan</a:t>
            </a:r>
            <a:r>
              <a:rPr lang="en-US" sz="1200" dirty="0">
                <a:latin typeface="Arial" panose="020B0604020202020204" pitchFamily="34" charset="0"/>
                <a:cs typeface="Arial" panose="020B0604020202020204" pitchFamily="34" charset="0"/>
              </a:rPr>
              <a:t> a la </a:t>
            </a:r>
            <a:r>
              <a:rPr lang="en-US" sz="1200" dirty="0" err="1">
                <a:latin typeface="Arial" panose="020B0604020202020204" pitchFamily="34" charset="0"/>
                <a:cs typeface="Arial" panose="020B0604020202020204" pitchFamily="34" charset="0"/>
              </a:rPr>
              <a:t>captura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por</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celulas</a:t>
            </a:r>
            <a:r>
              <a:rPr lang="en-US" sz="1200" dirty="0">
                <a:latin typeface="Arial" panose="020B0604020202020204" pitchFamily="34" charset="0"/>
                <a:cs typeface="Arial" panose="020B0604020202020204" pitchFamily="34" charset="0"/>
              </a:rPr>
              <a:t> de Kupffer y lo </a:t>
            </a:r>
            <a:r>
              <a:rPr lang="en-US" sz="1200" dirty="0" err="1">
                <a:latin typeface="Arial" panose="020B0604020202020204" pitchFamily="34" charset="0"/>
                <a:cs typeface="Arial" panose="020B0604020202020204" pitchFamily="34" charset="0"/>
              </a:rPr>
              <a:t>suficientemente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pequeñas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como</a:t>
            </a:r>
            <a:r>
              <a:rPr lang="en-US" sz="1200" dirty="0">
                <a:latin typeface="Arial" panose="020B0604020202020204" pitchFamily="34" charset="0"/>
                <a:cs typeface="Arial" panose="020B0604020202020204" pitchFamily="34" charset="0"/>
              </a:rPr>
              <a:t> para </a:t>
            </a:r>
            <a:r>
              <a:rPr lang="en-US" sz="1200" dirty="0" err="1">
                <a:latin typeface="Arial" panose="020B0604020202020204" pitchFamily="34" charset="0"/>
                <a:cs typeface="Arial" panose="020B0604020202020204" pitchFamily="34" charset="0"/>
              </a:rPr>
              <a:t>extravasar</a:t>
            </a:r>
            <a:r>
              <a:rPr lang="en-US" sz="1200" dirty="0">
                <a:latin typeface="Arial" panose="020B0604020202020204" pitchFamily="34" charset="0"/>
                <a:cs typeface="Arial" panose="020B0604020202020204" pitchFamily="34" charset="0"/>
              </a:rPr>
              <a:t> a </a:t>
            </a:r>
            <a:r>
              <a:rPr lang="en-US" sz="1200" dirty="0" err="1">
                <a:latin typeface="Arial" panose="020B0604020202020204" pitchFamily="34" charset="0"/>
                <a:cs typeface="Arial" panose="020B0604020202020204" pitchFamily="34" charset="0"/>
              </a:rPr>
              <a:t>traves</a:t>
            </a:r>
            <a:r>
              <a:rPr lang="en-US" sz="1200" dirty="0">
                <a:latin typeface="Arial" panose="020B0604020202020204" pitchFamily="34" charset="0"/>
                <a:cs typeface="Arial" panose="020B0604020202020204" pitchFamily="34" charset="0"/>
              </a:rPr>
              <a:t> de las </a:t>
            </a:r>
            <a:r>
              <a:rPr lang="en-US" sz="1200" dirty="0" err="1">
                <a:latin typeface="Arial" panose="020B0604020202020204" pitchFamily="34" charset="0"/>
                <a:cs typeface="Arial" panose="020B0604020202020204" pitchFamily="34" charset="0"/>
              </a:rPr>
              <a:t>fenestraciones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acceden</a:t>
            </a:r>
            <a:r>
              <a:rPr lang="en-US" sz="1200" dirty="0">
                <a:latin typeface="Arial" panose="020B0604020202020204" pitchFamily="34" charset="0"/>
                <a:cs typeface="Arial" panose="020B0604020202020204" pitchFamily="34" charset="0"/>
              </a:rPr>
              <a:t> al </a:t>
            </a:r>
            <a:r>
              <a:rPr lang="en-US" sz="1200" dirty="0" err="1">
                <a:latin typeface="Arial" panose="020B0604020202020204" pitchFamily="34" charset="0"/>
                <a:cs typeface="Arial" panose="020B0604020202020204" pitchFamily="34" charset="0"/>
              </a:rPr>
              <a:t>parequima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hepatico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atravesando</a:t>
            </a:r>
            <a:r>
              <a:rPr lang="en-US" sz="1200" dirty="0">
                <a:latin typeface="Arial" panose="020B0604020202020204" pitchFamily="34" charset="0"/>
                <a:cs typeface="Arial" panose="020B0604020202020204" pitchFamily="34" charset="0"/>
              </a:rPr>
              <a:t> el </a:t>
            </a:r>
            <a:r>
              <a:rPr lang="en-US" sz="1200" dirty="0" err="1">
                <a:latin typeface="Arial" panose="020B0604020202020204" pitchFamily="34" charset="0"/>
                <a:cs typeface="Arial" panose="020B0604020202020204" pitchFamily="34" charset="0"/>
              </a:rPr>
              <a:t>espacio</a:t>
            </a:r>
            <a:r>
              <a:rPr lang="en-US" sz="1200" dirty="0">
                <a:latin typeface="Arial" panose="020B0604020202020204" pitchFamily="34" charset="0"/>
                <a:cs typeface="Arial" panose="020B0604020202020204" pitchFamily="34" charset="0"/>
              </a:rPr>
              <a:t> de </a:t>
            </a:r>
            <a:r>
              <a:rPr lang="en-US" sz="1200" dirty="0" err="1">
                <a:latin typeface="Arial" panose="020B0604020202020204" pitchFamily="34" charset="0"/>
                <a:cs typeface="Arial" panose="020B0604020202020204" pitchFamily="34" charset="0"/>
              </a:rPr>
              <a:t>Disse</a:t>
            </a:r>
            <a:r>
              <a:rPr lang="en-US" sz="1200" dirty="0">
                <a:latin typeface="Arial" panose="020B0604020202020204" pitchFamily="34" charset="0"/>
                <a:cs typeface="Arial" panose="020B0604020202020204" pitchFamily="34" charset="0"/>
              </a:rPr>
              <a:t> </a:t>
            </a:r>
            <a:endParaRPr lang="es-AR" sz="1200" dirty="0"/>
          </a:p>
        </p:txBody>
      </p:sp>
      <p:pic>
        <p:nvPicPr>
          <p:cNvPr id="3" name="Imagen 2"/>
          <p:cNvPicPr>
            <a:picLocks noChangeAspect="1"/>
          </p:cNvPicPr>
          <p:nvPr/>
        </p:nvPicPr>
        <p:blipFill>
          <a:blip r:embed="rId4"/>
          <a:stretch>
            <a:fillRect/>
          </a:stretch>
        </p:blipFill>
        <p:spPr>
          <a:xfrm>
            <a:off x="5" y="3843880"/>
            <a:ext cx="4386452" cy="2511770"/>
          </a:xfrm>
          <a:prstGeom prst="rect">
            <a:avLst/>
          </a:prstGeom>
        </p:spPr>
      </p:pic>
      <p:sp>
        <p:nvSpPr>
          <p:cNvPr id="14" name="CuadroTexto 13"/>
          <p:cNvSpPr txBox="1"/>
          <p:nvPr/>
        </p:nvSpPr>
        <p:spPr>
          <a:xfrm>
            <a:off x="-17175" y="0"/>
            <a:ext cx="9144000" cy="646331"/>
          </a:xfrm>
          <a:prstGeom prst="rect">
            <a:avLst/>
          </a:prstGeom>
          <a:solidFill>
            <a:srgbClr val="FF0000"/>
          </a:solidFill>
        </p:spPr>
        <p:txBody>
          <a:bodyPr wrap="square" rtlCol="0">
            <a:spAutoFit/>
          </a:bodyPr>
          <a:lstStyle/>
          <a:p>
            <a:pPr algn="ctr"/>
            <a:r>
              <a:rPr lang="es-AR" b="1" dirty="0" err="1">
                <a:solidFill>
                  <a:schemeClr val="bg1"/>
                </a:solidFill>
                <a:latin typeface="Arial" panose="020B0604020202020204" pitchFamily="34" charset="0"/>
                <a:cs typeface="Arial" panose="020B0604020202020204" pitchFamily="34" charset="0"/>
              </a:rPr>
              <a:t>Microanatomia</a:t>
            </a:r>
            <a:r>
              <a:rPr lang="es-AR" b="1" dirty="0">
                <a:solidFill>
                  <a:schemeClr val="bg1"/>
                </a:solidFill>
                <a:latin typeface="Arial" panose="020B0604020202020204" pitchFamily="34" charset="0"/>
                <a:cs typeface="Arial" panose="020B0604020202020204" pitchFamily="34" charset="0"/>
              </a:rPr>
              <a:t> de </a:t>
            </a:r>
            <a:r>
              <a:rPr lang="es-AR" b="1" dirty="0" err="1">
                <a:solidFill>
                  <a:schemeClr val="bg1"/>
                </a:solidFill>
                <a:latin typeface="Arial" panose="020B0604020202020204" pitchFamily="34" charset="0"/>
                <a:cs typeface="Arial" panose="020B0604020202020204" pitchFamily="34" charset="0"/>
              </a:rPr>
              <a:t>higado</a:t>
            </a:r>
            <a:r>
              <a:rPr lang="es-AR" b="1" dirty="0">
                <a:solidFill>
                  <a:schemeClr val="bg1"/>
                </a:solidFill>
                <a:latin typeface="Arial" panose="020B0604020202020204" pitchFamily="34" charset="0"/>
                <a:cs typeface="Arial" panose="020B0604020202020204" pitchFamily="34" charset="0"/>
              </a:rPr>
              <a:t> y bazo: </a:t>
            </a:r>
            <a:r>
              <a:rPr lang="es-AR" dirty="0">
                <a:solidFill>
                  <a:schemeClr val="bg1"/>
                </a:solidFill>
                <a:latin typeface="Arial" panose="020B0604020202020204" pitchFamily="34" charset="0"/>
                <a:cs typeface="Arial" panose="020B0604020202020204" pitchFamily="34" charset="0"/>
              </a:rPr>
              <a:t>principales sitos de remoción de </a:t>
            </a:r>
            <a:r>
              <a:rPr lang="es-AR" dirty="0" err="1">
                <a:solidFill>
                  <a:schemeClr val="bg1"/>
                </a:solidFill>
                <a:latin typeface="Arial" panose="020B0604020202020204" pitchFamily="34" charset="0"/>
                <a:cs typeface="Arial" panose="020B0604020202020204" pitchFamily="34" charset="0"/>
              </a:rPr>
              <a:t>nanomedicinas</a:t>
            </a:r>
            <a:r>
              <a:rPr lang="es-AR" dirty="0">
                <a:solidFill>
                  <a:schemeClr val="bg1"/>
                </a:solidFill>
                <a:latin typeface="Arial" panose="020B0604020202020204" pitchFamily="34" charset="0"/>
                <a:cs typeface="Arial" panose="020B0604020202020204" pitchFamily="34" charset="0"/>
              </a:rPr>
              <a:t> endovenosas </a:t>
            </a:r>
          </a:p>
        </p:txBody>
      </p:sp>
      <p:sp>
        <p:nvSpPr>
          <p:cNvPr id="15" name="Rectángulo 14"/>
          <p:cNvSpPr/>
          <p:nvPr/>
        </p:nvSpPr>
        <p:spPr>
          <a:xfrm>
            <a:off x="4087108" y="3816617"/>
            <a:ext cx="5026501" cy="2677656"/>
          </a:xfrm>
          <a:prstGeom prst="rect">
            <a:avLst/>
          </a:prstGeom>
        </p:spPr>
        <p:txBody>
          <a:bodyPr wrap="square">
            <a:spAutoFit/>
          </a:bodyPr>
          <a:lstStyle/>
          <a:p>
            <a:pPr algn="just"/>
            <a:r>
              <a:rPr lang="en-US" sz="1200" dirty="0">
                <a:latin typeface="Arial" panose="020B0604020202020204" pitchFamily="34" charset="0"/>
                <a:cs typeface="Arial" panose="020B0604020202020204" pitchFamily="34" charset="0"/>
              </a:rPr>
              <a:t>Los </a:t>
            </a:r>
            <a:r>
              <a:rPr lang="en-US" sz="1200" i="1" dirty="0">
                <a:latin typeface="Arial" panose="020B0604020202020204" pitchFamily="34" charset="0"/>
                <a:cs typeface="Arial" panose="020B0604020202020204" pitchFamily="34" charset="0"/>
              </a:rPr>
              <a:t>slits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interendoteliales</a:t>
            </a:r>
            <a:r>
              <a:rPr lang="en-US" sz="1200" dirty="0">
                <a:latin typeface="Arial" panose="020B0604020202020204" pitchFamily="34" charset="0"/>
                <a:cs typeface="Arial" panose="020B0604020202020204" pitchFamily="34" charset="0"/>
              </a:rPr>
              <a:t> (200–500 nm) de la </a:t>
            </a:r>
            <a:r>
              <a:rPr lang="en-US" sz="1200" dirty="0" err="1">
                <a:latin typeface="Arial" panose="020B0604020202020204" pitchFamily="34" charset="0"/>
                <a:cs typeface="Arial" panose="020B0604020202020204" pitchFamily="34" charset="0"/>
              </a:rPr>
              <a:t>vasculatura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esplenica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atrapan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particulas</a:t>
            </a:r>
            <a:r>
              <a:rPr lang="en-US" sz="1200" dirty="0">
                <a:latin typeface="Arial" panose="020B0604020202020204" pitchFamily="34" charset="0"/>
                <a:cs typeface="Arial" panose="020B0604020202020204" pitchFamily="34" charset="0"/>
              </a:rPr>
              <a:t> &gt;200 nm. Las </a:t>
            </a:r>
            <a:r>
              <a:rPr lang="en-US" sz="1200" dirty="0" err="1">
                <a:latin typeface="Arial" panose="020B0604020202020204" pitchFamily="34" charset="0"/>
                <a:cs typeface="Arial" panose="020B0604020202020204" pitchFamily="34" charset="0"/>
              </a:rPr>
              <a:t>particulas</a:t>
            </a:r>
            <a:r>
              <a:rPr lang="en-US" sz="1200" dirty="0">
                <a:latin typeface="Arial" panose="020B0604020202020204" pitchFamily="34" charset="0"/>
                <a:cs typeface="Arial" panose="020B0604020202020204" pitchFamily="34" charset="0"/>
              </a:rPr>
              <a:t> mas </a:t>
            </a:r>
            <a:r>
              <a:rPr lang="en-US" sz="1200" dirty="0" err="1">
                <a:latin typeface="Arial" panose="020B0604020202020204" pitchFamily="34" charset="0"/>
                <a:cs typeface="Arial" panose="020B0604020202020204" pitchFamily="34" charset="0"/>
              </a:rPr>
              <a:t>grandes</a:t>
            </a:r>
            <a:r>
              <a:rPr lang="en-US" sz="1200" dirty="0">
                <a:latin typeface="Arial" panose="020B0604020202020204" pitchFamily="34" charset="0"/>
                <a:cs typeface="Arial" panose="020B0604020202020204" pitchFamily="34" charset="0"/>
              </a:rPr>
              <a:t> (2–5 </a:t>
            </a:r>
            <a:r>
              <a:rPr lang="en-US" sz="1200" dirty="0" err="1">
                <a:latin typeface="Arial" panose="020B0604020202020204" pitchFamily="34" charset="0"/>
                <a:cs typeface="Arial" panose="020B0604020202020204" pitchFamily="34" charset="0"/>
              </a:rPr>
              <a:t>μm</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inmediatamente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ocluyen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los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capilares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pulmonares</a:t>
            </a:r>
            <a:r>
              <a:rPr lang="en-US" sz="1200" dirty="0">
                <a:latin typeface="Arial" panose="020B0604020202020204" pitchFamily="34" charset="0"/>
                <a:cs typeface="Arial" panose="020B0604020202020204" pitchFamily="34" charset="0"/>
              </a:rPr>
              <a:t>. La </a:t>
            </a:r>
            <a:r>
              <a:rPr lang="en-US" sz="1200" dirty="0" err="1">
                <a:latin typeface="Arial" panose="020B0604020202020204" pitchFamily="34" charset="0"/>
                <a:cs typeface="Arial" panose="020B0604020202020204" pitchFamily="34" charset="0"/>
              </a:rPr>
              <a:t>presencia</a:t>
            </a:r>
            <a:r>
              <a:rPr lang="en-US" sz="1200" dirty="0">
                <a:latin typeface="Arial" panose="020B0604020202020204" pitchFamily="34" charset="0"/>
                <a:cs typeface="Arial" panose="020B0604020202020204" pitchFamily="34" charset="0"/>
              </a:rPr>
              <a:t> de </a:t>
            </a:r>
            <a:r>
              <a:rPr lang="en-US" sz="1200" dirty="0" err="1">
                <a:latin typeface="Arial" panose="020B0604020202020204" pitchFamily="34" charset="0"/>
                <a:cs typeface="Arial" panose="020B0604020202020204" pitchFamily="34" charset="0"/>
              </a:rPr>
              <a:t>macrofagos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residentes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higado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bazo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pulmones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contribuye</a:t>
            </a:r>
            <a:r>
              <a:rPr lang="en-US" sz="1200" dirty="0">
                <a:latin typeface="Arial" panose="020B0604020202020204" pitchFamily="34" charset="0"/>
                <a:cs typeface="Arial" panose="020B0604020202020204" pitchFamily="34" charset="0"/>
              </a:rPr>
              <a:t> a la </a:t>
            </a:r>
            <a:r>
              <a:rPr lang="en-US" sz="1200" dirty="0" err="1">
                <a:latin typeface="Arial" panose="020B0604020202020204" pitchFamily="34" charset="0"/>
                <a:cs typeface="Arial" panose="020B0604020202020204" pitchFamily="34" charset="0"/>
              </a:rPr>
              <a:t>remoción</a:t>
            </a:r>
            <a:r>
              <a:rPr lang="en-US" sz="1200" dirty="0">
                <a:latin typeface="Arial" panose="020B0604020202020204" pitchFamily="34" charset="0"/>
                <a:cs typeface="Arial" panose="020B0604020202020204" pitchFamily="34" charset="0"/>
              </a:rPr>
              <a:t> de material </a:t>
            </a:r>
            <a:r>
              <a:rPr lang="en-US" sz="1200" dirty="0" err="1">
                <a:latin typeface="Arial" panose="020B0604020202020204" pitchFamily="34" charset="0"/>
                <a:cs typeface="Arial" panose="020B0604020202020204" pitchFamily="34" charset="0"/>
              </a:rPr>
              <a:t>particulado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circulante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Aunque</a:t>
            </a:r>
            <a:r>
              <a:rPr lang="en-US" sz="1200" dirty="0">
                <a:latin typeface="Arial" panose="020B0604020202020204" pitchFamily="34" charset="0"/>
                <a:cs typeface="Arial" panose="020B0604020202020204" pitchFamily="34" charset="0"/>
              </a:rPr>
              <a:t> la </a:t>
            </a:r>
            <a:r>
              <a:rPr lang="en-US" sz="1200" dirty="0" err="1">
                <a:latin typeface="Arial" panose="020B0604020202020204" pitchFamily="34" charset="0"/>
                <a:cs typeface="Arial" panose="020B0604020202020204" pitchFamily="34" charset="0"/>
              </a:rPr>
              <a:t>geometria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juegue</a:t>
            </a:r>
            <a:r>
              <a:rPr lang="en-US" sz="1200" dirty="0">
                <a:latin typeface="Arial" panose="020B0604020202020204" pitchFamily="34" charset="0"/>
                <a:cs typeface="Arial" panose="020B0604020202020204" pitchFamily="34" charset="0"/>
              </a:rPr>
              <a:t> un </a:t>
            </a:r>
            <a:r>
              <a:rPr lang="en-US" sz="1200" dirty="0" err="1">
                <a:latin typeface="Arial" panose="020B0604020202020204" pitchFamily="34" charset="0"/>
                <a:cs typeface="Arial" panose="020B0604020202020204" pitchFamily="34" charset="0"/>
              </a:rPr>
              <a:t>rol</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importante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en</a:t>
            </a:r>
            <a:r>
              <a:rPr lang="en-US" sz="1200" dirty="0">
                <a:latin typeface="Arial" panose="020B0604020202020204" pitchFamily="34" charset="0"/>
                <a:cs typeface="Arial" panose="020B0604020202020204" pitchFamily="34" charset="0"/>
              </a:rPr>
              <a:t> la </a:t>
            </a:r>
            <a:r>
              <a:rPr lang="en-US" sz="1200" dirty="0" err="1">
                <a:latin typeface="Arial" panose="020B0604020202020204" pitchFamily="34" charset="0"/>
                <a:cs typeface="Arial" panose="020B0604020202020204" pitchFamily="34" charset="0"/>
              </a:rPr>
              <a:t>marginalizacion</a:t>
            </a:r>
            <a:r>
              <a:rPr lang="en-US" sz="1200" dirty="0">
                <a:latin typeface="Arial" panose="020B0604020202020204" pitchFamily="34" charset="0"/>
                <a:cs typeface="Arial" panose="020B0604020202020204" pitchFamily="34" charset="0"/>
              </a:rPr>
              <a:t> y </a:t>
            </a:r>
            <a:r>
              <a:rPr lang="en-US" sz="1200" dirty="0" err="1">
                <a:latin typeface="Arial" panose="020B0604020202020204" pitchFamily="34" charset="0"/>
                <a:cs typeface="Arial" panose="020B0604020202020204" pitchFamily="34" charset="0"/>
              </a:rPr>
              <a:t>afecte</a:t>
            </a:r>
            <a:r>
              <a:rPr lang="en-US" sz="1200" dirty="0">
                <a:latin typeface="Arial" panose="020B0604020202020204" pitchFamily="34" charset="0"/>
                <a:cs typeface="Arial" panose="020B0604020202020204" pitchFamily="34" charset="0"/>
              </a:rPr>
              <a:t> el </a:t>
            </a:r>
            <a:r>
              <a:rPr lang="en-US" sz="1200" dirty="0" err="1">
                <a:latin typeface="Arial" panose="020B0604020202020204" pitchFamily="34" charset="0"/>
                <a:cs typeface="Arial" panose="020B0604020202020204" pitchFamily="34" charset="0"/>
              </a:rPr>
              <a:t>tiempo</a:t>
            </a:r>
            <a:r>
              <a:rPr lang="en-US" sz="1200" dirty="0">
                <a:latin typeface="Arial" panose="020B0604020202020204" pitchFamily="34" charset="0"/>
                <a:cs typeface="Arial" panose="020B0604020202020204" pitchFamily="34" charset="0"/>
              </a:rPr>
              <a:t> de </a:t>
            </a:r>
            <a:r>
              <a:rPr lang="en-US" sz="1200" dirty="0" err="1">
                <a:latin typeface="Arial" panose="020B0604020202020204" pitchFamily="34" charset="0"/>
                <a:cs typeface="Arial" panose="020B0604020202020204" pitchFamily="34" charset="0"/>
              </a:rPr>
              <a:t>vida</a:t>
            </a:r>
            <a:r>
              <a:rPr lang="en-US" sz="1200" dirty="0">
                <a:latin typeface="Arial" panose="020B0604020202020204" pitchFamily="34" charset="0"/>
                <a:cs typeface="Arial" panose="020B0604020202020204" pitchFamily="34" charset="0"/>
              </a:rPr>
              <a:t> media </a:t>
            </a:r>
            <a:r>
              <a:rPr lang="en-US" sz="1200" dirty="0" err="1">
                <a:latin typeface="Arial" panose="020B0604020202020204" pitchFamily="34" charset="0"/>
                <a:cs typeface="Arial" panose="020B0604020202020204" pitchFamily="34" charset="0"/>
              </a:rPr>
              <a:t>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circulacion</a:t>
            </a:r>
            <a:r>
              <a:rPr lang="en-US" sz="1200" dirty="0">
                <a:latin typeface="Arial" panose="020B0604020202020204" pitchFamily="34" charset="0"/>
                <a:cs typeface="Arial" panose="020B0604020202020204" pitchFamily="34" charset="0"/>
              </a:rPr>
              <a:t>, el </a:t>
            </a:r>
            <a:r>
              <a:rPr lang="en-US" sz="1200" dirty="0" err="1">
                <a:latin typeface="Arial" panose="020B0604020202020204" pitchFamily="34" charset="0"/>
                <a:cs typeface="Arial" panose="020B0604020202020204" pitchFamily="34" charset="0"/>
              </a:rPr>
              <a:t>tamaño</a:t>
            </a:r>
            <a:r>
              <a:rPr lang="en-US" sz="1200" dirty="0">
                <a:latin typeface="Arial" panose="020B0604020202020204" pitchFamily="34" charset="0"/>
                <a:cs typeface="Arial" panose="020B0604020202020204" pitchFamily="34" charset="0"/>
              </a:rPr>
              <a:t> del material </a:t>
            </a:r>
            <a:r>
              <a:rPr lang="en-US" sz="1200" dirty="0" err="1">
                <a:latin typeface="Arial" panose="020B0604020202020204" pitchFamily="34" charset="0"/>
                <a:cs typeface="Arial" panose="020B0604020202020204" pitchFamily="34" charset="0"/>
              </a:rPr>
              <a:t>particulado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tiene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una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influencia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decisiva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definir</a:t>
            </a:r>
            <a:r>
              <a:rPr lang="en-US" sz="1200" dirty="0">
                <a:latin typeface="Arial" panose="020B0604020202020204" pitchFamily="34" charset="0"/>
                <a:cs typeface="Arial" panose="020B0604020202020204" pitchFamily="34" charset="0"/>
              </a:rPr>
              <a:t> la </a:t>
            </a:r>
            <a:r>
              <a:rPr lang="en-US" sz="1200" dirty="0" err="1">
                <a:latin typeface="Arial" panose="020B0604020202020204" pitchFamily="34" charset="0"/>
                <a:cs typeface="Arial" panose="020B0604020202020204" pitchFamily="34" charset="0"/>
              </a:rPr>
              <a:t>velocidad</a:t>
            </a:r>
            <a:r>
              <a:rPr lang="en-US" sz="1200" dirty="0">
                <a:latin typeface="Arial" panose="020B0604020202020204" pitchFamily="34" charset="0"/>
                <a:cs typeface="Arial" panose="020B0604020202020204" pitchFamily="34" charset="0"/>
              </a:rPr>
              <a:t> con que sera </a:t>
            </a:r>
            <a:r>
              <a:rPr lang="en-US" sz="1200" dirty="0" err="1">
                <a:latin typeface="Arial" panose="020B0604020202020204" pitchFamily="34" charset="0"/>
                <a:cs typeface="Arial" panose="020B0604020202020204" pitchFamily="34" charset="0"/>
              </a:rPr>
              <a:t>removido</a:t>
            </a:r>
            <a:r>
              <a:rPr lang="en-US" sz="1200" dirty="0">
                <a:latin typeface="Arial" panose="020B0604020202020204" pitchFamily="34" charset="0"/>
                <a:cs typeface="Arial" panose="020B0604020202020204" pitchFamily="34" charset="0"/>
              </a:rPr>
              <a:t> de </a:t>
            </a:r>
            <a:r>
              <a:rPr lang="en-US" sz="1200" dirty="0" err="1">
                <a:latin typeface="Arial" panose="020B0604020202020204" pitchFamily="34" charset="0"/>
                <a:cs typeface="Arial" panose="020B0604020202020204" pitchFamily="34" charset="0"/>
              </a:rPr>
              <a:t>circulacion</a:t>
            </a:r>
            <a:r>
              <a:rPr lang="en-US" sz="1200" dirty="0">
                <a:latin typeface="Arial" panose="020B0604020202020204" pitchFamily="34" charset="0"/>
                <a:cs typeface="Arial" panose="020B0604020202020204" pitchFamily="34" charset="0"/>
              </a:rPr>
              <a:t>. </a:t>
            </a:r>
          </a:p>
          <a:p>
            <a:pPr algn="just"/>
            <a:r>
              <a:rPr lang="en-US" sz="1200" dirty="0">
                <a:latin typeface="Arial" panose="020B0604020202020204" pitchFamily="34" charset="0"/>
                <a:cs typeface="Arial" panose="020B0604020202020204" pitchFamily="34" charset="0"/>
              </a:rPr>
              <a:t>Si se </a:t>
            </a:r>
            <a:r>
              <a:rPr lang="en-US" sz="1200" dirty="0" err="1">
                <a:latin typeface="Arial" panose="020B0604020202020204" pitchFamily="34" charset="0"/>
                <a:cs typeface="Arial" panose="020B0604020202020204" pitchFamily="34" charset="0"/>
              </a:rPr>
              <a:t>busca</a:t>
            </a:r>
            <a:r>
              <a:rPr lang="en-US" sz="1200" dirty="0">
                <a:latin typeface="Arial" panose="020B0604020202020204" pitchFamily="34" charset="0"/>
                <a:cs typeface="Arial" panose="020B0604020202020204" pitchFamily="34" charset="0"/>
              </a:rPr>
              <a:t> que las nanopartículas </a:t>
            </a:r>
            <a:r>
              <a:rPr lang="en-US" sz="1200" dirty="0" err="1">
                <a:latin typeface="Arial" panose="020B0604020202020204" pitchFamily="34" charset="0"/>
                <a:cs typeface="Arial" panose="020B0604020202020204" pitchFamily="34" charset="0"/>
              </a:rPr>
              <a:t>tengan</a:t>
            </a:r>
            <a:r>
              <a:rPr lang="en-US" sz="1200" dirty="0">
                <a:latin typeface="Arial" panose="020B0604020202020204" pitchFamily="34" charset="0"/>
                <a:cs typeface="Arial" panose="020B0604020202020204" pitchFamily="34" charset="0"/>
              </a:rPr>
              <a:t> largos </a:t>
            </a:r>
            <a:r>
              <a:rPr lang="en-US" sz="1200" dirty="0" err="1">
                <a:latin typeface="Arial" panose="020B0604020202020204" pitchFamily="34" charset="0"/>
                <a:cs typeface="Arial" panose="020B0604020202020204" pitchFamily="34" charset="0"/>
              </a:rPr>
              <a:t>tiempos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circulación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superficie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debe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ingenierizarse</a:t>
            </a:r>
            <a:r>
              <a:rPr lang="en-US" sz="1200" dirty="0">
                <a:latin typeface="Arial" panose="020B0604020202020204" pitchFamily="34" charset="0"/>
                <a:cs typeface="Arial" panose="020B0604020202020204" pitchFamily="34" charset="0"/>
              </a:rPr>
              <a:t> de </a:t>
            </a:r>
            <a:r>
              <a:rPr lang="en-US" sz="1200" dirty="0" err="1">
                <a:latin typeface="Arial" panose="020B0604020202020204" pitchFamily="34" charset="0"/>
                <a:cs typeface="Arial" panose="020B0604020202020204" pitchFamily="34" charset="0"/>
              </a:rPr>
              <a:t>modo</a:t>
            </a:r>
            <a:r>
              <a:rPr lang="en-US" sz="1200" dirty="0">
                <a:latin typeface="Arial" panose="020B0604020202020204" pitchFamily="34" charset="0"/>
                <a:cs typeface="Arial" panose="020B0604020202020204" pitchFamily="34" charset="0"/>
              </a:rPr>
              <a:t> de </a:t>
            </a:r>
            <a:r>
              <a:rPr lang="en-US" sz="1200" dirty="0" err="1">
                <a:latin typeface="Arial" panose="020B0604020202020204" pitchFamily="34" charset="0"/>
                <a:cs typeface="Arial" panose="020B0604020202020204" pitchFamily="34" charset="0"/>
              </a:rPr>
              <a:t>disminuir</a:t>
            </a:r>
            <a:r>
              <a:rPr lang="en-US" sz="1200" dirty="0">
                <a:latin typeface="Arial" panose="020B0604020202020204" pitchFamily="34" charset="0"/>
                <a:cs typeface="Arial" panose="020B0604020202020204" pitchFamily="34" charset="0"/>
              </a:rPr>
              <a:t> las </a:t>
            </a:r>
            <a:r>
              <a:rPr lang="en-US" sz="1200" dirty="0" err="1">
                <a:latin typeface="Arial" panose="020B0604020202020204" pitchFamily="34" charset="0"/>
                <a:cs typeface="Arial" panose="020B0604020202020204" pitchFamily="34" charset="0"/>
              </a:rPr>
              <a:t>interacciones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atractivas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tanto</a:t>
            </a:r>
            <a:r>
              <a:rPr lang="en-US" sz="1200" dirty="0">
                <a:latin typeface="Arial" panose="020B0604020202020204" pitchFamily="34" charset="0"/>
                <a:cs typeface="Arial" panose="020B0604020202020204" pitchFamily="34" charset="0"/>
              </a:rPr>
              <a:t> entre </a:t>
            </a:r>
            <a:r>
              <a:rPr lang="en-US" sz="1200" dirty="0" err="1">
                <a:latin typeface="Arial" panose="020B0604020202020204" pitchFamily="34" charset="0"/>
                <a:cs typeface="Arial" panose="020B0604020202020204" pitchFamily="34" charset="0"/>
              </a:rPr>
              <a:t>particulas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como</a:t>
            </a:r>
            <a:r>
              <a:rPr lang="en-US" sz="1200" dirty="0">
                <a:latin typeface="Arial" panose="020B0604020202020204" pitchFamily="34" charset="0"/>
                <a:cs typeface="Arial" panose="020B0604020202020204" pitchFamily="34" charset="0"/>
              </a:rPr>
              <a:t> entre </a:t>
            </a:r>
            <a:r>
              <a:rPr lang="en-US" sz="1200" dirty="0" err="1">
                <a:latin typeface="Arial" panose="020B0604020202020204" pitchFamily="34" charset="0"/>
                <a:cs typeface="Arial" panose="020B0604020202020204" pitchFamily="34" charset="0"/>
              </a:rPr>
              <a:t>particulas</a:t>
            </a:r>
            <a:r>
              <a:rPr lang="en-US" sz="1200" dirty="0">
                <a:latin typeface="Arial" panose="020B0604020202020204" pitchFamily="34" charset="0"/>
                <a:cs typeface="Arial" panose="020B0604020202020204" pitchFamily="34" charset="0"/>
              </a:rPr>
              <a:t> y </a:t>
            </a:r>
            <a:r>
              <a:rPr lang="en-US" sz="1200" dirty="0" err="1">
                <a:latin typeface="Arial" panose="020B0604020202020204" pitchFamily="34" charset="0"/>
                <a:cs typeface="Arial" panose="020B0604020202020204" pitchFamily="34" charset="0"/>
              </a:rPr>
              <a:t>proteinas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plasmaticas</a:t>
            </a:r>
            <a:r>
              <a:rPr lang="en-US" sz="1200" dirty="0">
                <a:latin typeface="Arial" panose="020B0604020202020204" pitchFamily="34" charset="0"/>
                <a:cs typeface="Arial" panose="020B0604020202020204" pitchFamily="34" charset="0"/>
              </a:rPr>
              <a:t>, para </a:t>
            </a:r>
            <a:r>
              <a:rPr lang="en-US" sz="1200" dirty="0" err="1">
                <a:latin typeface="Arial" panose="020B0604020202020204" pitchFamily="34" charset="0"/>
                <a:cs typeface="Arial" panose="020B0604020202020204" pitchFamily="34" charset="0"/>
              </a:rPr>
              <a:t>disminuir</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opsonizacion</a:t>
            </a:r>
            <a:r>
              <a:rPr lang="en-US" sz="1200" dirty="0">
                <a:latin typeface="Arial" panose="020B0604020202020204" pitchFamily="34" charset="0"/>
                <a:cs typeface="Arial" panose="020B0604020202020204" pitchFamily="34" charset="0"/>
              </a:rPr>
              <a:t> y </a:t>
            </a:r>
            <a:r>
              <a:rPr lang="en-US" sz="1200" dirty="0" err="1">
                <a:latin typeface="Arial" panose="020B0604020202020204" pitchFamily="34" charset="0"/>
                <a:cs typeface="Arial" panose="020B0604020202020204" pitchFamily="34" charset="0"/>
              </a:rPr>
              <a:t>subsecuente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fagocitosis</a:t>
            </a:r>
            <a:r>
              <a:rPr lang="en-US" sz="1200" dirty="0">
                <a:latin typeface="Arial" panose="020B0604020202020204" pitchFamily="34" charset="0"/>
                <a:cs typeface="Arial" panose="020B0604020202020204" pitchFamily="34" charset="0"/>
              </a:rPr>
              <a:t>. </a:t>
            </a:r>
          </a:p>
        </p:txBody>
      </p:sp>
      <p:sp>
        <p:nvSpPr>
          <p:cNvPr id="16" name="Rectángulo 15"/>
          <p:cNvSpPr/>
          <p:nvPr/>
        </p:nvSpPr>
        <p:spPr>
          <a:xfrm>
            <a:off x="4306224" y="812072"/>
            <a:ext cx="4807386" cy="461665"/>
          </a:xfrm>
          <a:prstGeom prst="rect">
            <a:avLst/>
          </a:prstGeom>
        </p:spPr>
        <p:txBody>
          <a:bodyPr wrap="square">
            <a:spAutoFit/>
          </a:bodyPr>
          <a:lstStyle/>
          <a:p>
            <a:r>
              <a:rPr lang="en-US" sz="1200" dirty="0">
                <a:solidFill>
                  <a:srgbClr val="0000FF"/>
                </a:solidFill>
                <a:latin typeface="Arial" panose="020B0604020202020204" pitchFamily="34" charset="0"/>
                <a:ea typeface="SimHei" panose="02010609060101010101" pitchFamily="49" charset="-122"/>
                <a:cs typeface="Arial" panose="020B0604020202020204" pitchFamily="34" charset="0"/>
              </a:rPr>
              <a:t>Se </a:t>
            </a:r>
            <a:r>
              <a:rPr lang="en-US" sz="1200" dirty="0" err="1">
                <a:solidFill>
                  <a:srgbClr val="0000FF"/>
                </a:solidFill>
                <a:latin typeface="Arial" panose="020B0604020202020204" pitchFamily="34" charset="0"/>
                <a:ea typeface="SimHei" panose="02010609060101010101" pitchFamily="49" charset="-122"/>
                <a:cs typeface="Arial" panose="020B0604020202020204" pitchFamily="34" charset="0"/>
              </a:rPr>
              <a:t>muestra</a:t>
            </a:r>
            <a:r>
              <a:rPr lang="en-US" sz="1200" dirty="0">
                <a:solidFill>
                  <a:srgbClr val="0000FF"/>
                </a:solidFill>
                <a:latin typeface="Arial" panose="020B0604020202020204" pitchFamily="34" charset="0"/>
                <a:ea typeface="SimHei" panose="02010609060101010101" pitchFamily="49" charset="-122"/>
                <a:cs typeface="Arial" panose="020B0604020202020204" pitchFamily="34" charset="0"/>
              </a:rPr>
              <a:t> la </a:t>
            </a:r>
            <a:r>
              <a:rPr lang="en-US" sz="1200" dirty="0" err="1">
                <a:solidFill>
                  <a:srgbClr val="0000FF"/>
                </a:solidFill>
                <a:latin typeface="Arial" panose="020B0604020202020204" pitchFamily="34" charset="0"/>
                <a:ea typeface="SimHei" panose="02010609060101010101" pitchFamily="49" charset="-122"/>
                <a:cs typeface="Arial" panose="020B0604020202020204" pitchFamily="34" charset="0"/>
              </a:rPr>
              <a:t>locacion</a:t>
            </a:r>
            <a:r>
              <a:rPr lang="en-US" sz="1200" dirty="0">
                <a:solidFill>
                  <a:srgbClr val="0000FF"/>
                </a:solidFill>
                <a:latin typeface="Arial" panose="020B0604020202020204" pitchFamily="34" charset="0"/>
                <a:ea typeface="SimHei" panose="02010609060101010101" pitchFamily="49" charset="-122"/>
                <a:cs typeface="Arial" panose="020B0604020202020204" pitchFamily="34" charset="0"/>
              </a:rPr>
              <a:t> de </a:t>
            </a:r>
            <a:r>
              <a:rPr lang="en-US" sz="1200" dirty="0" err="1">
                <a:solidFill>
                  <a:srgbClr val="0000FF"/>
                </a:solidFill>
                <a:latin typeface="Arial" panose="020B0604020202020204" pitchFamily="34" charset="0"/>
                <a:ea typeface="SimHei" panose="02010609060101010101" pitchFamily="49" charset="-122"/>
                <a:cs typeface="Arial" panose="020B0604020202020204" pitchFamily="34" charset="0"/>
              </a:rPr>
              <a:t>los</a:t>
            </a:r>
            <a:r>
              <a:rPr lang="en-US" sz="1200" dirty="0">
                <a:solidFill>
                  <a:srgbClr val="0000FF"/>
                </a:solidFill>
                <a:latin typeface="Arial" panose="020B0604020202020204" pitchFamily="34" charset="0"/>
                <a:ea typeface="SimHei" panose="02010609060101010101" pitchFamily="49" charset="-122"/>
                <a:cs typeface="Arial" panose="020B0604020202020204" pitchFamily="34" charset="0"/>
              </a:rPr>
              <a:t> </a:t>
            </a:r>
            <a:r>
              <a:rPr lang="en-US" sz="1200" dirty="0" err="1">
                <a:solidFill>
                  <a:srgbClr val="0000FF"/>
                </a:solidFill>
                <a:latin typeface="Arial" panose="020B0604020202020204" pitchFamily="34" charset="0"/>
                <a:ea typeface="SimHei" panose="02010609060101010101" pitchFamily="49" charset="-122"/>
                <a:cs typeface="Arial" panose="020B0604020202020204" pitchFamily="34" charset="0"/>
              </a:rPr>
              <a:t>elementos</a:t>
            </a:r>
            <a:r>
              <a:rPr lang="en-US" sz="1200" dirty="0">
                <a:solidFill>
                  <a:srgbClr val="0000FF"/>
                </a:solidFill>
                <a:latin typeface="Arial" panose="020B0604020202020204" pitchFamily="34" charset="0"/>
                <a:ea typeface="SimHei" panose="02010609060101010101" pitchFamily="49" charset="-122"/>
                <a:cs typeface="Arial" panose="020B0604020202020204" pitchFamily="34" charset="0"/>
              </a:rPr>
              <a:t> </a:t>
            </a:r>
            <a:r>
              <a:rPr lang="en-US" sz="1200" dirty="0" err="1">
                <a:solidFill>
                  <a:srgbClr val="0000FF"/>
                </a:solidFill>
                <a:latin typeface="Arial" panose="020B0604020202020204" pitchFamily="34" charset="0"/>
                <a:ea typeface="SimHei" panose="02010609060101010101" pitchFamily="49" charset="-122"/>
                <a:cs typeface="Arial" panose="020B0604020202020204" pitchFamily="34" charset="0"/>
              </a:rPr>
              <a:t>celulares</a:t>
            </a:r>
            <a:r>
              <a:rPr lang="en-US" sz="1200" dirty="0">
                <a:solidFill>
                  <a:srgbClr val="0000FF"/>
                </a:solidFill>
                <a:latin typeface="Arial" panose="020B0604020202020204" pitchFamily="34" charset="0"/>
                <a:ea typeface="SimHei" panose="02010609060101010101" pitchFamily="49" charset="-122"/>
                <a:cs typeface="Arial" panose="020B0604020202020204" pitchFamily="34" charset="0"/>
              </a:rPr>
              <a:t> </a:t>
            </a:r>
            <a:r>
              <a:rPr lang="en-US" sz="1200" dirty="0" err="1">
                <a:solidFill>
                  <a:srgbClr val="0000FF"/>
                </a:solidFill>
                <a:latin typeface="Arial" panose="020B0604020202020204" pitchFamily="34" charset="0"/>
                <a:ea typeface="SimHei" panose="02010609060101010101" pitchFamily="49" charset="-122"/>
                <a:cs typeface="Arial" panose="020B0604020202020204" pitchFamily="34" charset="0"/>
              </a:rPr>
              <a:t>primarios</a:t>
            </a:r>
            <a:r>
              <a:rPr lang="en-US" sz="1200" dirty="0">
                <a:solidFill>
                  <a:srgbClr val="0000FF"/>
                </a:solidFill>
                <a:latin typeface="Arial" panose="020B0604020202020204" pitchFamily="34" charset="0"/>
                <a:ea typeface="SimHei" panose="02010609060101010101" pitchFamily="49" charset="-122"/>
                <a:cs typeface="Arial" panose="020B0604020202020204" pitchFamily="34" charset="0"/>
              </a:rPr>
              <a:t>, </a:t>
            </a:r>
            <a:r>
              <a:rPr lang="en-US" sz="1200" dirty="0" err="1">
                <a:solidFill>
                  <a:srgbClr val="0000FF"/>
                </a:solidFill>
                <a:latin typeface="Arial" panose="020B0604020202020204" pitchFamily="34" charset="0"/>
                <a:ea typeface="SimHei" panose="02010609060101010101" pitchFamily="49" charset="-122"/>
                <a:cs typeface="Arial" panose="020B0604020202020204" pitchFamily="34" charset="0"/>
              </a:rPr>
              <a:t>flujo</a:t>
            </a:r>
            <a:r>
              <a:rPr lang="en-US" sz="1200" dirty="0">
                <a:solidFill>
                  <a:srgbClr val="0000FF"/>
                </a:solidFill>
                <a:latin typeface="Arial" panose="020B0604020202020204" pitchFamily="34" charset="0"/>
                <a:ea typeface="SimHei" panose="02010609060101010101" pitchFamily="49" charset="-122"/>
                <a:cs typeface="Arial" panose="020B0604020202020204" pitchFamily="34" charset="0"/>
              </a:rPr>
              <a:t> </a:t>
            </a:r>
            <a:r>
              <a:rPr lang="en-US" sz="1200" dirty="0" err="1">
                <a:solidFill>
                  <a:srgbClr val="0000FF"/>
                </a:solidFill>
                <a:latin typeface="Arial" panose="020B0604020202020204" pitchFamily="34" charset="0"/>
                <a:ea typeface="SimHei" panose="02010609060101010101" pitchFamily="49" charset="-122"/>
                <a:cs typeface="Arial" panose="020B0604020202020204" pitchFamily="34" charset="0"/>
              </a:rPr>
              <a:t>sanguineo</a:t>
            </a:r>
            <a:r>
              <a:rPr lang="en-US" sz="1200" dirty="0">
                <a:solidFill>
                  <a:srgbClr val="0000FF"/>
                </a:solidFill>
                <a:latin typeface="Arial" panose="020B0604020202020204" pitchFamily="34" charset="0"/>
                <a:ea typeface="SimHei" panose="02010609060101010101" pitchFamily="49" charset="-122"/>
                <a:cs typeface="Arial" panose="020B0604020202020204" pitchFamily="34" charset="0"/>
              </a:rPr>
              <a:t> y </a:t>
            </a:r>
            <a:r>
              <a:rPr lang="en-US" sz="1200" dirty="0" err="1">
                <a:solidFill>
                  <a:srgbClr val="0000FF"/>
                </a:solidFill>
                <a:latin typeface="Arial" panose="020B0604020202020204" pitchFamily="34" charset="0"/>
                <a:ea typeface="SimHei" panose="02010609060101010101" pitchFamily="49" charset="-122"/>
                <a:cs typeface="Arial" panose="020B0604020202020204" pitchFamily="34" charset="0"/>
              </a:rPr>
              <a:t>linfatico</a:t>
            </a:r>
            <a:r>
              <a:rPr lang="en-US" sz="1200" dirty="0">
                <a:solidFill>
                  <a:srgbClr val="0000FF"/>
                </a:solidFill>
                <a:latin typeface="Arial" panose="020B0604020202020204" pitchFamily="34" charset="0"/>
                <a:ea typeface="SimHei" panose="02010609060101010101" pitchFamily="49" charset="-122"/>
                <a:cs typeface="Arial" panose="020B0604020202020204" pitchFamily="34" charset="0"/>
              </a:rPr>
              <a:t>.  </a:t>
            </a:r>
            <a:endParaRPr lang="es-AR" sz="1200" dirty="0">
              <a:solidFill>
                <a:srgbClr val="0000FF"/>
              </a:solidFill>
              <a:latin typeface="Arial" panose="020B0604020202020204" pitchFamily="34" charset="0"/>
              <a:ea typeface="SimHei" panose="02010609060101010101" pitchFamily="49" charset="-122"/>
              <a:cs typeface="Arial" panose="020B0604020202020204" pitchFamily="34" charset="0"/>
            </a:endParaRPr>
          </a:p>
        </p:txBody>
      </p:sp>
      <p:sp>
        <p:nvSpPr>
          <p:cNvPr id="17" name="Cerrar llave 16"/>
          <p:cNvSpPr/>
          <p:nvPr/>
        </p:nvSpPr>
        <p:spPr>
          <a:xfrm flipH="1">
            <a:off x="3389841" y="3926338"/>
            <a:ext cx="856850" cy="2429312"/>
          </a:xfrm>
          <a:prstGeom prst="rightBrace">
            <a:avLst>
              <a:gd name="adj1" fmla="val 21154"/>
              <a:gd name="adj2" fmla="val 56246"/>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20" name="CuadroTexto 19"/>
          <p:cNvSpPr txBox="1"/>
          <p:nvPr/>
        </p:nvSpPr>
        <p:spPr>
          <a:xfrm>
            <a:off x="33283" y="663836"/>
            <a:ext cx="3077154" cy="276999"/>
          </a:xfrm>
          <a:prstGeom prst="rect">
            <a:avLst/>
          </a:prstGeom>
          <a:noFill/>
        </p:spPr>
        <p:txBody>
          <a:bodyPr wrap="square" rtlCol="0">
            <a:spAutoFit/>
          </a:bodyPr>
          <a:lstStyle/>
          <a:p>
            <a:pPr algn="ctr"/>
            <a:r>
              <a:rPr lang="es-AR" sz="1200" dirty="0">
                <a:solidFill>
                  <a:srgbClr val="0000FF"/>
                </a:solidFill>
              </a:rPr>
              <a:t>Sección transversa de una trabécula</a:t>
            </a:r>
          </a:p>
        </p:txBody>
      </p:sp>
      <p:sp>
        <p:nvSpPr>
          <p:cNvPr id="11" name="CuadroTexto 10"/>
          <p:cNvSpPr txBox="1"/>
          <p:nvPr/>
        </p:nvSpPr>
        <p:spPr>
          <a:xfrm>
            <a:off x="5320794" y="323165"/>
            <a:ext cx="3556998" cy="646331"/>
          </a:xfrm>
          <a:prstGeom prst="rect">
            <a:avLst/>
          </a:prstGeom>
          <a:noFill/>
        </p:spPr>
        <p:txBody>
          <a:bodyPr wrap="square" rtlCol="0">
            <a:spAutoFit/>
          </a:bodyPr>
          <a:lstStyle/>
          <a:p>
            <a:pPr algn="ctr"/>
            <a:r>
              <a:rPr lang="es-AR" sz="1200" dirty="0"/>
              <a:t>Las células de </a:t>
            </a:r>
            <a:r>
              <a:rPr lang="es-AR" sz="1200" dirty="0" err="1"/>
              <a:t>Kupffer</a:t>
            </a:r>
            <a:r>
              <a:rPr lang="es-AR" sz="1200" dirty="0"/>
              <a:t> están estratégicamente ubicadas en la luz de la </a:t>
            </a:r>
            <a:r>
              <a:rPr lang="es-AR" sz="1200" dirty="0" err="1"/>
              <a:t>vasculatura</a:t>
            </a:r>
            <a:r>
              <a:rPr lang="es-AR" sz="1200" dirty="0"/>
              <a:t> sinusoidal y capturan material </a:t>
            </a:r>
            <a:r>
              <a:rPr lang="es-AR" sz="1200" dirty="0" err="1"/>
              <a:t>particulado</a:t>
            </a:r>
            <a:r>
              <a:rPr lang="es-AR" sz="1200" dirty="0"/>
              <a:t> circulante  </a:t>
            </a:r>
          </a:p>
        </p:txBody>
      </p:sp>
      <p:sp>
        <p:nvSpPr>
          <p:cNvPr id="21" name="CuadroTexto 20"/>
          <p:cNvSpPr txBox="1"/>
          <p:nvPr/>
        </p:nvSpPr>
        <p:spPr>
          <a:xfrm>
            <a:off x="5" y="3478320"/>
            <a:ext cx="9143995" cy="461665"/>
          </a:xfrm>
          <a:prstGeom prst="rect">
            <a:avLst/>
          </a:prstGeom>
          <a:noFill/>
        </p:spPr>
        <p:txBody>
          <a:bodyPr wrap="square" rtlCol="0">
            <a:spAutoFit/>
          </a:bodyPr>
          <a:lstStyle/>
          <a:p>
            <a:r>
              <a:rPr lang="es-AR" sz="1200" dirty="0" err="1">
                <a:solidFill>
                  <a:srgbClr val="0000FF"/>
                </a:solidFill>
              </a:rPr>
              <a:t>Microanatomia</a:t>
            </a:r>
            <a:r>
              <a:rPr lang="es-AR" sz="1200" dirty="0">
                <a:solidFill>
                  <a:srgbClr val="0000FF"/>
                </a:solidFill>
              </a:rPr>
              <a:t> del bazo. Se muestra la barrera con arreglo en forma de pentagrama de las células endoteliales en la </a:t>
            </a:r>
            <a:r>
              <a:rPr lang="es-AR" sz="1200" dirty="0" err="1">
                <a:solidFill>
                  <a:srgbClr val="0000FF"/>
                </a:solidFill>
              </a:rPr>
              <a:t>microvasculatura</a:t>
            </a:r>
            <a:r>
              <a:rPr lang="es-AR" sz="1200" dirty="0">
                <a:solidFill>
                  <a:srgbClr val="0000FF"/>
                </a:solidFill>
              </a:rPr>
              <a:t> de la pulpa roja </a:t>
            </a:r>
          </a:p>
        </p:txBody>
      </p:sp>
    </p:spTree>
    <p:extLst>
      <p:ext uri="{BB962C8B-B14F-4D97-AF65-F5344CB8AC3E}">
        <p14:creationId xmlns:p14="http://schemas.microsoft.com/office/powerpoint/2010/main" val="319910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259967" y="627424"/>
            <a:ext cx="5690393" cy="5370225"/>
          </a:xfrm>
          <a:prstGeom prst="rect">
            <a:avLst/>
          </a:prstGeom>
        </p:spPr>
      </p:pic>
      <p:sp>
        <p:nvSpPr>
          <p:cNvPr id="3" name="CuadroTexto 2"/>
          <p:cNvSpPr txBox="1"/>
          <p:nvPr/>
        </p:nvSpPr>
        <p:spPr>
          <a:xfrm>
            <a:off x="0" y="0"/>
            <a:ext cx="9144000" cy="738664"/>
          </a:xfrm>
          <a:prstGeom prst="rect">
            <a:avLst/>
          </a:prstGeom>
          <a:solidFill>
            <a:srgbClr val="FF0000"/>
          </a:solidFill>
        </p:spPr>
        <p:txBody>
          <a:bodyPr wrap="square" rtlCol="0">
            <a:spAutoFit/>
          </a:bodyPr>
          <a:lstStyle/>
          <a:p>
            <a:pPr algn="ctr"/>
            <a:r>
              <a:rPr lang="es-AR" sz="2400" b="1">
                <a:solidFill>
                  <a:schemeClr val="bg1"/>
                </a:solidFill>
                <a:latin typeface="Arial" panose="020B0604020202020204" pitchFamily="34" charset="0"/>
                <a:cs typeface="Arial" panose="020B0604020202020204" pitchFamily="34" charset="0"/>
              </a:rPr>
              <a:t>Tamaños relativos de diferentes tipos de </a:t>
            </a:r>
            <a:r>
              <a:rPr lang="es-AR" sz="2400" b="1" err="1">
                <a:solidFill>
                  <a:schemeClr val="bg1"/>
                </a:solidFill>
                <a:latin typeface="Arial" panose="020B0604020202020204" pitchFamily="34" charset="0"/>
                <a:cs typeface="Arial" panose="020B0604020202020204" pitchFamily="34" charset="0"/>
              </a:rPr>
              <a:t>nanomedicinas</a:t>
            </a:r>
            <a:r>
              <a:rPr lang="es-AR" b="1">
                <a:solidFill>
                  <a:schemeClr val="bg1"/>
                </a:solidFill>
                <a:latin typeface="Arial" panose="020B0604020202020204" pitchFamily="34" charset="0"/>
                <a:cs typeface="Arial" panose="020B0604020202020204" pitchFamily="34" charset="0"/>
              </a:rPr>
              <a:t>, discontinuidades en la </a:t>
            </a:r>
            <a:r>
              <a:rPr lang="es-AR" b="1" err="1">
                <a:solidFill>
                  <a:schemeClr val="bg1"/>
                </a:solidFill>
                <a:latin typeface="Arial" panose="020B0604020202020204" pitchFamily="34" charset="0"/>
                <a:cs typeface="Arial" panose="020B0604020202020204" pitchFamily="34" charset="0"/>
              </a:rPr>
              <a:t>vasculatura</a:t>
            </a:r>
            <a:r>
              <a:rPr lang="es-AR" b="1">
                <a:solidFill>
                  <a:schemeClr val="bg1"/>
                </a:solidFill>
                <a:latin typeface="Arial" panose="020B0604020202020204" pitchFamily="34" charset="0"/>
                <a:cs typeface="Arial" panose="020B0604020202020204" pitchFamily="34" charset="0"/>
              </a:rPr>
              <a:t> </a:t>
            </a:r>
            <a:endParaRPr lang="es-AR">
              <a:solidFill>
                <a:schemeClr val="bg1"/>
              </a:solidFill>
              <a:latin typeface="Arial" panose="020B0604020202020204" pitchFamily="34" charset="0"/>
              <a:cs typeface="Arial" panose="020B0604020202020204" pitchFamily="34" charset="0"/>
            </a:endParaRPr>
          </a:p>
        </p:txBody>
      </p:sp>
      <p:sp>
        <p:nvSpPr>
          <p:cNvPr id="2" name="Rectángulo 1"/>
          <p:cNvSpPr/>
          <p:nvPr/>
        </p:nvSpPr>
        <p:spPr>
          <a:xfrm>
            <a:off x="0" y="4178249"/>
            <a:ext cx="3381153" cy="2215991"/>
          </a:xfrm>
          <a:prstGeom prst="rect">
            <a:avLst/>
          </a:prstGeom>
        </p:spPr>
        <p:txBody>
          <a:bodyPr wrap="square">
            <a:spAutoFit/>
          </a:bodyPr>
          <a:lstStyle/>
          <a:p>
            <a:pPr algn="just"/>
            <a:r>
              <a:rPr lang="en-US" b="1" dirty="0">
                <a:latin typeface="Arial" panose="020B0604020202020204" pitchFamily="34" charset="0"/>
                <a:cs typeface="Arial" panose="020B0604020202020204" pitchFamily="34" charset="0"/>
              </a:rPr>
              <a:t>Figure 1 </a:t>
            </a:r>
            <a:r>
              <a:rPr lang="en-US" sz="1200" dirty="0">
                <a:latin typeface="Arial" panose="020B0604020202020204" pitchFamily="34" charset="0"/>
                <a:cs typeface="Arial" panose="020B0604020202020204" pitchFamily="34" charset="0"/>
              </a:rPr>
              <a:t>Block copolymers bearing a hydrophilic (green) and hydrophobic (red) segment can form different shapes and sizes. </a:t>
            </a:r>
            <a:r>
              <a:rPr lang="en-US" sz="1200" b="1" dirty="0">
                <a:latin typeface="Arial" panose="020B0604020202020204" pitchFamily="34" charset="0"/>
                <a:cs typeface="Arial" panose="020B0604020202020204" pitchFamily="34" charset="0"/>
              </a:rPr>
              <a:t>a</a:t>
            </a:r>
            <a:r>
              <a:rPr lang="en-US" sz="1200" dirty="0">
                <a:latin typeface="Arial" panose="020B0604020202020204" pitchFamily="34" charset="0"/>
                <a:cs typeface="Arial" panose="020B0604020202020204" pitchFamily="34" charset="0"/>
              </a:rPr>
              <a:t>, Depending on rigidity, length and ratio of the polymer segments, these synthetic copolymers can </a:t>
            </a:r>
            <a:r>
              <a:rPr lang="es-AR" sz="1200" dirty="0" err="1">
                <a:latin typeface="Arial" panose="020B0604020202020204" pitchFamily="34" charset="0"/>
                <a:cs typeface="Arial" panose="020B0604020202020204" pitchFamily="34" charset="0"/>
              </a:rPr>
              <a:t>self-assemble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into</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spherical</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micelles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polymer</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vesicles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polymersomes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or</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cylindrical</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micelles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filomicelles</a:t>
            </a:r>
            <a:r>
              <a:rPr lang="es-AR" sz="1200" dirty="0">
                <a:latin typeface="Arial" panose="020B0604020202020204" pitchFamily="34" charset="0"/>
                <a:cs typeface="Arial" panose="020B0604020202020204" pitchFamily="34" charset="0"/>
              </a:rPr>
              <a:t>). </a:t>
            </a:r>
          </a:p>
          <a:p>
            <a:pPr algn="just"/>
            <a:r>
              <a:rPr lang="es-AR" sz="1200" dirty="0">
                <a:latin typeface="Arial" panose="020B0604020202020204" pitchFamily="34" charset="0"/>
                <a:cs typeface="Arial" panose="020B0604020202020204" pitchFamily="34" charset="0"/>
              </a:rPr>
              <a:t>Las </a:t>
            </a:r>
            <a:r>
              <a:rPr lang="es-AR" sz="1200" dirty="0" err="1">
                <a:latin typeface="Arial" panose="020B0604020202020204" pitchFamily="34" charset="0"/>
                <a:cs typeface="Arial" panose="020B0604020202020204" pitchFamily="34" charset="0"/>
              </a:rPr>
              <a:t>filomicelas</a:t>
            </a:r>
            <a:r>
              <a:rPr lang="es-AR" sz="1200" dirty="0">
                <a:latin typeface="Arial" panose="020B0604020202020204" pitchFamily="34" charset="0"/>
                <a:cs typeface="Arial" panose="020B0604020202020204" pitchFamily="34" charset="0"/>
              </a:rPr>
              <a:t> endovenosas circulan por tiempos mas largos que sus contrapartes esféricas. </a:t>
            </a:r>
          </a:p>
        </p:txBody>
      </p:sp>
      <p:sp>
        <p:nvSpPr>
          <p:cNvPr id="5" name="Rectángulo 4"/>
          <p:cNvSpPr/>
          <p:nvPr/>
        </p:nvSpPr>
        <p:spPr>
          <a:xfrm>
            <a:off x="0" y="6348074"/>
            <a:ext cx="9144000" cy="276999"/>
          </a:xfrm>
          <a:prstGeom prst="rect">
            <a:avLst/>
          </a:prstGeom>
        </p:spPr>
        <p:txBody>
          <a:bodyPr wrap="square">
            <a:spAutoFit/>
          </a:bodyPr>
          <a:lstStyle/>
          <a:p>
            <a:pPr algn="r"/>
            <a:r>
              <a:rPr lang="en-US" sz="1200">
                <a:solidFill>
                  <a:srgbClr val="0000FF"/>
                </a:solidFill>
                <a:latin typeface="Arial" panose="020B0604020202020204" pitchFamily="34" charset="0"/>
                <a:cs typeface="Arial" panose="020B0604020202020204" pitchFamily="34" charset="0"/>
              </a:rPr>
              <a:t>Nanocarriers shape up for long life </a:t>
            </a:r>
            <a:r>
              <a:rPr lang="es-AR" sz="1200" err="1">
                <a:solidFill>
                  <a:srgbClr val="0000FF"/>
                </a:solidFill>
                <a:latin typeface="Arial" panose="020B0604020202020204" pitchFamily="34" charset="0"/>
                <a:cs typeface="Arial" panose="020B0604020202020204" pitchFamily="34" charset="0"/>
              </a:rPr>
              <a:t>Nobuhiro</a:t>
            </a:r>
            <a:r>
              <a:rPr lang="es-AR" sz="1200">
                <a:solidFill>
                  <a:srgbClr val="0000FF"/>
                </a:solidFill>
                <a:latin typeface="Arial" panose="020B0604020202020204" pitchFamily="34" charset="0"/>
                <a:cs typeface="Arial" panose="020B0604020202020204" pitchFamily="34" charset="0"/>
              </a:rPr>
              <a:t> </a:t>
            </a:r>
            <a:r>
              <a:rPr lang="es-AR" sz="1200" err="1">
                <a:solidFill>
                  <a:srgbClr val="0000FF"/>
                </a:solidFill>
                <a:latin typeface="Arial" panose="020B0604020202020204" pitchFamily="34" charset="0"/>
                <a:cs typeface="Arial" panose="020B0604020202020204" pitchFamily="34" charset="0"/>
              </a:rPr>
              <a:t>Nishiyama</a:t>
            </a:r>
            <a:r>
              <a:rPr lang="es-AR" sz="1200">
                <a:solidFill>
                  <a:srgbClr val="0000FF"/>
                </a:solidFill>
                <a:latin typeface="Arial" panose="020B0604020202020204" pitchFamily="34" charset="0"/>
                <a:cs typeface="Arial" panose="020B0604020202020204" pitchFamily="34" charset="0"/>
              </a:rPr>
              <a:t>. </a:t>
            </a:r>
            <a:r>
              <a:rPr lang="en-US" sz="1200">
                <a:solidFill>
                  <a:srgbClr val="0000FF"/>
                </a:solidFill>
                <a:latin typeface="Arial" panose="020B0604020202020204" pitchFamily="34" charset="0"/>
                <a:cs typeface="Arial" panose="020B0604020202020204" pitchFamily="34" charset="0"/>
              </a:rPr>
              <a:t>nature nanotechnology | VOL 2 | APRIL 2007</a:t>
            </a:r>
            <a:endParaRPr lang="es-AR" sz="1200">
              <a:solidFill>
                <a:srgbClr val="0000FF"/>
              </a:solidFill>
              <a:latin typeface="Arial" panose="020B0604020202020204" pitchFamily="34" charset="0"/>
              <a:cs typeface="Arial" panose="020B0604020202020204" pitchFamily="34" charset="0"/>
            </a:endParaRPr>
          </a:p>
        </p:txBody>
      </p:sp>
      <p:sp>
        <p:nvSpPr>
          <p:cNvPr id="6" name="Rectángulo 5"/>
          <p:cNvSpPr/>
          <p:nvPr/>
        </p:nvSpPr>
        <p:spPr>
          <a:xfrm>
            <a:off x="4378360" y="5886409"/>
            <a:ext cx="4572000" cy="923330"/>
          </a:xfrm>
          <a:prstGeom prst="rect">
            <a:avLst/>
          </a:prstGeom>
        </p:spPr>
        <p:txBody>
          <a:bodyPr>
            <a:spAutoFit/>
          </a:bodyPr>
          <a:lstStyle/>
          <a:p>
            <a:pPr algn="just"/>
            <a:r>
              <a:rPr lang="es-AR" dirty="0">
                <a:latin typeface="Arial" panose="020B0604020202020204" pitchFamily="34" charset="0"/>
                <a:cs typeface="Arial" panose="020B0604020202020204" pitchFamily="34" charset="0"/>
              </a:rPr>
              <a:t>Escala de longitudes mostrando la relación de tamaño entre distintas </a:t>
            </a:r>
            <a:r>
              <a:rPr lang="es-AR" dirty="0" err="1">
                <a:latin typeface="Arial" panose="020B0604020202020204" pitchFamily="34" charset="0"/>
                <a:cs typeface="Arial" panose="020B0604020202020204" pitchFamily="34" charset="0"/>
              </a:rPr>
              <a:t>nanoestructuras</a:t>
            </a:r>
            <a:r>
              <a:rPr lang="es-AR" dirty="0">
                <a:latin typeface="Arial" panose="020B0604020202020204" pitchFamily="34" charset="0"/>
                <a:cs typeface="Arial" panose="020B0604020202020204" pitchFamily="34" charset="0"/>
              </a:rPr>
              <a:t> y anatomía vascular </a:t>
            </a:r>
          </a:p>
        </p:txBody>
      </p:sp>
      <p:pic>
        <p:nvPicPr>
          <p:cNvPr id="7" name="Imagen 6"/>
          <p:cNvPicPr>
            <a:picLocks noChangeAspect="1"/>
          </p:cNvPicPr>
          <p:nvPr/>
        </p:nvPicPr>
        <p:blipFill>
          <a:blip r:embed="rId3"/>
          <a:stretch>
            <a:fillRect/>
          </a:stretch>
        </p:blipFill>
        <p:spPr>
          <a:xfrm>
            <a:off x="491615" y="1200329"/>
            <a:ext cx="2574712" cy="3057844"/>
          </a:xfrm>
          <a:prstGeom prst="rect">
            <a:avLst/>
          </a:prstGeom>
        </p:spPr>
      </p:pic>
    </p:spTree>
    <p:extLst>
      <p:ext uri="{BB962C8B-B14F-4D97-AF65-F5344CB8AC3E}">
        <p14:creationId xmlns:p14="http://schemas.microsoft.com/office/powerpoint/2010/main" val="171619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33510" y="2626141"/>
            <a:ext cx="5983485" cy="1890797"/>
          </a:xfrm>
          <a:prstGeom prst="rect">
            <a:avLst/>
          </a:prstGeom>
        </p:spPr>
      </p:pic>
      <p:pic>
        <p:nvPicPr>
          <p:cNvPr id="3" name="Imagen 2"/>
          <p:cNvPicPr>
            <a:picLocks noChangeAspect="1"/>
          </p:cNvPicPr>
          <p:nvPr/>
        </p:nvPicPr>
        <p:blipFill>
          <a:blip r:embed="rId3"/>
          <a:stretch>
            <a:fillRect/>
          </a:stretch>
        </p:blipFill>
        <p:spPr>
          <a:xfrm>
            <a:off x="6424234" y="2351253"/>
            <a:ext cx="2719766" cy="1890797"/>
          </a:xfrm>
          <a:prstGeom prst="rect">
            <a:avLst/>
          </a:prstGeom>
        </p:spPr>
      </p:pic>
      <p:sp>
        <p:nvSpPr>
          <p:cNvPr id="4" name="Rectángulo 3"/>
          <p:cNvSpPr/>
          <p:nvPr/>
        </p:nvSpPr>
        <p:spPr>
          <a:xfrm>
            <a:off x="0" y="4791826"/>
            <a:ext cx="9144000" cy="1015663"/>
          </a:xfrm>
          <a:prstGeom prst="rect">
            <a:avLst/>
          </a:prstGeom>
        </p:spPr>
        <p:txBody>
          <a:bodyPr wrap="square">
            <a:spAutoFit/>
          </a:bodyPr>
          <a:lstStyle/>
          <a:p>
            <a:r>
              <a:rPr lang="en-US" sz="1200">
                <a:latin typeface="Arial" panose="020B0604020202020204" pitchFamily="34" charset="0"/>
                <a:cs typeface="Arial" panose="020B0604020202020204" pitchFamily="34" charset="0"/>
              </a:rPr>
              <a:t>Fig. 8 Illustration of how rapid corona formation kinetically impacts early nanopathology in the human blood system. Upon entry or parenteral application, pristine NPs only exist for a short period of time, but are still capable of immediately affecting the vitality of endothelial cells, triggering thrombocyte activation and aggregation, and may also induce hemolysis. Formation of the biomolecule corona rapidly modulates the NPs’ decoration with bioactive proteins protecting the cells of the blood system against nanoparticle-induced (</a:t>
            </a:r>
            <a:r>
              <a:rPr lang="en-US" sz="1200" err="1">
                <a:latin typeface="Arial" panose="020B0604020202020204" pitchFamily="34" charset="0"/>
                <a:cs typeface="Arial" panose="020B0604020202020204" pitchFamily="34" charset="0"/>
              </a:rPr>
              <a:t>patho</a:t>
            </a:r>
            <a:r>
              <a:rPr lang="en-US" sz="1200">
                <a:latin typeface="Arial" panose="020B0604020202020204" pitchFamily="34" charset="0"/>
                <a:cs typeface="Arial" panose="020B0604020202020204" pitchFamily="34" charset="0"/>
              </a:rPr>
              <a:t>)biological processes, and can also promote cellular uptake. Note, the elements are not drawn to scale.</a:t>
            </a:r>
            <a:endParaRPr lang="es-AR"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982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01692" y="1911610"/>
            <a:ext cx="4170308" cy="4333453"/>
          </a:xfrm>
          <a:prstGeom prst="rect">
            <a:avLst/>
          </a:prstGeom>
        </p:spPr>
      </p:pic>
      <p:pic>
        <p:nvPicPr>
          <p:cNvPr id="3" name="Imagen 2"/>
          <p:cNvPicPr>
            <a:picLocks noChangeAspect="1"/>
          </p:cNvPicPr>
          <p:nvPr/>
        </p:nvPicPr>
        <p:blipFill>
          <a:blip r:embed="rId3"/>
          <a:stretch>
            <a:fillRect/>
          </a:stretch>
        </p:blipFill>
        <p:spPr>
          <a:xfrm>
            <a:off x="510320" y="6226110"/>
            <a:ext cx="3445037" cy="588047"/>
          </a:xfrm>
          <a:prstGeom prst="rect">
            <a:avLst/>
          </a:prstGeom>
        </p:spPr>
      </p:pic>
      <p:sp>
        <p:nvSpPr>
          <p:cNvPr id="4" name="Rectángulo 3"/>
          <p:cNvSpPr/>
          <p:nvPr/>
        </p:nvSpPr>
        <p:spPr>
          <a:xfrm>
            <a:off x="4572000" y="888291"/>
            <a:ext cx="4572000" cy="3139321"/>
          </a:xfrm>
          <a:prstGeom prst="rect">
            <a:avLst/>
          </a:prstGeom>
        </p:spPr>
        <p:txBody>
          <a:bodyPr>
            <a:spAutoFit/>
          </a:bodyPr>
          <a:lstStyle/>
          <a:p>
            <a:pPr algn="just"/>
            <a:r>
              <a:rPr lang="en-US">
                <a:solidFill>
                  <a:srgbClr val="000000"/>
                </a:solidFill>
                <a:latin typeface="Arial" panose="020B0604020202020204" pitchFamily="34" charset="0"/>
                <a:cs typeface="Arial" panose="020B0604020202020204" pitchFamily="34" charset="0"/>
              </a:rPr>
              <a:t>La </a:t>
            </a:r>
            <a:r>
              <a:rPr lang="en-US" err="1">
                <a:solidFill>
                  <a:srgbClr val="000000"/>
                </a:solidFill>
                <a:latin typeface="Arial" panose="020B0604020202020204" pitchFamily="34" charset="0"/>
                <a:cs typeface="Arial" panose="020B0604020202020204" pitchFamily="34" charset="0"/>
              </a:rPr>
              <a:t>figura</a:t>
            </a:r>
            <a:r>
              <a:rPr lang="en-US">
                <a:solidFill>
                  <a:srgbClr val="000000"/>
                </a:solidFill>
                <a:latin typeface="Arial" panose="020B0604020202020204" pitchFamily="34" charset="0"/>
                <a:cs typeface="Arial" panose="020B0604020202020204" pitchFamily="34" charset="0"/>
              </a:rPr>
              <a:t> </a:t>
            </a:r>
            <a:r>
              <a:rPr lang="en-US" err="1">
                <a:solidFill>
                  <a:srgbClr val="000000"/>
                </a:solidFill>
                <a:latin typeface="Arial" panose="020B0604020202020204" pitchFamily="34" charset="0"/>
                <a:cs typeface="Arial" panose="020B0604020202020204" pitchFamily="34" charset="0"/>
              </a:rPr>
              <a:t>muestra</a:t>
            </a:r>
            <a:r>
              <a:rPr lang="en-US">
                <a:solidFill>
                  <a:srgbClr val="000000"/>
                </a:solidFill>
                <a:latin typeface="Arial" panose="020B0604020202020204" pitchFamily="34" charset="0"/>
                <a:cs typeface="Arial" panose="020B0604020202020204" pitchFamily="34" charset="0"/>
              </a:rPr>
              <a:t> </a:t>
            </a:r>
            <a:r>
              <a:rPr lang="en-US" err="1">
                <a:solidFill>
                  <a:srgbClr val="000000"/>
                </a:solidFill>
                <a:latin typeface="Arial" panose="020B0604020202020204" pitchFamily="34" charset="0"/>
                <a:cs typeface="Arial" panose="020B0604020202020204" pitchFamily="34" charset="0"/>
              </a:rPr>
              <a:t>cuatro</a:t>
            </a:r>
            <a:r>
              <a:rPr lang="en-US">
                <a:solidFill>
                  <a:srgbClr val="000000"/>
                </a:solidFill>
                <a:latin typeface="Arial" panose="020B0604020202020204" pitchFamily="34" charset="0"/>
                <a:cs typeface="Arial" panose="020B0604020202020204" pitchFamily="34" charset="0"/>
              </a:rPr>
              <a:t> </a:t>
            </a:r>
            <a:r>
              <a:rPr lang="en-US" err="1">
                <a:solidFill>
                  <a:srgbClr val="000000"/>
                </a:solidFill>
                <a:latin typeface="Arial" panose="020B0604020202020204" pitchFamily="34" charset="0"/>
                <a:cs typeface="Arial" panose="020B0604020202020204" pitchFamily="34" charset="0"/>
              </a:rPr>
              <a:t>modificaciones</a:t>
            </a:r>
            <a:r>
              <a:rPr lang="en-US">
                <a:solidFill>
                  <a:srgbClr val="000000"/>
                </a:solidFill>
                <a:latin typeface="Arial" panose="020B0604020202020204" pitchFamily="34" charset="0"/>
                <a:cs typeface="Arial" panose="020B0604020202020204" pitchFamily="34" charset="0"/>
              </a:rPr>
              <a:t> </a:t>
            </a:r>
            <a:r>
              <a:rPr lang="en-US" err="1">
                <a:solidFill>
                  <a:srgbClr val="000000"/>
                </a:solidFill>
                <a:latin typeface="Arial" panose="020B0604020202020204" pitchFamily="34" charset="0"/>
                <a:cs typeface="Arial" panose="020B0604020202020204" pitchFamily="34" charset="0"/>
              </a:rPr>
              <a:t>estructurales</a:t>
            </a:r>
            <a:r>
              <a:rPr lang="en-US">
                <a:solidFill>
                  <a:srgbClr val="000000"/>
                </a:solidFill>
                <a:latin typeface="Arial" panose="020B0604020202020204" pitchFamily="34" charset="0"/>
                <a:cs typeface="Arial" panose="020B0604020202020204" pitchFamily="34" charset="0"/>
              </a:rPr>
              <a:t> que </a:t>
            </a:r>
            <a:r>
              <a:rPr lang="en-US" err="1">
                <a:solidFill>
                  <a:srgbClr val="000000"/>
                </a:solidFill>
                <a:latin typeface="Arial" panose="020B0604020202020204" pitchFamily="34" charset="0"/>
                <a:cs typeface="Arial" panose="020B0604020202020204" pitchFamily="34" charset="0"/>
              </a:rPr>
              <a:t>permiten</a:t>
            </a:r>
            <a:r>
              <a:rPr lang="en-US">
                <a:solidFill>
                  <a:srgbClr val="000000"/>
                </a:solidFill>
                <a:latin typeface="Arial" panose="020B0604020202020204" pitchFamily="34" charset="0"/>
                <a:cs typeface="Arial" panose="020B0604020202020204" pitchFamily="34" charset="0"/>
              </a:rPr>
              <a:t> </a:t>
            </a:r>
            <a:r>
              <a:rPr lang="en-US" err="1">
                <a:solidFill>
                  <a:srgbClr val="000000"/>
                </a:solidFill>
                <a:latin typeface="Arial" panose="020B0604020202020204" pitchFamily="34" charset="0"/>
                <a:cs typeface="Arial" panose="020B0604020202020204" pitchFamily="34" charset="0"/>
              </a:rPr>
              <a:t>aumentar</a:t>
            </a:r>
            <a:r>
              <a:rPr lang="en-US">
                <a:solidFill>
                  <a:srgbClr val="000000"/>
                </a:solidFill>
                <a:latin typeface="Arial" panose="020B0604020202020204" pitchFamily="34" charset="0"/>
                <a:cs typeface="Arial" panose="020B0604020202020204" pitchFamily="34" charset="0"/>
              </a:rPr>
              <a:t> la </a:t>
            </a:r>
            <a:r>
              <a:rPr lang="en-US" err="1">
                <a:solidFill>
                  <a:srgbClr val="000000"/>
                </a:solidFill>
                <a:latin typeface="Arial" panose="020B0604020202020204" pitchFamily="34" charset="0"/>
                <a:cs typeface="Arial" panose="020B0604020202020204" pitchFamily="34" charset="0"/>
              </a:rPr>
              <a:t>vida</a:t>
            </a:r>
            <a:r>
              <a:rPr lang="en-US">
                <a:solidFill>
                  <a:srgbClr val="000000"/>
                </a:solidFill>
                <a:latin typeface="Arial" panose="020B0604020202020204" pitchFamily="34" charset="0"/>
                <a:cs typeface="Arial" panose="020B0604020202020204" pitchFamily="34" charset="0"/>
              </a:rPr>
              <a:t> media de </a:t>
            </a:r>
            <a:r>
              <a:rPr lang="en-US" err="1">
                <a:solidFill>
                  <a:srgbClr val="000000"/>
                </a:solidFill>
                <a:latin typeface="Arial" panose="020B0604020202020204" pitchFamily="34" charset="0"/>
                <a:cs typeface="Arial" panose="020B0604020202020204" pitchFamily="34" charset="0"/>
              </a:rPr>
              <a:t>nanomedicinas</a:t>
            </a:r>
            <a:r>
              <a:rPr lang="en-US">
                <a:solidFill>
                  <a:srgbClr val="000000"/>
                </a:solidFill>
                <a:latin typeface="Arial" panose="020B0604020202020204" pitchFamily="34" charset="0"/>
                <a:cs typeface="Arial" panose="020B0604020202020204" pitchFamily="34" charset="0"/>
              </a:rPr>
              <a:t> </a:t>
            </a:r>
            <a:r>
              <a:rPr lang="en-US" err="1">
                <a:solidFill>
                  <a:srgbClr val="000000"/>
                </a:solidFill>
                <a:latin typeface="Arial" panose="020B0604020202020204" pitchFamily="34" charset="0"/>
                <a:cs typeface="Arial" panose="020B0604020202020204" pitchFamily="34" charset="0"/>
              </a:rPr>
              <a:t>en</a:t>
            </a:r>
            <a:r>
              <a:rPr lang="en-US">
                <a:solidFill>
                  <a:srgbClr val="000000"/>
                </a:solidFill>
                <a:latin typeface="Arial" panose="020B0604020202020204" pitchFamily="34" charset="0"/>
                <a:cs typeface="Arial" panose="020B0604020202020204" pitchFamily="34" charset="0"/>
              </a:rPr>
              <a:t> </a:t>
            </a:r>
            <a:r>
              <a:rPr lang="en-US" err="1">
                <a:solidFill>
                  <a:srgbClr val="000000"/>
                </a:solidFill>
                <a:latin typeface="Arial" panose="020B0604020202020204" pitchFamily="34" charset="0"/>
                <a:cs typeface="Arial" panose="020B0604020202020204" pitchFamily="34" charset="0"/>
              </a:rPr>
              <a:t>circulacion</a:t>
            </a:r>
            <a:r>
              <a:rPr lang="en-US">
                <a:solidFill>
                  <a:srgbClr val="000000"/>
                </a:solidFill>
                <a:latin typeface="Arial" panose="020B0604020202020204" pitchFamily="34" charset="0"/>
                <a:cs typeface="Arial" panose="020B0604020202020204" pitchFamily="34" charset="0"/>
              </a:rPr>
              <a:t>. El </a:t>
            </a:r>
            <a:r>
              <a:rPr lang="en-US" err="1">
                <a:solidFill>
                  <a:srgbClr val="000000"/>
                </a:solidFill>
                <a:latin typeface="Arial" panose="020B0604020202020204" pitchFamily="34" charset="0"/>
                <a:cs typeface="Arial" panose="020B0604020202020204" pitchFamily="34" charset="0"/>
              </a:rPr>
              <a:t>aumento</a:t>
            </a:r>
            <a:r>
              <a:rPr lang="en-US">
                <a:solidFill>
                  <a:srgbClr val="000000"/>
                </a:solidFill>
                <a:latin typeface="Arial" panose="020B0604020202020204" pitchFamily="34" charset="0"/>
                <a:cs typeface="Arial" panose="020B0604020202020204" pitchFamily="34" charset="0"/>
              </a:rPr>
              <a:t> de </a:t>
            </a:r>
            <a:r>
              <a:rPr lang="en-US" err="1">
                <a:solidFill>
                  <a:srgbClr val="000000"/>
                </a:solidFill>
                <a:latin typeface="Arial" panose="020B0604020202020204" pitchFamily="34" charset="0"/>
                <a:cs typeface="Arial" panose="020B0604020202020204" pitchFamily="34" charset="0"/>
              </a:rPr>
              <a:t>vida</a:t>
            </a:r>
            <a:r>
              <a:rPr lang="en-US">
                <a:solidFill>
                  <a:srgbClr val="000000"/>
                </a:solidFill>
                <a:latin typeface="Arial" panose="020B0604020202020204" pitchFamily="34" charset="0"/>
                <a:cs typeface="Arial" panose="020B0604020202020204" pitchFamily="34" charset="0"/>
              </a:rPr>
              <a:t> media se </a:t>
            </a:r>
            <a:r>
              <a:rPr lang="en-US" err="1">
                <a:solidFill>
                  <a:srgbClr val="000000"/>
                </a:solidFill>
                <a:latin typeface="Arial" panose="020B0604020202020204" pitchFamily="34" charset="0"/>
                <a:cs typeface="Arial" panose="020B0604020202020204" pitchFamily="34" charset="0"/>
              </a:rPr>
              <a:t>consigue</a:t>
            </a:r>
            <a:r>
              <a:rPr lang="en-US">
                <a:solidFill>
                  <a:srgbClr val="000000"/>
                </a:solidFill>
                <a:latin typeface="Arial" panose="020B0604020202020204" pitchFamily="34" charset="0"/>
                <a:cs typeface="Arial" panose="020B0604020202020204" pitchFamily="34" charset="0"/>
              </a:rPr>
              <a:t> </a:t>
            </a:r>
            <a:r>
              <a:rPr lang="en-US" err="1">
                <a:solidFill>
                  <a:srgbClr val="000000"/>
                </a:solidFill>
                <a:latin typeface="Arial" panose="020B0604020202020204" pitchFamily="34" charset="0"/>
                <a:cs typeface="Arial" panose="020B0604020202020204" pitchFamily="34" charset="0"/>
              </a:rPr>
              <a:t>reduciendo</a:t>
            </a:r>
            <a:r>
              <a:rPr lang="en-US">
                <a:solidFill>
                  <a:srgbClr val="000000"/>
                </a:solidFill>
                <a:latin typeface="Arial" panose="020B0604020202020204" pitchFamily="34" charset="0"/>
                <a:cs typeface="Arial" panose="020B0604020202020204" pitchFamily="34" charset="0"/>
              </a:rPr>
              <a:t> </a:t>
            </a:r>
            <a:r>
              <a:rPr lang="en-US" err="1">
                <a:solidFill>
                  <a:srgbClr val="000000"/>
                </a:solidFill>
                <a:latin typeface="Arial" panose="020B0604020202020204" pitchFamily="34" charset="0"/>
                <a:cs typeface="Arial" panose="020B0604020202020204" pitchFamily="34" charset="0"/>
              </a:rPr>
              <a:t>su</a:t>
            </a:r>
            <a:r>
              <a:rPr lang="en-US">
                <a:solidFill>
                  <a:srgbClr val="000000"/>
                </a:solidFill>
                <a:latin typeface="Arial" panose="020B0604020202020204" pitchFamily="34" charset="0"/>
                <a:cs typeface="Arial" panose="020B0604020202020204" pitchFamily="34" charset="0"/>
              </a:rPr>
              <a:t> </a:t>
            </a:r>
            <a:r>
              <a:rPr lang="en-US" err="1">
                <a:solidFill>
                  <a:srgbClr val="000000"/>
                </a:solidFill>
                <a:latin typeface="Arial" panose="020B0604020202020204" pitchFamily="34" charset="0"/>
                <a:cs typeface="Arial" panose="020B0604020202020204" pitchFamily="34" charset="0"/>
              </a:rPr>
              <a:t>reconocimiento</a:t>
            </a:r>
            <a:r>
              <a:rPr lang="en-US">
                <a:solidFill>
                  <a:srgbClr val="000000"/>
                </a:solidFill>
                <a:latin typeface="Arial" panose="020B0604020202020204" pitchFamily="34" charset="0"/>
                <a:cs typeface="Arial" panose="020B0604020202020204" pitchFamily="34" charset="0"/>
              </a:rPr>
              <a:t> </a:t>
            </a:r>
            <a:r>
              <a:rPr lang="en-US" err="1">
                <a:solidFill>
                  <a:srgbClr val="000000"/>
                </a:solidFill>
                <a:latin typeface="Arial" panose="020B0604020202020204" pitchFamily="34" charset="0"/>
                <a:cs typeface="Arial" panose="020B0604020202020204" pitchFamily="34" charset="0"/>
              </a:rPr>
              <a:t>por</a:t>
            </a:r>
            <a:r>
              <a:rPr lang="en-US">
                <a:solidFill>
                  <a:srgbClr val="000000"/>
                </a:solidFill>
                <a:latin typeface="Arial" panose="020B0604020202020204" pitchFamily="34" charset="0"/>
                <a:cs typeface="Arial" panose="020B0604020202020204" pitchFamily="34" charset="0"/>
              </a:rPr>
              <a:t> </a:t>
            </a:r>
            <a:r>
              <a:rPr lang="en-US" err="1">
                <a:solidFill>
                  <a:srgbClr val="000000"/>
                </a:solidFill>
                <a:latin typeface="Arial" panose="020B0604020202020204" pitchFamily="34" charset="0"/>
                <a:cs typeface="Arial" panose="020B0604020202020204" pitchFamily="34" charset="0"/>
              </a:rPr>
              <a:t>opsoninas</a:t>
            </a:r>
            <a:r>
              <a:rPr lang="en-US">
                <a:solidFill>
                  <a:srgbClr val="000000"/>
                </a:solidFill>
                <a:latin typeface="Arial" panose="020B0604020202020204" pitchFamily="34" charset="0"/>
                <a:cs typeface="Arial" panose="020B0604020202020204" pitchFamily="34" charset="0"/>
              </a:rPr>
              <a:t> </a:t>
            </a:r>
            <a:r>
              <a:rPr lang="en-US" err="1">
                <a:solidFill>
                  <a:srgbClr val="000000"/>
                </a:solidFill>
                <a:latin typeface="Arial" panose="020B0604020202020204" pitchFamily="34" charset="0"/>
                <a:cs typeface="Arial" panose="020B0604020202020204" pitchFamily="34" charset="0"/>
              </a:rPr>
              <a:t>plasmaticas</a:t>
            </a:r>
            <a:r>
              <a:rPr lang="en-US">
                <a:solidFill>
                  <a:srgbClr val="000000"/>
                </a:solidFill>
                <a:latin typeface="Arial" panose="020B0604020202020204" pitchFamily="34" charset="0"/>
                <a:cs typeface="Arial" panose="020B0604020202020204" pitchFamily="34" charset="0"/>
              </a:rPr>
              <a:t> (y </a:t>
            </a:r>
            <a:r>
              <a:rPr lang="en-US" err="1">
                <a:solidFill>
                  <a:srgbClr val="000000"/>
                </a:solidFill>
                <a:latin typeface="Arial" panose="020B0604020202020204" pitchFamily="34" charset="0"/>
                <a:cs typeface="Arial" panose="020B0604020202020204" pitchFamily="34" charset="0"/>
              </a:rPr>
              <a:t>formacion</a:t>
            </a:r>
            <a:r>
              <a:rPr lang="en-US">
                <a:solidFill>
                  <a:srgbClr val="000000"/>
                </a:solidFill>
                <a:latin typeface="Arial" panose="020B0604020202020204" pitchFamily="34" charset="0"/>
                <a:cs typeface="Arial" panose="020B0604020202020204" pitchFamily="34" charset="0"/>
              </a:rPr>
              <a:t> de PC). Una </a:t>
            </a:r>
            <a:r>
              <a:rPr lang="en-US" err="1">
                <a:solidFill>
                  <a:srgbClr val="000000"/>
                </a:solidFill>
                <a:latin typeface="Arial" panose="020B0604020202020204" pitchFamily="34" charset="0"/>
                <a:cs typeface="Arial" panose="020B0604020202020204" pitchFamily="34" charset="0"/>
              </a:rPr>
              <a:t>vez</a:t>
            </a:r>
            <a:r>
              <a:rPr lang="en-US">
                <a:solidFill>
                  <a:srgbClr val="000000"/>
                </a:solidFill>
                <a:latin typeface="Arial" panose="020B0604020202020204" pitchFamily="34" charset="0"/>
                <a:cs typeface="Arial" panose="020B0604020202020204" pitchFamily="34" charset="0"/>
              </a:rPr>
              <a:t> </a:t>
            </a:r>
            <a:r>
              <a:rPr lang="en-US" err="1">
                <a:solidFill>
                  <a:srgbClr val="000000"/>
                </a:solidFill>
                <a:latin typeface="Arial" panose="020B0604020202020204" pitchFamily="34" charset="0"/>
                <a:cs typeface="Arial" panose="020B0604020202020204" pitchFamily="34" charset="0"/>
              </a:rPr>
              <a:t>formada</a:t>
            </a:r>
            <a:r>
              <a:rPr lang="en-US">
                <a:solidFill>
                  <a:srgbClr val="000000"/>
                </a:solidFill>
                <a:latin typeface="Arial" panose="020B0604020202020204" pitchFamily="34" charset="0"/>
                <a:cs typeface="Arial" panose="020B0604020202020204" pitchFamily="34" charset="0"/>
              </a:rPr>
              <a:t> la PC, se </a:t>
            </a:r>
            <a:r>
              <a:rPr lang="en-US" err="1">
                <a:solidFill>
                  <a:srgbClr val="000000"/>
                </a:solidFill>
                <a:latin typeface="Arial" panose="020B0604020202020204" pitchFamily="34" charset="0"/>
                <a:cs typeface="Arial" panose="020B0604020202020204" pitchFamily="34" charset="0"/>
              </a:rPr>
              <a:t>gatilla</a:t>
            </a:r>
            <a:r>
              <a:rPr lang="en-US">
                <a:solidFill>
                  <a:srgbClr val="000000"/>
                </a:solidFill>
                <a:latin typeface="Arial" panose="020B0604020202020204" pitchFamily="34" charset="0"/>
                <a:cs typeface="Arial" panose="020B0604020202020204" pitchFamily="34" charset="0"/>
              </a:rPr>
              <a:t> </a:t>
            </a:r>
            <a:r>
              <a:rPr lang="en-US" err="1">
                <a:solidFill>
                  <a:srgbClr val="000000"/>
                </a:solidFill>
                <a:latin typeface="Arial" panose="020B0604020202020204" pitchFamily="34" charset="0"/>
                <a:cs typeface="Arial" panose="020B0604020202020204" pitchFamily="34" charset="0"/>
              </a:rPr>
              <a:t>su</a:t>
            </a:r>
            <a:r>
              <a:rPr lang="en-US">
                <a:solidFill>
                  <a:srgbClr val="000000"/>
                </a:solidFill>
                <a:latin typeface="Arial" panose="020B0604020202020204" pitchFamily="34" charset="0"/>
                <a:cs typeface="Arial" panose="020B0604020202020204" pitchFamily="34" charset="0"/>
              </a:rPr>
              <a:t> </a:t>
            </a:r>
            <a:r>
              <a:rPr lang="en-US" err="1">
                <a:solidFill>
                  <a:srgbClr val="000000"/>
                </a:solidFill>
                <a:latin typeface="Arial" panose="020B0604020202020204" pitchFamily="34" charset="0"/>
                <a:cs typeface="Arial" panose="020B0604020202020204" pitchFamily="34" charset="0"/>
              </a:rPr>
              <a:t>eliminacion</a:t>
            </a:r>
            <a:r>
              <a:rPr lang="en-US">
                <a:solidFill>
                  <a:srgbClr val="000000"/>
                </a:solidFill>
                <a:latin typeface="Arial" panose="020B0604020202020204" pitchFamily="34" charset="0"/>
                <a:cs typeface="Arial" panose="020B0604020202020204" pitchFamily="34" charset="0"/>
              </a:rPr>
              <a:t> de </a:t>
            </a:r>
            <a:r>
              <a:rPr lang="en-US" err="1">
                <a:solidFill>
                  <a:srgbClr val="000000"/>
                </a:solidFill>
                <a:latin typeface="Arial" panose="020B0604020202020204" pitchFamily="34" charset="0"/>
                <a:cs typeface="Arial" panose="020B0604020202020204" pitchFamily="34" charset="0"/>
              </a:rPr>
              <a:t>circulacion</a:t>
            </a:r>
            <a:r>
              <a:rPr lang="en-US">
                <a:solidFill>
                  <a:srgbClr val="000000"/>
                </a:solidFill>
                <a:latin typeface="Arial" panose="020B0604020202020204" pitchFamily="34" charset="0"/>
                <a:cs typeface="Arial" panose="020B0604020202020204" pitchFamily="34" charset="0"/>
              </a:rPr>
              <a:t> </a:t>
            </a:r>
            <a:r>
              <a:rPr lang="en-US" err="1">
                <a:solidFill>
                  <a:srgbClr val="000000"/>
                </a:solidFill>
                <a:latin typeface="Arial" panose="020B0604020202020204" pitchFamily="34" charset="0"/>
                <a:cs typeface="Arial" panose="020B0604020202020204" pitchFamily="34" charset="0"/>
              </a:rPr>
              <a:t>mediante</a:t>
            </a:r>
            <a:r>
              <a:rPr lang="en-US">
                <a:solidFill>
                  <a:srgbClr val="000000"/>
                </a:solidFill>
                <a:latin typeface="Arial" panose="020B0604020202020204" pitchFamily="34" charset="0"/>
                <a:cs typeface="Arial" panose="020B0604020202020204" pitchFamily="34" charset="0"/>
              </a:rPr>
              <a:t> el </a:t>
            </a:r>
            <a:r>
              <a:rPr lang="en-US" err="1">
                <a:solidFill>
                  <a:srgbClr val="000000"/>
                </a:solidFill>
                <a:latin typeface="Arial" panose="020B0604020202020204" pitchFamily="34" charset="0"/>
                <a:cs typeface="Arial" panose="020B0604020202020204" pitchFamily="34" charset="0"/>
              </a:rPr>
              <a:t>sistema</a:t>
            </a:r>
            <a:r>
              <a:rPr lang="en-US">
                <a:solidFill>
                  <a:srgbClr val="000000"/>
                </a:solidFill>
                <a:latin typeface="Arial" panose="020B0604020202020204" pitchFamily="34" charset="0"/>
                <a:cs typeface="Arial" panose="020B0604020202020204" pitchFamily="34" charset="0"/>
              </a:rPr>
              <a:t> mononuclear </a:t>
            </a:r>
            <a:r>
              <a:rPr lang="en-US" err="1">
                <a:solidFill>
                  <a:srgbClr val="000000"/>
                </a:solidFill>
                <a:latin typeface="Arial" panose="020B0604020202020204" pitchFamily="34" charset="0"/>
                <a:cs typeface="Arial" panose="020B0604020202020204" pitchFamily="34" charset="0"/>
              </a:rPr>
              <a:t>fagocitario</a:t>
            </a:r>
            <a:r>
              <a:rPr lang="en-US">
                <a:solidFill>
                  <a:srgbClr val="000000"/>
                </a:solidFill>
                <a:latin typeface="Arial" panose="020B0604020202020204" pitchFamily="34" charset="0"/>
                <a:cs typeface="Arial" panose="020B0604020202020204" pitchFamily="34" charset="0"/>
              </a:rPr>
              <a:t> (MPS [</a:t>
            </a:r>
            <a:r>
              <a:rPr lang="en-US" err="1">
                <a:solidFill>
                  <a:srgbClr val="000000"/>
                </a:solidFill>
                <a:latin typeface="Arial" panose="020B0604020202020204" pitchFamily="34" charset="0"/>
                <a:cs typeface="Arial" panose="020B0604020202020204" pitchFamily="34" charset="0"/>
              </a:rPr>
              <a:t>macrofagos</a:t>
            </a:r>
            <a:r>
              <a:rPr lang="en-US">
                <a:solidFill>
                  <a:srgbClr val="000000"/>
                </a:solidFill>
                <a:latin typeface="Arial" panose="020B0604020202020204" pitchFamily="34" charset="0"/>
                <a:cs typeface="Arial" panose="020B0604020202020204" pitchFamily="34" charset="0"/>
              </a:rPr>
              <a:t> </a:t>
            </a:r>
            <a:r>
              <a:rPr lang="en-US" err="1">
                <a:solidFill>
                  <a:srgbClr val="000000"/>
                </a:solidFill>
                <a:latin typeface="Arial" panose="020B0604020202020204" pitchFamily="34" charset="0"/>
                <a:cs typeface="Arial" panose="020B0604020202020204" pitchFamily="34" charset="0"/>
              </a:rPr>
              <a:t>tisulares</a:t>
            </a:r>
            <a:r>
              <a:rPr lang="en-US">
                <a:solidFill>
                  <a:srgbClr val="000000"/>
                </a:solidFill>
                <a:latin typeface="Arial" panose="020B0604020202020204" pitchFamily="34" charset="0"/>
                <a:cs typeface="Arial" panose="020B0604020202020204" pitchFamily="34" charset="0"/>
              </a:rPr>
              <a:t>] (</a:t>
            </a:r>
            <a:r>
              <a:rPr lang="en-US" err="1">
                <a:solidFill>
                  <a:srgbClr val="000000"/>
                </a:solidFill>
                <a:latin typeface="Arial" panose="020B0604020202020204" pitchFamily="34" charset="0"/>
                <a:cs typeface="Arial" panose="020B0604020202020204" pitchFamily="34" charset="0"/>
              </a:rPr>
              <a:t>ver</a:t>
            </a:r>
            <a:r>
              <a:rPr lang="en-US">
                <a:solidFill>
                  <a:srgbClr val="000000"/>
                </a:solidFill>
                <a:latin typeface="Arial" panose="020B0604020202020204" pitchFamily="34" charset="0"/>
                <a:cs typeface="Arial" panose="020B0604020202020204" pitchFamily="34" charset="0"/>
              </a:rPr>
              <a:t> </a:t>
            </a:r>
            <a:r>
              <a:rPr lang="en-US" err="1">
                <a:solidFill>
                  <a:srgbClr val="000000"/>
                </a:solidFill>
                <a:latin typeface="Arial" panose="020B0604020202020204" pitchFamily="34" charset="0"/>
                <a:cs typeface="Arial" panose="020B0604020202020204" pitchFamily="34" charset="0"/>
              </a:rPr>
              <a:t>formacion</a:t>
            </a:r>
            <a:r>
              <a:rPr lang="en-US">
                <a:solidFill>
                  <a:srgbClr val="000000"/>
                </a:solidFill>
                <a:latin typeface="Arial" panose="020B0604020202020204" pitchFamily="34" charset="0"/>
                <a:cs typeface="Arial" panose="020B0604020202020204" pitchFamily="34" charset="0"/>
              </a:rPr>
              <a:t> de </a:t>
            </a:r>
            <a:r>
              <a:rPr lang="en-US" err="1">
                <a:solidFill>
                  <a:srgbClr val="000000"/>
                </a:solidFill>
                <a:latin typeface="Arial" panose="020B0604020202020204" pitchFamily="34" charset="0"/>
                <a:cs typeface="Arial" panose="020B0604020202020204" pitchFamily="34" charset="0"/>
              </a:rPr>
              <a:t>biocorona</a:t>
            </a:r>
            <a:r>
              <a:rPr lang="en-US">
                <a:solidFill>
                  <a:srgbClr val="000000"/>
                </a:solidFill>
                <a:latin typeface="Arial" panose="020B0604020202020204" pitchFamily="34" charset="0"/>
                <a:cs typeface="Arial" panose="020B0604020202020204" pitchFamily="34" charset="0"/>
              </a:rPr>
              <a:t> y </a:t>
            </a:r>
            <a:r>
              <a:rPr lang="en-US" err="1">
                <a:solidFill>
                  <a:srgbClr val="000000"/>
                </a:solidFill>
                <a:latin typeface="Arial" panose="020B0604020202020204" pitchFamily="34" charset="0"/>
                <a:cs typeface="Arial" panose="020B0604020202020204" pitchFamily="34" charset="0"/>
              </a:rPr>
              <a:t>fagocitosis</a:t>
            </a:r>
            <a:r>
              <a:rPr lang="en-US">
                <a:solidFill>
                  <a:srgbClr val="000000"/>
                </a:solidFill>
                <a:latin typeface="Arial" panose="020B0604020202020204" pitchFamily="34" charset="0"/>
                <a:cs typeface="Arial" panose="020B0604020202020204" pitchFamily="34" charset="0"/>
              </a:rPr>
              <a:t>). </a:t>
            </a:r>
            <a:endParaRPr lang="es-AR">
              <a:latin typeface="Arial" panose="020B0604020202020204" pitchFamily="34" charset="0"/>
              <a:cs typeface="Arial" panose="020B0604020202020204" pitchFamily="34" charset="0"/>
            </a:endParaRPr>
          </a:p>
        </p:txBody>
      </p:sp>
      <p:sp>
        <p:nvSpPr>
          <p:cNvPr id="5" name="Rectángulo 4"/>
          <p:cNvSpPr/>
          <p:nvPr/>
        </p:nvSpPr>
        <p:spPr>
          <a:xfrm>
            <a:off x="-1" y="6352492"/>
            <a:ext cx="9143999" cy="461665"/>
          </a:xfrm>
          <a:prstGeom prst="rect">
            <a:avLst/>
          </a:prstGeom>
        </p:spPr>
        <p:txBody>
          <a:bodyPr wrap="square">
            <a:spAutoFit/>
          </a:bodyPr>
          <a:lstStyle/>
          <a:p>
            <a:pPr algn="r"/>
            <a:r>
              <a:rPr lang="en-US" sz="1200">
                <a:solidFill>
                  <a:srgbClr val="0000FF"/>
                </a:solidFill>
              </a:rPr>
              <a:t>Principles of nanoparticle design for overcoming biological barriers to drug delivery </a:t>
            </a:r>
            <a:r>
              <a:rPr lang="it-IT" sz="1200" b="1">
                <a:solidFill>
                  <a:srgbClr val="0000FF"/>
                </a:solidFill>
              </a:rPr>
              <a:t>Elvin Blanco, Haifa Shen &amp; Mauro Ferrari. </a:t>
            </a:r>
            <a:r>
              <a:rPr lang="en-US" sz="1200">
                <a:solidFill>
                  <a:srgbClr val="0000FF"/>
                </a:solidFill>
              </a:rPr>
              <a:t> </a:t>
            </a:r>
            <a:r>
              <a:rPr lang="en-US" sz="1200" b="1">
                <a:solidFill>
                  <a:srgbClr val="0000FF"/>
                </a:solidFill>
              </a:rPr>
              <a:t>nature biotechnology </a:t>
            </a:r>
            <a:r>
              <a:rPr lang="en-US" sz="1200">
                <a:solidFill>
                  <a:srgbClr val="0000FF"/>
                </a:solidFill>
              </a:rPr>
              <a:t>VOLUME 33 NUMBER 9 september2015 </a:t>
            </a:r>
            <a:endParaRPr lang="es-AR" sz="1200">
              <a:solidFill>
                <a:srgbClr val="0000FF"/>
              </a:solidFill>
            </a:endParaRPr>
          </a:p>
        </p:txBody>
      </p:sp>
      <p:sp>
        <p:nvSpPr>
          <p:cNvPr id="6" name="Rectángulo: esquinas redondeadas 5"/>
          <p:cNvSpPr/>
          <p:nvPr/>
        </p:nvSpPr>
        <p:spPr>
          <a:xfrm>
            <a:off x="2" y="637248"/>
            <a:ext cx="2519914" cy="354222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Rectángulo 6"/>
          <p:cNvSpPr/>
          <p:nvPr/>
        </p:nvSpPr>
        <p:spPr>
          <a:xfrm>
            <a:off x="-116427" y="582996"/>
            <a:ext cx="2752771" cy="1846659"/>
          </a:xfrm>
          <a:prstGeom prst="rect">
            <a:avLst/>
          </a:prstGeom>
        </p:spPr>
        <p:txBody>
          <a:bodyPr wrap="square">
            <a:spAutoFit/>
          </a:bodyPr>
          <a:lstStyle/>
          <a:p>
            <a:pPr algn="ctr"/>
            <a:r>
              <a:rPr lang="en-US" b="1" err="1">
                <a:solidFill>
                  <a:srgbClr val="000000"/>
                </a:solidFill>
                <a:latin typeface="Arial" panose="020B0604020202020204" pitchFamily="34" charset="0"/>
                <a:cs typeface="Arial" panose="020B0604020202020204" pitchFamily="34" charset="0"/>
              </a:rPr>
              <a:t>Importante</a:t>
            </a:r>
            <a:r>
              <a:rPr lang="en-US" b="1">
                <a:solidFill>
                  <a:srgbClr val="000000"/>
                </a:solidFill>
                <a:latin typeface="Arial" panose="020B0604020202020204" pitchFamily="34" charset="0"/>
                <a:cs typeface="Arial" panose="020B0604020202020204" pitchFamily="34" charset="0"/>
              </a:rPr>
              <a:t>:</a:t>
            </a:r>
          </a:p>
          <a:p>
            <a:pPr algn="ctr"/>
            <a:r>
              <a:rPr lang="en-US" b="1" err="1">
                <a:solidFill>
                  <a:srgbClr val="000000"/>
                </a:solidFill>
                <a:latin typeface="Arial" panose="020B0604020202020204" pitchFamily="34" charset="0"/>
                <a:cs typeface="Arial" panose="020B0604020202020204" pitchFamily="34" charset="0"/>
              </a:rPr>
              <a:t>Pegylacion</a:t>
            </a:r>
            <a:r>
              <a:rPr lang="en-US" b="1">
                <a:solidFill>
                  <a:srgbClr val="000000"/>
                </a:solidFill>
                <a:latin typeface="Arial" panose="020B0604020202020204" pitchFamily="34" charset="0"/>
                <a:cs typeface="Arial" panose="020B0604020202020204" pitchFamily="34" charset="0"/>
              </a:rPr>
              <a:t>= </a:t>
            </a:r>
            <a:r>
              <a:rPr lang="en-US" b="1" err="1">
                <a:solidFill>
                  <a:srgbClr val="000000"/>
                </a:solidFill>
                <a:latin typeface="Arial" panose="020B0604020202020204" pitchFamily="34" charset="0"/>
                <a:cs typeface="Arial" panose="020B0604020202020204" pitchFamily="34" charset="0"/>
              </a:rPr>
              <a:t>estabilización</a:t>
            </a:r>
            <a:r>
              <a:rPr lang="en-US" b="1">
                <a:solidFill>
                  <a:srgbClr val="000000"/>
                </a:solidFill>
                <a:latin typeface="Arial" panose="020B0604020202020204" pitchFamily="34" charset="0"/>
                <a:cs typeface="Arial" panose="020B0604020202020204" pitchFamily="34" charset="0"/>
              </a:rPr>
              <a:t> </a:t>
            </a:r>
            <a:r>
              <a:rPr lang="en-US" b="1" err="1">
                <a:solidFill>
                  <a:srgbClr val="000000"/>
                </a:solidFill>
                <a:latin typeface="Arial" panose="020B0604020202020204" pitchFamily="34" charset="0"/>
                <a:cs typeface="Arial" panose="020B0604020202020204" pitchFamily="34" charset="0"/>
              </a:rPr>
              <a:t>estérica</a:t>
            </a:r>
            <a:r>
              <a:rPr lang="en-US" b="1">
                <a:solidFill>
                  <a:srgbClr val="000000"/>
                </a:solidFill>
                <a:latin typeface="Arial" panose="020B0604020202020204" pitchFamily="34" charset="0"/>
                <a:cs typeface="Arial" panose="020B0604020202020204" pitchFamily="34" charset="0"/>
              </a:rPr>
              <a:t> </a:t>
            </a:r>
            <a:r>
              <a:rPr lang="en-US" sz="1200" b="1">
                <a:solidFill>
                  <a:srgbClr val="000000"/>
                </a:solidFill>
                <a:latin typeface="Arial" panose="020B0604020202020204" pitchFamily="34" charset="0"/>
                <a:cs typeface="Arial" panose="020B0604020202020204" pitchFamily="34" charset="0"/>
              </a:rPr>
              <a:t>=</a:t>
            </a:r>
            <a:r>
              <a:rPr lang="en-US" sz="1200" err="1">
                <a:solidFill>
                  <a:srgbClr val="000000"/>
                </a:solidFill>
                <a:latin typeface="Arial" panose="020B0604020202020204" pitchFamily="34" charset="0"/>
                <a:cs typeface="Arial" panose="020B0604020202020204" pitchFamily="34" charset="0"/>
              </a:rPr>
              <a:t>cobertura</a:t>
            </a:r>
            <a:r>
              <a:rPr lang="en-US" sz="1200">
                <a:solidFill>
                  <a:srgbClr val="000000"/>
                </a:solidFill>
                <a:latin typeface="Arial" panose="020B0604020202020204" pitchFamily="34" charset="0"/>
                <a:cs typeface="Arial" panose="020B0604020202020204" pitchFamily="34" charset="0"/>
              </a:rPr>
              <a:t> de </a:t>
            </a:r>
            <a:r>
              <a:rPr lang="en-US" sz="1200" err="1">
                <a:solidFill>
                  <a:srgbClr val="000000"/>
                </a:solidFill>
                <a:latin typeface="Arial" panose="020B0604020202020204" pitchFamily="34" charset="0"/>
                <a:cs typeface="Arial" panose="020B0604020202020204" pitchFamily="34" charset="0"/>
              </a:rPr>
              <a:t>superficie</a:t>
            </a:r>
            <a:r>
              <a:rPr lang="en-US" sz="1200">
                <a:solidFill>
                  <a:srgbClr val="000000"/>
                </a:solidFill>
                <a:latin typeface="Arial" panose="020B0604020202020204" pitchFamily="34" charset="0"/>
                <a:cs typeface="Arial" panose="020B0604020202020204" pitchFamily="34" charset="0"/>
              </a:rPr>
              <a:t> de la </a:t>
            </a:r>
            <a:r>
              <a:rPr lang="en-US" sz="1200" err="1">
                <a:solidFill>
                  <a:srgbClr val="000000"/>
                </a:solidFill>
                <a:latin typeface="Arial" panose="020B0604020202020204" pitchFamily="34" charset="0"/>
                <a:cs typeface="Arial" panose="020B0604020202020204" pitchFamily="34" charset="0"/>
              </a:rPr>
              <a:t>nanomedicina</a:t>
            </a:r>
            <a:r>
              <a:rPr lang="en-US" sz="1200">
                <a:solidFill>
                  <a:srgbClr val="000000"/>
                </a:solidFill>
                <a:latin typeface="Arial" panose="020B0604020202020204" pitchFamily="34" charset="0"/>
                <a:cs typeface="Arial" panose="020B0604020202020204" pitchFamily="34" charset="0"/>
              </a:rPr>
              <a:t> con </a:t>
            </a:r>
            <a:r>
              <a:rPr lang="en-US" sz="1200" err="1">
                <a:solidFill>
                  <a:srgbClr val="000000"/>
                </a:solidFill>
                <a:latin typeface="Arial" panose="020B0604020202020204" pitchFamily="34" charset="0"/>
                <a:cs typeface="Arial" panose="020B0604020202020204" pitchFamily="34" charset="0"/>
              </a:rPr>
              <a:t>polyethylenglycol</a:t>
            </a:r>
            <a:r>
              <a:rPr lang="en-US" sz="1200">
                <a:solidFill>
                  <a:srgbClr val="000000"/>
                </a:solidFill>
                <a:latin typeface="Arial" panose="020B0604020202020204" pitchFamily="34" charset="0"/>
                <a:cs typeface="Arial" panose="020B0604020202020204" pitchFamily="34" charset="0"/>
              </a:rPr>
              <a:t> (PEG). El PEG  </a:t>
            </a:r>
            <a:r>
              <a:rPr lang="en-US" sz="1200" err="1">
                <a:solidFill>
                  <a:srgbClr val="000000"/>
                </a:solidFill>
                <a:latin typeface="Arial" panose="020B0604020202020204" pitchFamily="34" charset="0"/>
                <a:cs typeface="Arial" panose="020B0604020202020204" pitchFamily="34" charset="0"/>
              </a:rPr>
              <a:t>provee</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una</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superficie</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hidratada</a:t>
            </a:r>
            <a:r>
              <a:rPr lang="en-US" sz="1200">
                <a:solidFill>
                  <a:srgbClr val="000000"/>
                </a:solidFill>
                <a:latin typeface="Arial" panose="020B0604020202020204" pitchFamily="34" charset="0"/>
                <a:cs typeface="Arial" panose="020B0604020202020204" pitchFamily="34" charset="0"/>
              </a:rPr>
              <a:t> que reduce la </a:t>
            </a:r>
            <a:r>
              <a:rPr lang="en-US" sz="1200" err="1">
                <a:solidFill>
                  <a:srgbClr val="000000"/>
                </a:solidFill>
                <a:latin typeface="Arial" panose="020B0604020202020204" pitchFamily="34" charset="0"/>
                <a:cs typeface="Arial" panose="020B0604020202020204" pitchFamily="34" charset="0"/>
              </a:rPr>
              <a:t>formacion</a:t>
            </a:r>
            <a:r>
              <a:rPr lang="en-US" sz="1200">
                <a:solidFill>
                  <a:srgbClr val="000000"/>
                </a:solidFill>
                <a:latin typeface="Arial" panose="020B0604020202020204" pitchFamily="34" charset="0"/>
                <a:cs typeface="Arial" panose="020B0604020202020204" pitchFamily="34" charset="0"/>
              </a:rPr>
              <a:t> de  PC y </a:t>
            </a:r>
            <a:r>
              <a:rPr lang="en-US" sz="1200" err="1">
                <a:solidFill>
                  <a:srgbClr val="000000"/>
                </a:solidFill>
                <a:latin typeface="Arial" panose="020B0604020202020204" pitchFamily="34" charset="0"/>
                <a:cs typeface="Arial" panose="020B0604020202020204" pitchFamily="34" charset="0"/>
              </a:rPr>
              <a:t>agregacion</a:t>
            </a:r>
            <a:r>
              <a:rPr lang="en-US" sz="1200">
                <a:solidFill>
                  <a:srgbClr val="000000"/>
                </a:solidFill>
                <a:latin typeface="Arial" panose="020B0604020202020204" pitchFamily="34" charset="0"/>
                <a:cs typeface="Arial" panose="020B0604020202020204" pitchFamily="34" charset="0"/>
              </a:rPr>
              <a:t>  </a:t>
            </a:r>
            <a:endParaRPr lang="es-AR" sz="1200"/>
          </a:p>
        </p:txBody>
      </p:sp>
      <p:sp>
        <p:nvSpPr>
          <p:cNvPr id="8" name="Rectángulo 7"/>
          <p:cNvSpPr/>
          <p:nvPr/>
        </p:nvSpPr>
        <p:spPr>
          <a:xfrm>
            <a:off x="2615610" y="567900"/>
            <a:ext cx="1916207" cy="830997"/>
          </a:xfrm>
          <a:prstGeom prst="rect">
            <a:avLst/>
          </a:prstGeom>
        </p:spPr>
        <p:txBody>
          <a:bodyPr wrap="square">
            <a:spAutoFit/>
          </a:bodyPr>
          <a:lstStyle/>
          <a:p>
            <a:pPr algn="ctr"/>
            <a:r>
              <a:rPr lang="en-US" sz="1200" err="1">
                <a:solidFill>
                  <a:srgbClr val="000000"/>
                </a:solidFill>
                <a:latin typeface="Arial" panose="020B0604020202020204" pitchFamily="34" charset="0"/>
                <a:cs typeface="Arial" panose="020B0604020202020204" pitchFamily="34" charset="0"/>
              </a:rPr>
              <a:t>Peptidos</a:t>
            </a:r>
            <a:r>
              <a:rPr lang="en-US" sz="1200">
                <a:solidFill>
                  <a:srgbClr val="000000"/>
                </a:solidFill>
                <a:latin typeface="Arial" panose="020B0604020202020204" pitchFamily="34" charset="0"/>
                <a:cs typeface="Arial" panose="020B0604020202020204" pitchFamily="34" charset="0"/>
              </a:rPr>
              <a:t> CD47 </a:t>
            </a:r>
            <a:r>
              <a:rPr lang="en-US" sz="1200" err="1">
                <a:solidFill>
                  <a:srgbClr val="000000"/>
                </a:solidFill>
                <a:latin typeface="Arial" panose="020B0604020202020204" pitchFamily="34" charset="0"/>
                <a:cs typeface="Arial" panose="020B0604020202020204" pitchFamily="34" charset="0"/>
              </a:rPr>
              <a:t>unidos</a:t>
            </a:r>
            <a:r>
              <a:rPr lang="en-US" sz="1200">
                <a:solidFill>
                  <a:srgbClr val="000000"/>
                </a:solidFill>
                <a:latin typeface="Arial" panose="020B0604020202020204" pitchFamily="34" charset="0"/>
                <a:cs typeface="Arial" panose="020B0604020202020204" pitchFamily="34" charset="0"/>
              </a:rPr>
              <a:t> a la </a:t>
            </a:r>
            <a:r>
              <a:rPr lang="en-US" sz="1200" err="1">
                <a:solidFill>
                  <a:srgbClr val="000000"/>
                </a:solidFill>
                <a:latin typeface="Arial" panose="020B0604020202020204" pitchFamily="34" charset="0"/>
                <a:cs typeface="Arial" panose="020B0604020202020204" pitchFamily="34" charset="0"/>
              </a:rPr>
              <a:t>superficie</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macrofagos</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reconocen</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como</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propio</a:t>
            </a:r>
            <a:r>
              <a:rPr lang="en-US" sz="1200">
                <a:solidFill>
                  <a:srgbClr val="000000"/>
                </a:solidFill>
                <a:latin typeface="Arial" panose="020B0604020202020204" pitchFamily="34" charset="0"/>
                <a:cs typeface="Arial" panose="020B0604020202020204" pitchFamily="34" charset="0"/>
              </a:rPr>
              <a:t>”; se evade la </a:t>
            </a:r>
            <a:r>
              <a:rPr lang="en-US" sz="1200" err="1">
                <a:solidFill>
                  <a:srgbClr val="000000"/>
                </a:solidFill>
                <a:latin typeface="Arial" panose="020B0604020202020204" pitchFamily="34" charset="0"/>
                <a:cs typeface="Arial" panose="020B0604020202020204" pitchFamily="34" charset="0"/>
              </a:rPr>
              <a:t>fagocitosis</a:t>
            </a:r>
            <a:endParaRPr lang="es-AR" sz="1200"/>
          </a:p>
        </p:txBody>
      </p:sp>
      <p:sp>
        <p:nvSpPr>
          <p:cNvPr id="9" name="Rectángulo 8"/>
          <p:cNvSpPr/>
          <p:nvPr/>
        </p:nvSpPr>
        <p:spPr>
          <a:xfrm>
            <a:off x="200846" y="4189253"/>
            <a:ext cx="4572000" cy="461665"/>
          </a:xfrm>
          <a:prstGeom prst="rect">
            <a:avLst/>
          </a:prstGeom>
        </p:spPr>
        <p:txBody>
          <a:bodyPr>
            <a:spAutoFit/>
          </a:bodyPr>
          <a:lstStyle/>
          <a:p>
            <a:pPr algn="ctr"/>
            <a:r>
              <a:rPr lang="en-US" sz="1200" err="1">
                <a:solidFill>
                  <a:srgbClr val="000000"/>
                </a:solidFill>
                <a:latin typeface="Arial" panose="020B0604020202020204" pitchFamily="34" charset="0"/>
                <a:cs typeface="Arial" panose="020B0604020202020204" pitchFamily="34" charset="0"/>
              </a:rPr>
              <a:t>Cobertura</a:t>
            </a:r>
            <a:r>
              <a:rPr lang="en-US" sz="1200">
                <a:solidFill>
                  <a:srgbClr val="000000"/>
                </a:solidFill>
                <a:latin typeface="Arial" panose="020B0604020202020204" pitchFamily="34" charset="0"/>
                <a:cs typeface="Arial" panose="020B0604020202020204" pitchFamily="34" charset="0"/>
              </a:rPr>
              <a:t> de </a:t>
            </a:r>
            <a:r>
              <a:rPr lang="en-US" sz="1200" err="1">
                <a:solidFill>
                  <a:srgbClr val="000000"/>
                </a:solidFill>
                <a:latin typeface="Arial" panose="020B0604020202020204" pitchFamily="34" charset="0"/>
                <a:cs typeface="Arial" panose="020B0604020202020204" pitchFamily="34" charset="0"/>
              </a:rPr>
              <a:t>nanomedicinas</a:t>
            </a:r>
            <a:r>
              <a:rPr lang="en-US" sz="1200">
                <a:solidFill>
                  <a:srgbClr val="000000"/>
                </a:solidFill>
                <a:latin typeface="Arial" panose="020B0604020202020204" pitchFamily="34" charset="0"/>
                <a:cs typeface="Arial" panose="020B0604020202020204" pitchFamily="34" charset="0"/>
              </a:rPr>
              <a:t> con </a:t>
            </a:r>
            <a:r>
              <a:rPr lang="en-US" sz="1200" err="1">
                <a:solidFill>
                  <a:srgbClr val="000000"/>
                </a:solidFill>
                <a:latin typeface="Arial" panose="020B0604020202020204" pitchFamily="34" charset="0"/>
                <a:cs typeface="Arial" panose="020B0604020202020204" pitchFamily="34" charset="0"/>
              </a:rPr>
              <a:t>membranas</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celulares</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extraidas</a:t>
            </a:r>
            <a:r>
              <a:rPr lang="en-US" sz="1200">
                <a:solidFill>
                  <a:srgbClr val="000000"/>
                </a:solidFill>
                <a:latin typeface="Arial" panose="020B0604020202020204" pitchFamily="34" charset="0"/>
                <a:cs typeface="Arial" panose="020B0604020202020204" pitchFamily="34" charset="0"/>
              </a:rPr>
              <a:t> de </a:t>
            </a:r>
            <a:r>
              <a:rPr lang="en-US" sz="1200" err="1">
                <a:solidFill>
                  <a:srgbClr val="000000"/>
                </a:solidFill>
                <a:latin typeface="Arial" panose="020B0604020202020204" pitchFamily="34" charset="0"/>
                <a:cs typeface="Arial" panose="020B0604020202020204" pitchFamily="34" charset="0"/>
              </a:rPr>
              <a:t>leucocitos</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autologos</a:t>
            </a:r>
            <a:r>
              <a:rPr lang="en-US" sz="1200">
                <a:solidFill>
                  <a:srgbClr val="000000"/>
                </a:solidFill>
                <a:latin typeface="Arial" panose="020B0604020202020204" pitchFamily="34" charset="0"/>
                <a:cs typeface="Arial" panose="020B0604020202020204" pitchFamily="34" charset="0"/>
              </a:rPr>
              <a:t> o </a:t>
            </a:r>
            <a:r>
              <a:rPr lang="en-US" sz="1200" err="1">
                <a:solidFill>
                  <a:srgbClr val="000000"/>
                </a:solidFill>
                <a:latin typeface="Arial" panose="020B0604020202020204" pitchFamily="34" charset="0"/>
                <a:cs typeface="Arial" panose="020B0604020202020204" pitchFamily="34" charset="0"/>
              </a:rPr>
              <a:t>globulos</a:t>
            </a:r>
            <a:r>
              <a:rPr lang="en-US" sz="1200">
                <a:solidFill>
                  <a:srgbClr val="000000"/>
                </a:solidFill>
                <a:latin typeface="Arial" panose="020B0604020202020204" pitchFamily="34" charset="0"/>
                <a:cs typeface="Arial" panose="020B0604020202020204" pitchFamily="34" charset="0"/>
              </a:rPr>
              <a:t> </a:t>
            </a:r>
            <a:r>
              <a:rPr lang="en-US" sz="1200" err="1">
                <a:solidFill>
                  <a:srgbClr val="000000"/>
                </a:solidFill>
                <a:latin typeface="Arial" panose="020B0604020202020204" pitchFamily="34" charset="0"/>
                <a:cs typeface="Arial" panose="020B0604020202020204" pitchFamily="34" charset="0"/>
              </a:rPr>
              <a:t>rojos</a:t>
            </a:r>
            <a:r>
              <a:rPr lang="en-US" sz="1200">
                <a:solidFill>
                  <a:srgbClr val="000000"/>
                </a:solidFill>
                <a:latin typeface="Arial" panose="020B0604020202020204" pitchFamily="34" charset="0"/>
                <a:cs typeface="Arial" panose="020B0604020202020204" pitchFamily="34" charset="0"/>
              </a:rPr>
              <a:t> . </a:t>
            </a:r>
            <a:endParaRPr lang="es-AR" sz="1200"/>
          </a:p>
        </p:txBody>
      </p:sp>
      <p:sp>
        <p:nvSpPr>
          <p:cNvPr id="10" name="Abrir llave 9"/>
          <p:cNvSpPr/>
          <p:nvPr/>
        </p:nvSpPr>
        <p:spPr>
          <a:xfrm rot="5400000">
            <a:off x="3382125" y="761919"/>
            <a:ext cx="383177" cy="1916207"/>
          </a:xfrm>
          <a:prstGeom prst="leftBrace">
            <a:avLst>
              <a:gd name="adj1" fmla="val 88637"/>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1" name="Abrir llave 10"/>
          <p:cNvSpPr/>
          <p:nvPr/>
        </p:nvSpPr>
        <p:spPr>
          <a:xfrm rot="5400000">
            <a:off x="2331501" y="2790000"/>
            <a:ext cx="310690" cy="4130124"/>
          </a:xfrm>
          <a:prstGeom prst="leftBrace">
            <a:avLst>
              <a:gd name="adj1" fmla="val 231085"/>
              <a:gd name="adj2" fmla="val 49367"/>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2" name="Rectángulo 11"/>
          <p:cNvSpPr/>
          <p:nvPr/>
        </p:nvSpPr>
        <p:spPr>
          <a:xfrm>
            <a:off x="-20092" y="66447"/>
            <a:ext cx="9164090" cy="461665"/>
          </a:xfrm>
          <a:prstGeom prst="rect">
            <a:avLst/>
          </a:prstGeom>
          <a:solidFill>
            <a:srgbClr val="FF0000"/>
          </a:solidFill>
          <a:ln>
            <a:noFill/>
          </a:ln>
        </p:spPr>
        <p:txBody>
          <a:bodyPr wrap="square">
            <a:spAutoFit/>
          </a:bodyPr>
          <a:lstStyle/>
          <a:p>
            <a:pPr algn="ctr"/>
            <a:r>
              <a:rPr lang="en-US" sz="2400" b="1" err="1">
                <a:solidFill>
                  <a:schemeClr val="bg1"/>
                </a:solidFill>
                <a:latin typeface="Arial" panose="020B0604020202020204" pitchFamily="34" charset="0"/>
                <a:cs typeface="Arial" panose="020B0604020202020204" pitchFamily="34" charset="0"/>
              </a:rPr>
              <a:t>Estrategias</a:t>
            </a:r>
            <a:r>
              <a:rPr lang="en-US" sz="2400" b="1">
                <a:solidFill>
                  <a:schemeClr val="bg1"/>
                </a:solidFill>
                <a:latin typeface="Arial" panose="020B0604020202020204" pitchFamily="34" charset="0"/>
                <a:cs typeface="Arial" panose="020B0604020202020204" pitchFamily="34" charset="0"/>
              </a:rPr>
              <a:t> de </a:t>
            </a:r>
            <a:r>
              <a:rPr lang="en-US" sz="2400" b="1" err="1">
                <a:solidFill>
                  <a:schemeClr val="bg1"/>
                </a:solidFill>
                <a:latin typeface="Arial" panose="020B0604020202020204" pitchFamily="34" charset="0"/>
                <a:cs typeface="Arial" panose="020B0604020202020204" pitchFamily="34" charset="0"/>
              </a:rPr>
              <a:t>biomimetismo</a:t>
            </a:r>
            <a:r>
              <a:rPr lang="en-US" sz="2400" b="1">
                <a:solidFill>
                  <a:schemeClr val="bg1"/>
                </a:solidFill>
                <a:latin typeface="Arial" panose="020B0604020202020204" pitchFamily="34" charset="0"/>
                <a:cs typeface="Arial" panose="020B0604020202020204" pitchFamily="34" charset="0"/>
              </a:rPr>
              <a:t> </a:t>
            </a:r>
            <a:r>
              <a:rPr lang="en-US">
                <a:solidFill>
                  <a:schemeClr val="bg1"/>
                </a:solidFill>
                <a:latin typeface="Arial" panose="020B0604020202020204" pitchFamily="34" charset="0"/>
                <a:cs typeface="Arial" panose="020B0604020202020204" pitchFamily="34" charset="0"/>
              </a:rPr>
              <a:t>(evasion de </a:t>
            </a:r>
            <a:r>
              <a:rPr lang="en-US" err="1">
                <a:solidFill>
                  <a:schemeClr val="bg1"/>
                </a:solidFill>
                <a:latin typeface="Arial" panose="020B0604020202020204" pitchFamily="34" charset="0"/>
                <a:cs typeface="Arial" panose="020B0604020202020204" pitchFamily="34" charset="0"/>
              </a:rPr>
              <a:t>reconocimiento</a:t>
            </a:r>
            <a:r>
              <a:rPr lang="en-US">
                <a:solidFill>
                  <a:schemeClr val="bg1"/>
                </a:solidFill>
                <a:latin typeface="Arial" panose="020B0604020202020204" pitchFamily="34" charset="0"/>
                <a:cs typeface="Arial" panose="020B0604020202020204" pitchFamily="34" charset="0"/>
              </a:rPr>
              <a:t>) </a:t>
            </a:r>
          </a:p>
        </p:txBody>
      </p:sp>
      <p:sp>
        <p:nvSpPr>
          <p:cNvPr id="13" name="CuadroTexto 12"/>
          <p:cNvSpPr txBox="1"/>
          <p:nvPr/>
        </p:nvSpPr>
        <p:spPr>
          <a:xfrm>
            <a:off x="4592092" y="4785844"/>
            <a:ext cx="1725932" cy="646331"/>
          </a:xfrm>
          <a:prstGeom prst="rect">
            <a:avLst/>
          </a:prstGeom>
          <a:noFill/>
        </p:spPr>
        <p:txBody>
          <a:bodyPr wrap="square" rtlCol="0">
            <a:spAutoFit/>
          </a:bodyPr>
          <a:lstStyle/>
          <a:p>
            <a:pPr algn="r"/>
            <a:r>
              <a:rPr lang="es-AR" b="1">
                <a:solidFill>
                  <a:srgbClr val="FF0000"/>
                </a:solidFill>
              </a:rPr>
              <a:t>Estabilización estérica </a:t>
            </a:r>
          </a:p>
        </p:txBody>
      </p:sp>
      <p:sp>
        <p:nvSpPr>
          <p:cNvPr id="14" name="CuadroTexto 13"/>
          <p:cNvSpPr txBox="1"/>
          <p:nvPr/>
        </p:nvSpPr>
        <p:spPr>
          <a:xfrm>
            <a:off x="6515620" y="3970065"/>
            <a:ext cx="2645224" cy="369332"/>
          </a:xfrm>
          <a:prstGeom prst="rect">
            <a:avLst/>
          </a:prstGeom>
          <a:noFill/>
        </p:spPr>
        <p:txBody>
          <a:bodyPr wrap="square" rtlCol="0">
            <a:spAutoFit/>
          </a:bodyPr>
          <a:lstStyle/>
          <a:p>
            <a:r>
              <a:rPr lang="es-AR" b="1"/>
              <a:t>Componente elástico</a:t>
            </a:r>
          </a:p>
        </p:txBody>
      </p:sp>
      <p:sp>
        <p:nvSpPr>
          <p:cNvPr id="15" name="CuadroTexto 14"/>
          <p:cNvSpPr txBox="1"/>
          <p:nvPr/>
        </p:nvSpPr>
        <p:spPr>
          <a:xfrm>
            <a:off x="6531669" y="5386502"/>
            <a:ext cx="2757499" cy="369332"/>
          </a:xfrm>
          <a:prstGeom prst="rect">
            <a:avLst/>
          </a:prstGeom>
          <a:noFill/>
        </p:spPr>
        <p:txBody>
          <a:bodyPr wrap="square" rtlCol="0">
            <a:spAutoFit/>
          </a:bodyPr>
          <a:lstStyle/>
          <a:p>
            <a:r>
              <a:rPr lang="es-AR" b="1"/>
              <a:t>Componente osmótico</a:t>
            </a:r>
          </a:p>
        </p:txBody>
      </p:sp>
      <p:sp>
        <p:nvSpPr>
          <p:cNvPr id="18" name="Rectángulo 17"/>
          <p:cNvSpPr/>
          <p:nvPr/>
        </p:nvSpPr>
        <p:spPr>
          <a:xfrm>
            <a:off x="6581666" y="4301532"/>
            <a:ext cx="2579178" cy="1015663"/>
          </a:xfrm>
          <a:prstGeom prst="rect">
            <a:avLst/>
          </a:prstGeom>
        </p:spPr>
        <p:txBody>
          <a:bodyPr wrap="square">
            <a:spAutoFit/>
          </a:bodyPr>
          <a:lstStyle/>
          <a:p>
            <a:pPr lvl="0" algn="just" defTabSz="914400" fontAlgn="base">
              <a:spcBef>
                <a:spcPct val="50000"/>
              </a:spcBef>
              <a:spcAft>
                <a:spcPct val="0"/>
              </a:spcAft>
              <a:defRPr/>
            </a:pPr>
            <a:r>
              <a:rPr lang="es-ES" altLang="es-AR" sz="1200">
                <a:solidFill>
                  <a:srgbClr val="000000"/>
                </a:solidFill>
                <a:latin typeface="Arial" panose="020B0604020202020204" pitchFamily="34" charset="0"/>
              </a:rPr>
              <a:t>Pérdida entropía conformacional cuando se aproximan 2 superficies (restricción de V). Pérdida entropía + ganancia entalpía = ↑</a:t>
            </a:r>
            <a:r>
              <a:rPr lang="es-ES" altLang="es-AR" sz="1200">
                <a:solidFill>
                  <a:srgbClr val="000000"/>
                </a:solidFill>
                <a:latin typeface="Arial" panose="020B0604020202020204" pitchFamily="34" charset="0"/>
                <a:cs typeface="Arial" panose="020B0604020202020204" pitchFamily="34" charset="0"/>
              </a:rPr>
              <a:t> E libre del mezclado, que causa separación</a:t>
            </a:r>
          </a:p>
        </p:txBody>
      </p:sp>
      <p:sp>
        <p:nvSpPr>
          <p:cNvPr id="19" name="Rectángulo 18"/>
          <p:cNvSpPr/>
          <p:nvPr/>
        </p:nvSpPr>
        <p:spPr>
          <a:xfrm>
            <a:off x="6564693" y="5698287"/>
            <a:ext cx="2579178" cy="646331"/>
          </a:xfrm>
          <a:prstGeom prst="rect">
            <a:avLst/>
          </a:prstGeom>
        </p:spPr>
        <p:txBody>
          <a:bodyPr wrap="square">
            <a:spAutoFit/>
          </a:bodyPr>
          <a:lstStyle/>
          <a:p>
            <a:pPr lvl="0" algn="just" defTabSz="914400" fontAlgn="base">
              <a:spcBef>
                <a:spcPct val="50000"/>
              </a:spcBef>
              <a:spcAft>
                <a:spcPct val="0"/>
              </a:spcAft>
              <a:defRPr/>
            </a:pPr>
            <a:r>
              <a:rPr lang="es-ES" altLang="es-AR" sz="1200">
                <a:solidFill>
                  <a:srgbClr val="000000"/>
                </a:solidFill>
                <a:latin typeface="Arial" panose="020B0604020202020204" pitchFamily="34" charset="0"/>
              </a:rPr>
              <a:t>↑ </a:t>
            </a:r>
            <a:r>
              <a:rPr lang="en-US" altLang="es-AR" sz="1200">
                <a:solidFill>
                  <a:srgbClr val="000000"/>
                </a:solidFill>
                <a:latin typeface="Arial" panose="020B0604020202020204" pitchFamily="34" charset="0"/>
                <a:cs typeface="Arial" panose="020B0604020202020204" pitchFamily="34" charset="0"/>
              </a:rPr>
              <a:t>[</a:t>
            </a:r>
            <a:r>
              <a:rPr lang="en-US" altLang="es-AR" sz="1200" err="1">
                <a:solidFill>
                  <a:srgbClr val="000000"/>
                </a:solidFill>
                <a:latin typeface="Arial" panose="020B0604020202020204" pitchFamily="34" charset="0"/>
                <a:cs typeface="Arial" panose="020B0604020202020204" pitchFamily="34" charset="0"/>
              </a:rPr>
              <a:t>polímero</a:t>
            </a:r>
            <a:r>
              <a:rPr lang="en-US" altLang="es-AR" sz="1200">
                <a:solidFill>
                  <a:srgbClr val="000000"/>
                </a:solidFill>
                <a:latin typeface="Arial" panose="020B0604020202020204" pitchFamily="34" charset="0"/>
                <a:cs typeface="Arial" panose="020B0604020202020204" pitchFamily="34" charset="0"/>
              </a:rPr>
              <a:t>] al </a:t>
            </a:r>
            <a:r>
              <a:rPr lang="en-US" altLang="es-AR" sz="1200" err="1">
                <a:solidFill>
                  <a:srgbClr val="000000"/>
                </a:solidFill>
                <a:latin typeface="Arial" panose="020B0604020202020204" pitchFamily="34" charset="0"/>
                <a:cs typeface="Arial" panose="020B0604020202020204" pitchFamily="34" charset="0"/>
              </a:rPr>
              <a:t>comprimir</a:t>
            </a:r>
            <a:r>
              <a:rPr lang="en-US" altLang="es-AR" sz="1200">
                <a:solidFill>
                  <a:srgbClr val="000000"/>
                </a:solidFill>
                <a:latin typeface="Arial" panose="020B0604020202020204" pitchFamily="34" charset="0"/>
                <a:cs typeface="Arial" panose="020B0604020202020204" pitchFamily="34" charset="0"/>
              </a:rPr>
              <a:t>  superficies: </a:t>
            </a:r>
            <a:r>
              <a:rPr lang="en-US" altLang="es-AR" sz="1200" err="1">
                <a:solidFill>
                  <a:srgbClr val="000000"/>
                </a:solidFill>
                <a:latin typeface="Arial" panose="020B0604020202020204" pitchFamily="34" charset="0"/>
                <a:cs typeface="Arial" panose="020B0604020202020204" pitchFamily="34" charset="0"/>
              </a:rPr>
              <a:t>influjo</a:t>
            </a:r>
            <a:r>
              <a:rPr lang="en-US" altLang="es-AR" sz="1200">
                <a:solidFill>
                  <a:srgbClr val="000000"/>
                </a:solidFill>
                <a:latin typeface="Arial" panose="020B0604020202020204" pitchFamily="34" charset="0"/>
                <a:cs typeface="Arial" panose="020B0604020202020204" pitchFamily="34" charset="0"/>
              </a:rPr>
              <a:t> H</a:t>
            </a:r>
            <a:r>
              <a:rPr lang="en-US" altLang="es-AR" sz="1200" baseline="-25000">
                <a:solidFill>
                  <a:srgbClr val="000000"/>
                </a:solidFill>
                <a:latin typeface="Arial" panose="020B0604020202020204" pitchFamily="34" charset="0"/>
                <a:cs typeface="Arial" panose="020B0604020202020204" pitchFamily="34" charset="0"/>
              </a:rPr>
              <a:t>2</a:t>
            </a:r>
            <a:r>
              <a:rPr lang="en-US" altLang="es-AR" sz="1200">
                <a:solidFill>
                  <a:srgbClr val="000000"/>
                </a:solidFill>
                <a:latin typeface="Arial" panose="020B0604020202020204" pitchFamily="34" charset="0"/>
                <a:cs typeface="Arial" panose="020B0604020202020204" pitchFamily="34" charset="0"/>
              </a:rPr>
              <a:t>O; </a:t>
            </a:r>
            <a:r>
              <a:rPr lang="en-US" altLang="es-AR" sz="1200" err="1">
                <a:solidFill>
                  <a:srgbClr val="000000"/>
                </a:solidFill>
                <a:latin typeface="Arial" panose="020B0604020202020204" pitchFamily="34" charset="0"/>
                <a:cs typeface="Arial" panose="020B0604020202020204" pitchFamily="34" charset="0"/>
              </a:rPr>
              <a:t>separación</a:t>
            </a:r>
            <a:r>
              <a:rPr lang="en-US" altLang="es-AR" sz="1200">
                <a:solidFill>
                  <a:srgbClr val="000000"/>
                </a:solidFill>
                <a:latin typeface="Arial" panose="020B0604020202020204" pitchFamily="34" charset="0"/>
                <a:cs typeface="Arial" panose="020B0604020202020204" pitchFamily="34" charset="0"/>
              </a:rPr>
              <a:t> superficies</a:t>
            </a:r>
          </a:p>
        </p:txBody>
      </p:sp>
      <p:sp>
        <p:nvSpPr>
          <p:cNvPr id="21" name="Abrir llave 20"/>
          <p:cNvSpPr/>
          <p:nvPr/>
        </p:nvSpPr>
        <p:spPr>
          <a:xfrm>
            <a:off x="6270976" y="4114955"/>
            <a:ext cx="310690" cy="2065592"/>
          </a:xfrm>
          <a:prstGeom prst="leftBrace">
            <a:avLst>
              <a:gd name="adj1" fmla="val 231085"/>
              <a:gd name="adj2" fmla="val 49367"/>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22" name="Rectangle 67"/>
          <p:cNvSpPr>
            <a:spLocks noChangeArrowheads="1"/>
          </p:cNvSpPr>
          <p:nvPr/>
        </p:nvSpPr>
        <p:spPr bwMode="auto">
          <a:xfrm>
            <a:off x="3126168" y="5890760"/>
            <a:ext cx="34385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S" altLang="es-AR" sz="1200" b="0" u="none" strike="noStrike" kern="1200" cap="none" spc="0" normalizeH="0" baseline="0" noProof="0">
                <a:ln>
                  <a:noFill/>
                </a:ln>
                <a:solidFill>
                  <a:srgbClr val="0000FF"/>
                </a:solidFill>
                <a:effectLst/>
                <a:uLnTx/>
                <a:uFillTx/>
                <a:latin typeface="Arial" panose="020B0604020202020204" pitchFamily="34" charset="0"/>
                <a:ea typeface="+mn-ea"/>
                <a:cs typeface="+mn-cs"/>
              </a:rPr>
              <a:t>D.E. </a:t>
            </a:r>
            <a:r>
              <a:rPr kumimoji="0" lang="es-ES" altLang="es-AR" sz="1200" b="0" u="none" strike="noStrike" kern="1200" cap="none" spc="0" normalizeH="0" baseline="0" noProof="0" err="1">
                <a:ln>
                  <a:noFill/>
                </a:ln>
                <a:solidFill>
                  <a:srgbClr val="0000FF"/>
                </a:solidFill>
                <a:effectLst/>
                <a:uLnTx/>
                <a:uFillTx/>
                <a:latin typeface="Arial" panose="020B0604020202020204" pitchFamily="34" charset="0"/>
                <a:ea typeface="+mn-ea"/>
                <a:cs typeface="+mn-cs"/>
              </a:rPr>
              <a:t>Owens</a:t>
            </a:r>
            <a:r>
              <a:rPr kumimoji="0" lang="es-ES" altLang="es-AR" sz="1200" b="0" u="none" strike="noStrike" kern="1200" cap="none" spc="0" normalizeH="0" baseline="0" noProof="0">
                <a:ln>
                  <a:noFill/>
                </a:ln>
                <a:solidFill>
                  <a:srgbClr val="0000FF"/>
                </a:solidFill>
                <a:effectLst/>
                <a:uLnTx/>
                <a:uFillTx/>
                <a:latin typeface="Arial" panose="020B0604020202020204" pitchFamily="34" charset="0"/>
                <a:ea typeface="+mn-ea"/>
                <a:cs typeface="+mn-cs"/>
              </a:rPr>
              <a:t> III, N.A. </a:t>
            </a:r>
            <a:r>
              <a:rPr kumimoji="0" lang="es-ES" altLang="es-AR" sz="1200" b="0" u="none" strike="noStrike" kern="1200" cap="none" spc="0" normalizeH="0" baseline="0" noProof="0" err="1">
                <a:ln>
                  <a:noFill/>
                </a:ln>
                <a:solidFill>
                  <a:srgbClr val="0000FF"/>
                </a:solidFill>
                <a:effectLst/>
                <a:uLnTx/>
                <a:uFillTx/>
                <a:latin typeface="Arial" panose="020B0604020202020204" pitchFamily="34" charset="0"/>
                <a:ea typeface="+mn-ea"/>
                <a:cs typeface="+mn-cs"/>
              </a:rPr>
              <a:t>Peppas</a:t>
            </a:r>
            <a:r>
              <a:rPr kumimoji="0" lang="es-ES" altLang="es-AR" sz="1200" b="0" u="none" strike="noStrike" kern="1200" cap="none" spc="0" normalizeH="0" baseline="0" noProof="0">
                <a:ln>
                  <a:noFill/>
                </a:ln>
                <a:solidFill>
                  <a:srgbClr val="0000FF"/>
                </a:solidFill>
                <a:effectLst/>
                <a:uLnTx/>
                <a:uFillTx/>
                <a:latin typeface="Arial" panose="020B0604020202020204" pitchFamily="34" charset="0"/>
                <a:ea typeface="+mn-ea"/>
                <a:cs typeface="+mn-cs"/>
              </a:rPr>
              <a:t> / International </a:t>
            </a:r>
            <a:r>
              <a:rPr kumimoji="0" lang="es-ES" altLang="es-AR" sz="1200" b="0" u="none" strike="noStrike" kern="1200" cap="none" spc="0" normalizeH="0" baseline="0" noProof="0" err="1">
                <a:ln>
                  <a:noFill/>
                </a:ln>
                <a:solidFill>
                  <a:srgbClr val="0000FF"/>
                </a:solidFill>
                <a:effectLst/>
                <a:uLnTx/>
                <a:uFillTx/>
                <a:latin typeface="Arial" panose="020B0604020202020204" pitchFamily="34" charset="0"/>
                <a:ea typeface="+mn-ea"/>
                <a:cs typeface="+mn-cs"/>
              </a:rPr>
              <a:t>Journal</a:t>
            </a:r>
            <a:r>
              <a:rPr kumimoji="0" lang="es-ES" altLang="es-AR" sz="1200" b="0" u="none" strike="noStrike" kern="1200" cap="none" spc="0" normalizeH="0" baseline="0" noProof="0">
                <a:ln>
                  <a:noFill/>
                </a:ln>
                <a:solidFill>
                  <a:srgbClr val="0000FF"/>
                </a:solidFill>
                <a:effectLst/>
                <a:uLnTx/>
                <a:uFillTx/>
                <a:latin typeface="Arial" panose="020B0604020202020204" pitchFamily="34" charset="0"/>
                <a:ea typeface="+mn-ea"/>
                <a:cs typeface="+mn-cs"/>
              </a:rPr>
              <a:t> of </a:t>
            </a:r>
            <a:r>
              <a:rPr kumimoji="0" lang="es-ES" altLang="es-AR" sz="1200" b="0" u="none" strike="noStrike" kern="1200" cap="none" spc="0" normalizeH="0" baseline="0" noProof="0" err="1">
                <a:ln>
                  <a:noFill/>
                </a:ln>
                <a:solidFill>
                  <a:srgbClr val="0000FF"/>
                </a:solidFill>
                <a:effectLst/>
                <a:uLnTx/>
                <a:uFillTx/>
                <a:latin typeface="Arial" panose="020B0604020202020204" pitchFamily="34" charset="0"/>
                <a:ea typeface="+mn-ea"/>
                <a:cs typeface="+mn-cs"/>
              </a:rPr>
              <a:t>Pharmaceutics</a:t>
            </a:r>
            <a:r>
              <a:rPr kumimoji="0" lang="es-ES" altLang="es-AR" sz="1200" b="0" u="none" strike="noStrike" kern="1200" cap="none" spc="0" normalizeH="0" baseline="0" noProof="0">
                <a:ln>
                  <a:noFill/>
                </a:ln>
                <a:solidFill>
                  <a:srgbClr val="0000FF"/>
                </a:solidFill>
                <a:effectLst/>
                <a:uLnTx/>
                <a:uFillTx/>
                <a:latin typeface="Arial" panose="020B0604020202020204" pitchFamily="34" charset="0"/>
                <a:ea typeface="+mn-ea"/>
                <a:cs typeface="+mn-cs"/>
              </a:rPr>
              <a:t> 307 (2006) 93–102</a:t>
            </a:r>
          </a:p>
        </p:txBody>
      </p:sp>
    </p:spTree>
    <p:extLst>
      <p:ext uri="{BB962C8B-B14F-4D97-AF65-F5344CB8AC3E}">
        <p14:creationId xmlns:p14="http://schemas.microsoft.com/office/powerpoint/2010/main" val="51094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6300877"/>
            <a:ext cx="9144000" cy="461665"/>
          </a:xfrm>
          <a:prstGeom prst="rect">
            <a:avLst/>
          </a:prstGeom>
        </p:spPr>
        <p:txBody>
          <a:bodyPr wrap="square">
            <a:spAutoFit/>
          </a:bodyPr>
          <a:lstStyle/>
          <a:p>
            <a:pPr algn="r"/>
            <a:r>
              <a:rPr lang="en-US" sz="1200">
                <a:solidFill>
                  <a:srgbClr val="0000FF"/>
                </a:solidFill>
              </a:rPr>
              <a:t>Parameters influencing the stealthiness of colloidal drug delivery systems </a:t>
            </a:r>
            <a:r>
              <a:rPr lang="es-AR" sz="1200">
                <a:solidFill>
                  <a:srgbClr val="0000FF"/>
                </a:solidFill>
              </a:rPr>
              <a:t>Arnaud Vonarbourg, Catherine Passirani, Patrick Saulnier, Jean-Pierre Benoit.Biomaterials 27 (2006) 4356–4373</a:t>
            </a:r>
          </a:p>
        </p:txBody>
      </p:sp>
      <p:pic>
        <p:nvPicPr>
          <p:cNvPr id="4" name="Imagen 3"/>
          <p:cNvPicPr>
            <a:picLocks noChangeAspect="1"/>
          </p:cNvPicPr>
          <p:nvPr/>
        </p:nvPicPr>
        <p:blipFill>
          <a:blip r:embed="rId2"/>
          <a:stretch>
            <a:fillRect/>
          </a:stretch>
        </p:blipFill>
        <p:spPr>
          <a:xfrm>
            <a:off x="303110" y="2226664"/>
            <a:ext cx="4396955" cy="3143789"/>
          </a:xfrm>
          <a:prstGeom prst="rect">
            <a:avLst/>
          </a:prstGeom>
        </p:spPr>
      </p:pic>
      <p:pic>
        <p:nvPicPr>
          <p:cNvPr id="6" name="Imagen 5"/>
          <p:cNvPicPr>
            <a:picLocks noChangeAspect="1"/>
          </p:cNvPicPr>
          <p:nvPr/>
        </p:nvPicPr>
        <p:blipFill>
          <a:blip r:embed="rId3"/>
          <a:stretch>
            <a:fillRect/>
          </a:stretch>
        </p:blipFill>
        <p:spPr>
          <a:xfrm>
            <a:off x="1931430" y="425837"/>
            <a:ext cx="5396015" cy="1360198"/>
          </a:xfrm>
          <a:prstGeom prst="rect">
            <a:avLst/>
          </a:prstGeom>
        </p:spPr>
      </p:pic>
      <p:sp>
        <p:nvSpPr>
          <p:cNvPr id="7" name="Rectángulo 6"/>
          <p:cNvSpPr/>
          <p:nvPr/>
        </p:nvSpPr>
        <p:spPr>
          <a:xfrm>
            <a:off x="1561819" y="1765928"/>
            <a:ext cx="6013607" cy="646331"/>
          </a:xfrm>
          <a:prstGeom prst="rect">
            <a:avLst/>
          </a:prstGeom>
        </p:spPr>
        <p:txBody>
          <a:bodyPr wrap="square">
            <a:spAutoFit/>
          </a:bodyPr>
          <a:lstStyle/>
          <a:p>
            <a:pPr algn="ctr"/>
            <a:r>
              <a:rPr lang="en-US"/>
              <a:t>Schematic representation of the different conformations observed at the surface of the CDDS.</a:t>
            </a:r>
            <a:endParaRPr lang="es-AR"/>
          </a:p>
        </p:txBody>
      </p:sp>
      <p:pic>
        <p:nvPicPr>
          <p:cNvPr id="8" name="Imagen 7"/>
          <p:cNvPicPr>
            <a:picLocks noChangeAspect="1"/>
          </p:cNvPicPr>
          <p:nvPr/>
        </p:nvPicPr>
        <p:blipFill>
          <a:blip r:embed="rId4"/>
          <a:stretch>
            <a:fillRect/>
          </a:stretch>
        </p:blipFill>
        <p:spPr>
          <a:xfrm>
            <a:off x="4633978" y="2412251"/>
            <a:ext cx="3626355" cy="2831672"/>
          </a:xfrm>
          <a:prstGeom prst="rect">
            <a:avLst/>
          </a:prstGeom>
        </p:spPr>
      </p:pic>
      <p:sp>
        <p:nvSpPr>
          <p:cNvPr id="9" name="Rectángulo 8"/>
          <p:cNvSpPr/>
          <p:nvPr/>
        </p:nvSpPr>
        <p:spPr>
          <a:xfrm>
            <a:off x="3688333" y="5264878"/>
            <a:ext cx="4572000" cy="923330"/>
          </a:xfrm>
          <a:prstGeom prst="rect">
            <a:avLst/>
          </a:prstGeom>
        </p:spPr>
        <p:txBody>
          <a:bodyPr>
            <a:spAutoFit/>
          </a:bodyPr>
          <a:lstStyle/>
          <a:p>
            <a:pPr algn="r"/>
            <a:r>
              <a:rPr lang="en-US"/>
              <a:t>Schematic representation of the relationships between a brush structure and (a) a large or (b) a small protein.</a:t>
            </a:r>
            <a:endParaRPr lang="es-AR"/>
          </a:p>
        </p:txBody>
      </p:sp>
      <p:pic>
        <p:nvPicPr>
          <p:cNvPr id="10" name="Imagen 9"/>
          <p:cNvPicPr>
            <a:picLocks noChangeAspect="1"/>
          </p:cNvPicPr>
          <p:nvPr/>
        </p:nvPicPr>
        <p:blipFill>
          <a:blip r:embed="rId5"/>
          <a:stretch>
            <a:fillRect/>
          </a:stretch>
        </p:blipFill>
        <p:spPr>
          <a:xfrm>
            <a:off x="5715470" y="1105936"/>
            <a:ext cx="3118665" cy="3546375"/>
          </a:xfrm>
          <a:prstGeom prst="rect">
            <a:avLst/>
          </a:prstGeom>
        </p:spPr>
      </p:pic>
      <p:sp>
        <p:nvSpPr>
          <p:cNvPr id="11" name="Rectángulo 10"/>
          <p:cNvSpPr/>
          <p:nvPr/>
        </p:nvSpPr>
        <p:spPr>
          <a:xfrm>
            <a:off x="303110" y="5243923"/>
            <a:ext cx="4572000" cy="923330"/>
          </a:xfrm>
          <a:prstGeom prst="rect">
            <a:avLst/>
          </a:prstGeom>
        </p:spPr>
        <p:txBody>
          <a:bodyPr>
            <a:spAutoFit/>
          </a:bodyPr>
          <a:lstStyle/>
          <a:p>
            <a:r>
              <a:rPr lang="en-US"/>
              <a:t>Schematic representation of the interactions between the surface of</a:t>
            </a:r>
          </a:p>
          <a:p>
            <a:r>
              <a:rPr lang="es-AR" err="1"/>
              <a:t>the</a:t>
            </a:r>
            <a:r>
              <a:rPr lang="es-AR"/>
              <a:t> CDDS and </a:t>
            </a:r>
            <a:r>
              <a:rPr lang="es-AR" err="1"/>
              <a:t>proteins</a:t>
            </a:r>
            <a:r>
              <a:rPr lang="es-AR"/>
              <a:t>.</a:t>
            </a:r>
          </a:p>
        </p:txBody>
      </p:sp>
      <p:sp>
        <p:nvSpPr>
          <p:cNvPr id="12" name="CuadroTexto 11"/>
          <p:cNvSpPr txBox="1"/>
          <p:nvPr/>
        </p:nvSpPr>
        <p:spPr>
          <a:xfrm>
            <a:off x="-3377" y="-14792"/>
            <a:ext cx="9144000" cy="461665"/>
          </a:xfrm>
          <a:prstGeom prst="rect">
            <a:avLst/>
          </a:prstGeom>
          <a:solidFill>
            <a:srgbClr val="FF0000"/>
          </a:solidFill>
        </p:spPr>
        <p:txBody>
          <a:bodyPr wrap="square" rtlCol="0">
            <a:spAutoFit/>
          </a:bodyPr>
          <a:lstStyle/>
          <a:p>
            <a:pPr algn="ctr"/>
            <a:r>
              <a:rPr lang="es-AR" sz="2400" err="1">
                <a:solidFill>
                  <a:schemeClr val="bg1"/>
                </a:solidFill>
              </a:rPr>
              <a:t>Estabilizacion</a:t>
            </a:r>
            <a:r>
              <a:rPr lang="es-AR" sz="2400">
                <a:solidFill>
                  <a:schemeClr val="bg1"/>
                </a:solidFill>
              </a:rPr>
              <a:t> </a:t>
            </a:r>
            <a:r>
              <a:rPr lang="es-AR" sz="2400" err="1">
                <a:solidFill>
                  <a:schemeClr val="bg1"/>
                </a:solidFill>
              </a:rPr>
              <a:t>esterica</a:t>
            </a:r>
            <a:r>
              <a:rPr lang="es-AR" sz="2400">
                <a:solidFill>
                  <a:schemeClr val="bg1"/>
                </a:solidFill>
              </a:rPr>
              <a:t> con </a:t>
            </a:r>
            <a:r>
              <a:rPr lang="es-AR" sz="2400" err="1">
                <a:solidFill>
                  <a:schemeClr val="bg1"/>
                </a:solidFill>
              </a:rPr>
              <a:t>polietilenglicol</a:t>
            </a:r>
            <a:r>
              <a:rPr lang="es-AR" sz="2400">
                <a:solidFill>
                  <a:schemeClr val="bg1"/>
                </a:solidFill>
              </a:rPr>
              <a:t> (</a:t>
            </a:r>
            <a:r>
              <a:rPr lang="es-AR" sz="2400" err="1">
                <a:solidFill>
                  <a:schemeClr val="bg1"/>
                </a:solidFill>
              </a:rPr>
              <a:t>pegylacion</a:t>
            </a:r>
            <a:r>
              <a:rPr lang="es-AR" sz="2400">
                <a:solidFill>
                  <a:schemeClr val="bg1"/>
                </a:solidFill>
              </a:rPr>
              <a:t>) </a:t>
            </a:r>
          </a:p>
        </p:txBody>
      </p:sp>
    </p:spTree>
    <p:extLst>
      <p:ext uri="{BB962C8B-B14F-4D97-AF65-F5344CB8AC3E}">
        <p14:creationId xmlns:p14="http://schemas.microsoft.com/office/powerpoint/2010/main" val="77156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541322" y="637486"/>
            <a:ext cx="4242835" cy="1130859"/>
          </a:xfrm>
          <a:prstGeom prst="rect">
            <a:avLst/>
          </a:prstGeom>
        </p:spPr>
      </p:pic>
      <p:sp>
        <p:nvSpPr>
          <p:cNvPr id="5" name="Rectángulo 4"/>
          <p:cNvSpPr/>
          <p:nvPr/>
        </p:nvSpPr>
        <p:spPr>
          <a:xfrm>
            <a:off x="5236899" y="2320209"/>
            <a:ext cx="3177540" cy="369332"/>
          </a:xfrm>
          <a:prstGeom prst="rect">
            <a:avLst/>
          </a:prstGeom>
        </p:spPr>
        <p:txBody>
          <a:bodyPr wrap="square">
            <a:spAutoFit/>
          </a:bodyPr>
          <a:lstStyle/>
          <a:p>
            <a:pPr algn="ct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unidades</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basicas</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repetitivas</a:t>
            </a:r>
            <a:endParaRPr lang="en-US">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3"/>
          <a:stretch>
            <a:fillRect/>
          </a:stretch>
        </p:blipFill>
        <p:spPr>
          <a:xfrm>
            <a:off x="2185572" y="2809131"/>
            <a:ext cx="6781283" cy="3682078"/>
          </a:xfrm>
          <a:prstGeom prst="rect">
            <a:avLst/>
          </a:prstGeom>
        </p:spPr>
      </p:pic>
      <p:sp>
        <p:nvSpPr>
          <p:cNvPr id="7" name="Rectángulo 6"/>
          <p:cNvSpPr/>
          <p:nvPr/>
        </p:nvSpPr>
        <p:spPr>
          <a:xfrm>
            <a:off x="4313200" y="1733492"/>
            <a:ext cx="2344928" cy="646331"/>
          </a:xfrm>
          <a:prstGeom prst="rect">
            <a:avLst/>
          </a:prstGeom>
        </p:spPr>
        <p:txBody>
          <a:bodyPr wrap="square">
            <a:spAutoFit/>
          </a:bodyPr>
          <a:lstStyle/>
          <a:p>
            <a:pPr algn="ctr"/>
            <a:r>
              <a:rPr lang="en-US" b="1">
                <a:latin typeface="Arial" panose="020B0604020202020204" pitchFamily="34" charset="0"/>
                <a:cs typeface="Arial" panose="020B0604020202020204" pitchFamily="34" charset="0"/>
              </a:rPr>
              <a:t>PEG</a:t>
            </a:r>
            <a:r>
              <a:rPr lang="en-US">
                <a:latin typeface="Arial" panose="020B0604020202020204" pitchFamily="34" charset="0"/>
                <a:cs typeface="Arial" panose="020B0604020202020204" pitchFamily="34" charset="0"/>
              </a:rPr>
              <a:t>=[poly(ethylene oxide) (</a:t>
            </a:r>
            <a:r>
              <a:rPr lang="en-US" b="1">
                <a:latin typeface="Arial" panose="020B0604020202020204" pitchFamily="34" charset="0"/>
                <a:cs typeface="Arial" panose="020B0604020202020204" pitchFamily="34" charset="0"/>
              </a:rPr>
              <a:t>PEO</a:t>
            </a:r>
            <a:r>
              <a:rPr lang="en-US">
                <a:latin typeface="Arial" panose="020B0604020202020204" pitchFamily="34" charset="0"/>
                <a:cs typeface="Arial" panose="020B0604020202020204" pitchFamily="34" charset="0"/>
              </a:rPr>
              <a:t>)] </a:t>
            </a:r>
            <a:endParaRPr lang="es-AR">
              <a:latin typeface="Arial" panose="020B0604020202020204" pitchFamily="34" charset="0"/>
              <a:cs typeface="Arial" panose="020B0604020202020204" pitchFamily="34" charset="0"/>
            </a:endParaRPr>
          </a:p>
        </p:txBody>
      </p:sp>
      <p:sp>
        <p:nvSpPr>
          <p:cNvPr id="8" name="Rectángulo 7"/>
          <p:cNvSpPr/>
          <p:nvPr/>
        </p:nvSpPr>
        <p:spPr>
          <a:xfrm>
            <a:off x="6743403" y="1768345"/>
            <a:ext cx="2058501" cy="646331"/>
          </a:xfrm>
          <a:prstGeom prst="rect">
            <a:avLst/>
          </a:prstGeom>
        </p:spPr>
        <p:txBody>
          <a:bodyPr wrap="square">
            <a:spAutoFit/>
          </a:bodyPr>
          <a:lstStyle/>
          <a:p>
            <a:pPr algn="ctr"/>
            <a:r>
              <a:rPr lang="en-US">
                <a:latin typeface="Arial" panose="020B0604020202020204" pitchFamily="34" charset="0"/>
                <a:cs typeface="Arial" panose="020B0604020202020204" pitchFamily="34" charset="0"/>
              </a:rPr>
              <a:t>[poly(propylene </a:t>
            </a:r>
            <a:r>
              <a:rPr lang="es-AR">
                <a:latin typeface="Arial" panose="020B0604020202020204" pitchFamily="34" charset="0"/>
                <a:cs typeface="Arial" panose="020B0604020202020204" pitchFamily="34" charset="0"/>
              </a:rPr>
              <a:t>oxide) (</a:t>
            </a:r>
            <a:r>
              <a:rPr lang="es-AR" b="1">
                <a:latin typeface="Arial" panose="020B0604020202020204" pitchFamily="34" charset="0"/>
                <a:cs typeface="Arial" panose="020B0604020202020204" pitchFamily="34" charset="0"/>
              </a:rPr>
              <a:t>PPO</a:t>
            </a:r>
            <a:r>
              <a:rPr lang="es-AR">
                <a:latin typeface="Arial" panose="020B0604020202020204" pitchFamily="34" charset="0"/>
                <a:cs typeface="Arial" panose="020B0604020202020204" pitchFamily="34" charset="0"/>
              </a:rPr>
              <a:t>)]</a:t>
            </a:r>
          </a:p>
        </p:txBody>
      </p:sp>
      <p:sp>
        <p:nvSpPr>
          <p:cNvPr id="9" name="Rectángulo 8"/>
          <p:cNvSpPr/>
          <p:nvPr/>
        </p:nvSpPr>
        <p:spPr>
          <a:xfrm>
            <a:off x="227959" y="637486"/>
            <a:ext cx="4127877" cy="1754326"/>
          </a:xfrm>
          <a:prstGeom prst="rect">
            <a:avLst/>
          </a:prstGeom>
        </p:spPr>
        <p:txBody>
          <a:bodyPr wrap="square">
            <a:spAutoFit/>
          </a:bodyPr>
          <a:lstStyle/>
          <a:p>
            <a:pPr algn="just"/>
            <a:r>
              <a:rPr lang="es-AR" b="1" err="1">
                <a:solidFill>
                  <a:srgbClr val="FF0000"/>
                </a:solidFill>
                <a:latin typeface="Arial" panose="020B0604020202020204" pitchFamily="34" charset="0"/>
                <a:cs typeface="Arial" panose="020B0604020202020204" pitchFamily="34" charset="0"/>
              </a:rPr>
              <a:t>PEGylacion</a:t>
            </a:r>
            <a:r>
              <a:rPr lang="es-AR" b="1">
                <a:solidFill>
                  <a:srgbClr val="FF0000"/>
                </a:solidFill>
                <a:latin typeface="Arial" panose="020B0604020202020204" pitchFamily="34" charset="0"/>
                <a:cs typeface="Arial" panose="020B0604020202020204" pitchFamily="34" charset="0"/>
              </a:rPr>
              <a:t> (estabilización </a:t>
            </a:r>
            <a:r>
              <a:rPr lang="es-AR" b="1" err="1">
                <a:solidFill>
                  <a:srgbClr val="FF0000"/>
                </a:solidFill>
                <a:latin typeface="Arial" panose="020B0604020202020204" pitchFamily="34" charset="0"/>
                <a:cs typeface="Arial" panose="020B0604020202020204" pitchFamily="34" charset="0"/>
              </a:rPr>
              <a:t>esterica</a:t>
            </a:r>
            <a:r>
              <a:rPr lang="es-AR" b="1">
                <a:solidFill>
                  <a:srgbClr val="FF0000"/>
                </a:solidFill>
                <a:latin typeface="Arial" panose="020B0604020202020204" pitchFamily="34" charset="0"/>
                <a:cs typeface="Arial" panose="020B0604020202020204" pitchFamily="34" charset="0"/>
              </a:rPr>
              <a:t>): </a:t>
            </a:r>
            <a:r>
              <a:rPr lang="es-AR">
                <a:solidFill>
                  <a:srgbClr val="FF0000"/>
                </a:solidFill>
                <a:latin typeface="Arial" panose="020B0604020202020204" pitchFamily="34" charset="0"/>
                <a:cs typeface="Arial" panose="020B0604020202020204" pitchFamily="34" charset="0"/>
              </a:rPr>
              <a:t>“decoración” de la superficie de una nanopartícula mediante enlace covalente, atrapamiento o adsorción de cadenas de PEG. </a:t>
            </a:r>
          </a:p>
        </p:txBody>
      </p:sp>
      <p:sp>
        <p:nvSpPr>
          <p:cNvPr id="10" name="CuadroTexto 9"/>
          <p:cNvSpPr txBox="1"/>
          <p:nvPr/>
        </p:nvSpPr>
        <p:spPr>
          <a:xfrm>
            <a:off x="4568623" y="6175106"/>
            <a:ext cx="2560320" cy="369332"/>
          </a:xfrm>
          <a:prstGeom prst="rect">
            <a:avLst/>
          </a:prstGeom>
          <a:noFill/>
        </p:spPr>
        <p:txBody>
          <a:bodyPr wrap="square" rtlCol="0">
            <a:spAutoFit/>
          </a:bodyPr>
          <a:lstStyle/>
          <a:p>
            <a:r>
              <a:rPr lang="es-AR"/>
              <a:t>Polímeros </a:t>
            </a:r>
            <a:r>
              <a:rPr lang="es-AR" err="1"/>
              <a:t>pegylados</a:t>
            </a:r>
            <a:endParaRPr lang="es-AR"/>
          </a:p>
        </p:txBody>
      </p:sp>
      <p:sp>
        <p:nvSpPr>
          <p:cNvPr id="11" name="Rectángulo 10"/>
          <p:cNvSpPr/>
          <p:nvPr/>
        </p:nvSpPr>
        <p:spPr>
          <a:xfrm>
            <a:off x="-139749" y="2673390"/>
            <a:ext cx="2116776" cy="3600986"/>
          </a:xfrm>
          <a:prstGeom prst="rect">
            <a:avLst/>
          </a:prstGeom>
        </p:spPr>
        <p:txBody>
          <a:bodyPr wrap="square">
            <a:spAutoFit/>
          </a:bodyPr>
          <a:lstStyle/>
          <a:p>
            <a:pPr algn="r"/>
            <a:r>
              <a:rPr lang="es-AR">
                <a:solidFill>
                  <a:srgbClr val="0000FF"/>
                </a:solidFill>
                <a:latin typeface="Arial" panose="020B0604020202020204" pitchFamily="34" charset="0"/>
                <a:cs typeface="Arial" panose="020B0604020202020204" pitchFamily="34" charset="0"/>
              </a:rPr>
              <a:t>		 </a:t>
            </a:r>
            <a:r>
              <a:rPr lang="es-AR" b="1">
                <a:solidFill>
                  <a:srgbClr val="0000FF"/>
                </a:solidFill>
                <a:latin typeface="Arial" panose="020B0604020202020204" pitchFamily="34" charset="0"/>
                <a:cs typeface="Arial" panose="020B0604020202020204" pitchFamily="34" charset="0"/>
              </a:rPr>
              <a:t>Estabilización estérica</a:t>
            </a:r>
            <a:r>
              <a:rPr lang="es-AR">
                <a:solidFill>
                  <a:srgbClr val="0000FF"/>
                </a:solidFill>
                <a:latin typeface="Arial" panose="020B0604020202020204" pitchFamily="34" charset="0"/>
                <a:cs typeface="Arial" panose="020B0604020202020204" pitchFamily="34" charset="0"/>
              </a:rPr>
              <a:t> de nanopartículas biodegradables: </a:t>
            </a:r>
            <a:r>
              <a:rPr lang="es-AR" err="1">
                <a:solidFill>
                  <a:srgbClr val="0000FF"/>
                </a:solidFill>
                <a:latin typeface="Arial" panose="020B0604020202020204" pitchFamily="34" charset="0"/>
                <a:cs typeface="Arial" panose="020B0604020202020204" pitchFamily="34" charset="0"/>
              </a:rPr>
              <a:t>Copolimeros</a:t>
            </a:r>
            <a:r>
              <a:rPr lang="es-AR">
                <a:solidFill>
                  <a:srgbClr val="0000FF"/>
                </a:solidFill>
                <a:latin typeface="Arial" panose="020B0604020202020204" pitchFamily="34" charset="0"/>
                <a:cs typeface="Arial" panose="020B0604020202020204" pitchFamily="34" charset="0"/>
              </a:rPr>
              <a:t> de PEG permiten exhibir tramos </a:t>
            </a:r>
            <a:r>
              <a:rPr lang="es-AR" err="1">
                <a:solidFill>
                  <a:srgbClr val="0000FF"/>
                </a:solidFill>
                <a:latin typeface="Arial" panose="020B0604020202020204" pitchFamily="34" charset="0"/>
                <a:cs typeface="Arial" panose="020B0604020202020204" pitchFamily="34" charset="0"/>
              </a:rPr>
              <a:t>pegylados</a:t>
            </a:r>
            <a:r>
              <a:rPr lang="es-AR">
                <a:solidFill>
                  <a:srgbClr val="0000FF"/>
                </a:solidFill>
                <a:latin typeface="Arial" panose="020B0604020202020204" pitchFamily="34" charset="0"/>
                <a:cs typeface="Arial" panose="020B0604020202020204" pitchFamily="34" charset="0"/>
              </a:rPr>
              <a:t> luego de la degradación de  capas superficiales  </a:t>
            </a:r>
          </a:p>
          <a:p>
            <a:pPr algn="r"/>
            <a:r>
              <a:rPr lang="es-AR" sz="1200">
                <a:solidFill>
                  <a:srgbClr val="0000FF"/>
                </a:solidFill>
                <a:latin typeface="Arial" panose="020B0604020202020204" pitchFamily="34" charset="0"/>
                <a:cs typeface="Arial" panose="020B0604020202020204" pitchFamily="34" charset="0"/>
              </a:rPr>
              <a:t>	</a:t>
            </a:r>
            <a:endParaRPr lang="es-AR" sz="1200">
              <a:latin typeface="Arial" panose="020B0604020202020204" pitchFamily="34" charset="0"/>
              <a:cs typeface="Arial" panose="020B0604020202020204" pitchFamily="34" charset="0"/>
            </a:endParaRPr>
          </a:p>
        </p:txBody>
      </p:sp>
      <p:sp>
        <p:nvSpPr>
          <p:cNvPr id="12" name="Rectángulo: esquinas redondeadas 11"/>
          <p:cNvSpPr/>
          <p:nvPr/>
        </p:nvSpPr>
        <p:spPr>
          <a:xfrm>
            <a:off x="4398474" y="446873"/>
            <a:ext cx="2177388" cy="19576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 name="CuadroTexto 12"/>
          <p:cNvSpPr txBox="1"/>
          <p:nvPr/>
        </p:nvSpPr>
        <p:spPr>
          <a:xfrm>
            <a:off x="-3377" y="-14792"/>
            <a:ext cx="9144000" cy="461665"/>
          </a:xfrm>
          <a:prstGeom prst="rect">
            <a:avLst/>
          </a:prstGeom>
          <a:solidFill>
            <a:srgbClr val="FF0000"/>
          </a:solidFill>
        </p:spPr>
        <p:txBody>
          <a:bodyPr wrap="square" rtlCol="0">
            <a:spAutoFit/>
          </a:bodyPr>
          <a:lstStyle/>
          <a:p>
            <a:pPr algn="ctr"/>
            <a:r>
              <a:rPr lang="es-AR" sz="2400" err="1">
                <a:solidFill>
                  <a:schemeClr val="bg1"/>
                </a:solidFill>
              </a:rPr>
              <a:t>Estabilizacion</a:t>
            </a:r>
            <a:r>
              <a:rPr lang="es-AR" sz="2400">
                <a:solidFill>
                  <a:schemeClr val="bg1"/>
                </a:solidFill>
              </a:rPr>
              <a:t> </a:t>
            </a:r>
            <a:r>
              <a:rPr lang="es-AR" sz="2400" err="1">
                <a:solidFill>
                  <a:schemeClr val="bg1"/>
                </a:solidFill>
              </a:rPr>
              <a:t>esterica</a:t>
            </a:r>
            <a:r>
              <a:rPr lang="es-AR" sz="2400">
                <a:solidFill>
                  <a:schemeClr val="bg1"/>
                </a:solidFill>
              </a:rPr>
              <a:t> con </a:t>
            </a:r>
            <a:r>
              <a:rPr lang="es-AR" sz="2400" err="1">
                <a:solidFill>
                  <a:schemeClr val="bg1"/>
                </a:solidFill>
              </a:rPr>
              <a:t>polietilenglicol</a:t>
            </a:r>
            <a:r>
              <a:rPr lang="es-AR" sz="2400">
                <a:solidFill>
                  <a:schemeClr val="bg1"/>
                </a:solidFill>
              </a:rPr>
              <a:t> (</a:t>
            </a:r>
            <a:r>
              <a:rPr lang="es-AR" sz="2400" err="1">
                <a:solidFill>
                  <a:schemeClr val="bg1"/>
                </a:solidFill>
              </a:rPr>
              <a:t>pegylacion</a:t>
            </a:r>
            <a:r>
              <a:rPr lang="es-AR" sz="2400">
                <a:solidFill>
                  <a:schemeClr val="bg1"/>
                </a:solidFill>
              </a:rPr>
              <a:t>) </a:t>
            </a:r>
          </a:p>
        </p:txBody>
      </p:sp>
      <p:sp>
        <p:nvSpPr>
          <p:cNvPr id="14" name="Rectangle 67"/>
          <p:cNvSpPr>
            <a:spLocks noChangeArrowheads="1"/>
          </p:cNvSpPr>
          <p:nvPr/>
        </p:nvSpPr>
        <p:spPr bwMode="auto">
          <a:xfrm>
            <a:off x="-139749" y="6581408"/>
            <a:ext cx="92803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S" altLang="es-AR" sz="1200" b="0" u="none" strike="noStrike" kern="1200" cap="none" spc="0" normalizeH="0" baseline="0" noProof="0">
                <a:ln>
                  <a:noFill/>
                </a:ln>
                <a:solidFill>
                  <a:srgbClr val="0000FF"/>
                </a:solidFill>
                <a:effectLst/>
                <a:uLnTx/>
                <a:uFillTx/>
                <a:latin typeface="Arial" panose="020B0604020202020204" pitchFamily="34" charset="0"/>
                <a:ea typeface="+mn-ea"/>
                <a:cs typeface="+mn-cs"/>
              </a:rPr>
              <a:t>D.E. </a:t>
            </a:r>
            <a:r>
              <a:rPr kumimoji="0" lang="es-ES" altLang="es-AR" sz="1200" b="0" u="none" strike="noStrike" kern="1200" cap="none" spc="0" normalizeH="0" baseline="0" noProof="0" err="1">
                <a:ln>
                  <a:noFill/>
                </a:ln>
                <a:solidFill>
                  <a:srgbClr val="0000FF"/>
                </a:solidFill>
                <a:effectLst/>
                <a:uLnTx/>
                <a:uFillTx/>
                <a:latin typeface="Arial" panose="020B0604020202020204" pitchFamily="34" charset="0"/>
                <a:ea typeface="+mn-ea"/>
                <a:cs typeface="+mn-cs"/>
              </a:rPr>
              <a:t>Owens</a:t>
            </a:r>
            <a:r>
              <a:rPr kumimoji="0" lang="es-ES" altLang="es-AR" sz="1200" b="0" u="none" strike="noStrike" kern="1200" cap="none" spc="0" normalizeH="0" baseline="0" noProof="0">
                <a:ln>
                  <a:noFill/>
                </a:ln>
                <a:solidFill>
                  <a:srgbClr val="0000FF"/>
                </a:solidFill>
                <a:effectLst/>
                <a:uLnTx/>
                <a:uFillTx/>
                <a:latin typeface="Arial" panose="020B0604020202020204" pitchFamily="34" charset="0"/>
                <a:ea typeface="+mn-ea"/>
                <a:cs typeface="+mn-cs"/>
              </a:rPr>
              <a:t> III, N.A. </a:t>
            </a:r>
            <a:r>
              <a:rPr kumimoji="0" lang="es-ES" altLang="es-AR" sz="1200" b="0" u="none" strike="noStrike" kern="1200" cap="none" spc="0" normalizeH="0" baseline="0" noProof="0" err="1">
                <a:ln>
                  <a:noFill/>
                </a:ln>
                <a:solidFill>
                  <a:srgbClr val="0000FF"/>
                </a:solidFill>
                <a:effectLst/>
                <a:uLnTx/>
                <a:uFillTx/>
                <a:latin typeface="Arial" panose="020B0604020202020204" pitchFamily="34" charset="0"/>
                <a:ea typeface="+mn-ea"/>
                <a:cs typeface="+mn-cs"/>
              </a:rPr>
              <a:t>Peppas</a:t>
            </a:r>
            <a:r>
              <a:rPr kumimoji="0" lang="es-ES" altLang="es-AR" sz="1200" b="0" u="none" strike="noStrike" kern="1200" cap="none" spc="0" normalizeH="0" baseline="0" noProof="0">
                <a:ln>
                  <a:noFill/>
                </a:ln>
                <a:solidFill>
                  <a:srgbClr val="0000FF"/>
                </a:solidFill>
                <a:effectLst/>
                <a:uLnTx/>
                <a:uFillTx/>
                <a:latin typeface="Arial" panose="020B0604020202020204" pitchFamily="34" charset="0"/>
                <a:ea typeface="+mn-ea"/>
                <a:cs typeface="+mn-cs"/>
              </a:rPr>
              <a:t> / International </a:t>
            </a:r>
            <a:r>
              <a:rPr kumimoji="0" lang="es-ES" altLang="es-AR" sz="1200" b="0" u="none" strike="noStrike" kern="1200" cap="none" spc="0" normalizeH="0" baseline="0" noProof="0" err="1">
                <a:ln>
                  <a:noFill/>
                </a:ln>
                <a:solidFill>
                  <a:srgbClr val="0000FF"/>
                </a:solidFill>
                <a:effectLst/>
                <a:uLnTx/>
                <a:uFillTx/>
                <a:latin typeface="Arial" panose="020B0604020202020204" pitchFamily="34" charset="0"/>
                <a:ea typeface="+mn-ea"/>
                <a:cs typeface="+mn-cs"/>
              </a:rPr>
              <a:t>Journal</a:t>
            </a:r>
            <a:r>
              <a:rPr kumimoji="0" lang="es-ES" altLang="es-AR" sz="1200" b="0" u="none" strike="noStrike" kern="1200" cap="none" spc="0" normalizeH="0" baseline="0" noProof="0">
                <a:ln>
                  <a:noFill/>
                </a:ln>
                <a:solidFill>
                  <a:srgbClr val="0000FF"/>
                </a:solidFill>
                <a:effectLst/>
                <a:uLnTx/>
                <a:uFillTx/>
                <a:latin typeface="Arial" panose="020B0604020202020204" pitchFamily="34" charset="0"/>
                <a:ea typeface="+mn-ea"/>
                <a:cs typeface="+mn-cs"/>
              </a:rPr>
              <a:t> of </a:t>
            </a:r>
            <a:r>
              <a:rPr kumimoji="0" lang="es-ES" altLang="es-AR" sz="1200" b="0" u="none" strike="noStrike" kern="1200" cap="none" spc="0" normalizeH="0" baseline="0" noProof="0" err="1">
                <a:ln>
                  <a:noFill/>
                </a:ln>
                <a:solidFill>
                  <a:srgbClr val="0000FF"/>
                </a:solidFill>
                <a:effectLst/>
                <a:uLnTx/>
                <a:uFillTx/>
                <a:latin typeface="Arial" panose="020B0604020202020204" pitchFamily="34" charset="0"/>
                <a:ea typeface="+mn-ea"/>
                <a:cs typeface="+mn-cs"/>
              </a:rPr>
              <a:t>Pharmaceutics</a:t>
            </a:r>
            <a:r>
              <a:rPr kumimoji="0" lang="es-ES" altLang="es-AR" sz="1200" b="0" u="none" strike="noStrike" kern="1200" cap="none" spc="0" normalizeH="0" baseline="0" noProof="0">
                <a:ln>
                  <a:noFill/>
                </a:ln>
                <a:solidFill>
                  <a:srgbClr val="0000FF"/>
                </a:solidFill>
                <a:effectLst/>
                <a:uLnTx/>
                <a:uFillTx/>
                <a:latin typeface="Arial" panose="020B0604020202020204" pitchFamily="34" charset="0"/>
                <a:ea typeface="+mn-ea"/>
                <a:cs typeface="+mn-cs"/>
              </a:rPr>
              <a:t> 307 (2006) 93–102</a:t>
            </a:r>
          </a:p>
        </p:txBody>
      </p:sp>
      <p:sp>
        <p:nvSpPr>
          <p:cNvPr id="15" name="Rectángulo 14"/>
          <p:cNvSpPr/>
          <p:nvPr/>
        </p:nvSpPr>
        <p:spPr>
          <a:xfrm>
            <a:off x="1965960" y="2725839"/>
            <a:ext cx="7082691" cy="385556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88664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www.nature.com/nature/journal/v462/n7272/images/nature08604-f2.2.jpg"/>
          <p:cNvPicPr>
            <a:picLocks noChangeAspect="1" noChangeArrowheads="1"/>
          </p:cNvPicPr>
          <p:nvPr/>
        </p:nvPicPr>
        <p:blipFill>
          <a:blip r:embed="rId2"/>
          <a:srcRect/>
          <a:stretch>
            <a:fillRect/>
          </a:stretch>
        </p:blipFill>
        <p:spPr bwMode="auto">
          <a:xfrm>
            <a:off x="-186127" y="959981"/>
            <a:ext cx="6429375" cy="5362576"/>
          </a:xfrm>
          <a:prstGeom prst="rect">
            <a:avLst/>
          </a:prstGeom>
          <a:noFill/>
        </p:spPr>
      </p:pic>
      <p:sp>
        <p:nvSpPr>
          <p:cNvPr id="3" name="2 Rectángulo"/>
          <p:cNvSpPr/>
          <p:nvPr/>
        </p:nvSpPr>
        <p:spPr>
          <a:xfrm>
            <a:off x="0" y="9"/>
            <a:ext cx="9144000" cy="830993"/>
          </a:xfrm>
          <a:prstGeom prst="rect">
            <a:avLst/>
          </a:prstGeom>
          <a:solidFill>
            <a:srgbClr val="3333FF"/>
          </a:solidFill>
        </p:spPr>
        <p:style>
          <a:lnRef idx="1">
            <a:schemeClr val="accent1"/>
          </a:lnRef>
          <a:fillRef idx="3">
            <a:schemeClr val="accent1"/>
          </a:fillRef>
          <a:effectRef idx="2">
            <a:schemeClr val="accent1"/>
          </a:effectRef>
          <a:fontRef idx="minor">
            <a:schemeClr val="lt1"/>
          </a:fontRef>
        </p:style>
        <p:txBody>
          <a:bodyPr lIns="91436" tIns="45718" rIns="91436" bIns="45718">
            <a:spAutoFit/>
          </a:bodyPr>
          <a:lstStyle/>
          <a:p>
            <a:pPr algn="ctr">
              <a:defRPr/>
            </a:pPr>
            <a:r>
              <a:rPr lang="es-AR" sz="2400" dirty="0">
                <a:solidFill>
                  <a:schemeClr val="bg1"/>
                </a:solidFill>
                <a:latin typeface="Arial" pitchFamily="34" charset="0"/>
                <a:cs typeface="Arial" pitchFamily="34" charset="0"/>
              </a:rPr>
              <a:t>Principio de acción: Las células </a:t>
            </a:r>
            <a:r>
              <a:rPr lang="es-AR" sz="2400" b="1" dirty="0">
                <a:solidFill>
                  <a:schemeClr val="bg1"/>
                </a:solidFill>
                <a:latin typeface="Arial" pitchFamily="34" charset="0"/>
                <a:cs typeface="Arial" pitchFamily="34" charset="0"/>
              </a:rPr>
              <a:t>reconocen</a:t>
            </a:r>
            <a:r>
              <a:rPr lang="es-AR" sz="2400" dirty="0">
                <a:solidFill>
                  <a:schemeClr val="bg1"/>
                </a:solidFill>
                <a:latin typeface="Arial" pitchFamily="34" charset="0"/>
                <a:cs typeface="Arial" pitchFamily="34" charset="0"/>
              </a:rPr>
              <a:t> </a:t>
            </a:r>
            <a:r>
              <a:rPr lang="es-AR" sz="2400" b="1" dirty="0">
                <a:solidFill>
                  <a:schemeClr val="bg1"/>
                </a:solidFill>
                <a:latin typeface="Arial" pitchFamily="34" charset="0"/>
                <a:cs typeface="Arial" pitchFamily="34" charset="0"/>
              </a:rPr>
              <a:t>capturan</a:t>
            </a:r>
            <a:r>
              <a:rPr lang="es-AR" sz="2400" dirty="0">
                <a:solidFill>
                  <a:schemeClr val="bg1"/>
                </a:solidFill>
                <a:latin typeface="Arial" pitchFamily="34" charset="0"/>
                <a:cs typeface="Arial" pitchFamily="34" charset="0"/>
              </a:rPr>
              <a:t> y </a:t>
            </a:r>
            <a:r>
              <a:rPr lang="es-AR" sz="2400" b="1" dirty="0">
                <a:solidFill>
                  <a:schemeClr val="bg1"/>
                </a:solidFill>
                <a:latin typeface="Arial" pitchFamily="34" charset="0"/>
                <a:cs typeface="Arial" pitchFamily="34" charset="0"/>
              </a:rPr>
              <a:t>procesan</a:t>
            </a:r>
            <a:r>
              <a:rPr lang="es-AR" sz="2400" dirty="0">
                <a:solidFill>
                  <a:schemeClr val="bg1"/>
                </a:solidFill>
                <a:latin typeface="Arial" pitchFamily="34" charset="0"/>
                <a:cs typeface="Arial" pitchFamily="34" charset="0"/>
              </a:rPr>
              <a:t> material </a:t>
            </a:r>
            <a:r>
              <a:rPr lang="es-AR" sz="2400" dirty="0" err="1">
                <a:solidFill>
                  <a:schemeClr val="bg1"/>
                </a:solidFill>
                <a:latin typeface="Arial" pitchFamily="34" charset="0"/>
                <a:cs typeface="Arial" pitchFamily="34" charset="0"/>
              </a:rPr>
              <a:t>nanoparticulado</a:t>
            </a:r>
            <a:r>
              <a:rPr lang="es-AR" sz="2400" dirty="0">
                <a:solidFill>
                  <a:schemeClr val="bg1"/>
                </a:solidFill>
                <a:latin typeface="Arial" pitchFamily="34" charset="0"/>
                <a:cs typeface="Arial" pitchFamily="34" charset="0"/>
              </a:rPr>
              <a:t> (nano-objetos)</a:t>
            </a:r>
            <a:endParaRPr lang="en-US" sz="2400" dirty="0">
              <a:solidFill>
                <a:schemeClr val="bg1"/>
              </a:solidFill>
              <a:latin typeface="Arial" pitchFamily="34" charset="0"/>
              <a:cs typeface="Arial" pitchFamily="34" charset="0"/>
            </a:endParaRPr>
          </a:p>
        </p:txBody>
      </p:sp>
      <p:sp>
        <p:nvSpPr>
          <p:cNvPr id="33" name="32 CuadroTexto"/>
          <p:cNvSpPr txBox="1"/>
          <p:nvPr/>
        </p:nvSpPr>
        <p:spPr>
          <a:xfrm>
            <a:off x="560963" y="973061"/>
            <a:ext cx="4069309" cy="461661"/>
          </a:xfrm>
          <a:prstGeom prst="rect">
            <a:avLst/>
          </a:prstGeom>
          <a:noFill/>
        </p:spPr>
        <p:txBody>
          <a:bodyPr wrap="square" lIns="91436" tIns="45718" rIns="91436" bIns="45718" rtlCol="0">
            <a:spAutoFit/>
          </a:bodyPr>
          <a:lstStyle/>
          <a:p>
            <a:pPr algn="ctr"/>
            <a:r>
              <a:rPr lang="es-AR" sz="2400" b="1" dirty="0">
                <a:solidFill>
                  <a:srgbClr val="FF0000"/>
                </a:solidFill>
                <a:latin typeface="Arial" pitchFamily="34" charset="0"/>
                <a:cs typeface="Arial" pitchFamily="34" charset="0"/>
              </a:rPr>
              <a:t>reconocimiento y captura</a:t>
            </a:r>
            <a:endParaRPr lang="en-US" sz="2400" b="1" dirty="0">
              <a:solidFill>
                <a:srgbClr val="FF0000"/>
              </a:solidFill>
              <a:latin typeface="Arial" pitchFamily="34" charset="0"/>
              <a:cs typeface="Arial" pitchFamily="34" charset="0"/>
            </a:endParaRPr>
          </a:p>
        </p:txBody>
      </p:sp>
      <p:cxnSp>
        <p:nvCxnSpPr>
          <p:cNvPr id="37" name="36 Conector recto"/>
          <p:cNvCxnSpPr>
            <a:stCxn id="5" idx="2"/>
          </p:cNvCxnSpPr>
          <p:nvPr/>
        </p:nvCxnSpPr>
        <p:spPr>
          <a:xfrm rot="5400000" flipH="1">
            <a:off x="5359971" y="5524281"/>
            <a:ext cx="895181" cy="1148385"/>
          </a:xfrm>
          <a:prstGeom prst="line">
            <a:avLst/>
          </a:prstGeom>
        </p:spPr>
        <p:style>
          <a:lnRef idx="1">
            <a:schemeClr val="accent1"/>
          </a:lnRef>
          <a:fillRef idx="0">
            <a:schemeClr val="accent1"/>
          </a:fillRef>
          <a:effectRef idx="0">
            <a:schemeClr val="accent1"/>
          </a:effectRef>
          <a:fontRef idx="minor">
            <a:schemeClr val="tx1"/>
          </a:fontRef>
        </p:style>
      </p:cxnSp>
      <p:grpSp>
        <p:nvGrpSpPr>
          <p:cNvPr id="2" name="24 Grupo"/>
          <p:cNvGrpSpPr/>
          <p:nvPr/>
        </p:nvGrpSpPr>
        <p:grpSpPr>
          <a:xfrm>
            <a:off x="3048004" y="2895601"/>
            <a:ext cx="6667501" cy="3650456"/>
            <a:chOff x="3048000" y="2895601"/>
            <a:chExt cx="6667501" cy="3650456"/>
          </a:xfrm>
        </p:grpSpPr>
        <p:pic>
          <p:nvPicPr>
            <p:cNvPr id="5" name="Picture 2"/>
            <p:cNvPicPr>
              <a:picLocks noChangeAspect="1" noChangeArrowheads="1"/>
            </p:cNvPicPr>
            <p:nvPr/>
          </p:nvPicPr>
          <p:blipFill>
            <a:blip r:embed="rId3"/>
            <a:srcRect/>
            <a:stretch>
              <a:fillRect/>
            </a:stretch>
          </p:blipFill>
          <p:spPr bwMode="auto">
            <a:xfrm>
              <a:off x="3048000" y="2895601"/>
              <a:ext cx="6667501" cy="3650456"/>
            </a:xfrm>
            <a:prstGeom prst="rect">
              <a:avLst/>
            </a:prstGeom>
            <a:noFill/>
            <a:ln w="9525">
              <a:noFill/>
              <a:miter lim="800000"/>
              <a:headEnd/>
              <a:tailEnd/>
            </a:ln>
            <a:effectLst/>
          </p:spPr>
        </p:pic>
        <p:sp>
          <p:nvSpPr>
            <p:cNvPr id="6" name="5 CuadroTexto"/>
            <p:cNvSpPr txBox="1"/>
            <p:nvPr/>
          </p:nvSpPr>
          <p:spPr>
            <a:xfrm>
              <a:off x="5670894" y="4800600"/>
              <a:ext cx="1415706" cy="369332"/>
            </a:xfrm>
            <a:prstGeom prst="rect">
              <a:avLst/>
            </a:prstGeom>
            <a:noFill/>
          </p:spPr>
          <p:txBody>
            <a:bodyPr wrap="square" rtlCol="0">
              <a:spAutoFit/>
            </a:bodyPr>
            <a:lstStyle/>
            <a:p>
              <a:r>
                <a:rPr lang="en-US" b="1" dirty="0">
                  <a:solidFill>
                    <a:srgbClr val="0033CC"/>
                  </a:solidFill>
                  <a:latin typeface="Arial" pitchFamily="34" charset="0"/>
                  <a:cs typeface="Arial" pitchFamily="34" charset="0"/>
                  <a:sym typeface="Symbol"/>
                </a:rPr>
                <a:t> 300 nm</a:t>
              </a:r>
              <a:endParaRPr lang="en-US" b="1" dirty="0">
                <a:solidFill>
                  <a:srgbClr val="0033CC"/>
                </a:solidFill>
                <a:latin typeface="Arial" pitchFamily="34" charset="0"/>
                <a:cs typeface="Arial" pitchFamily="34" charset="0"/>
              </a:endParaRPr>
            </a:p>
          </p:txBody>
        </p:sp>
      </p:grpSp>
      <p:sp>
        <p:nvSpPr>
          <p:cNvPr id="58" name="57 CuadroTexto"/>
          <p:cNvSpPr txBox="1"/>
          <p:nvPr/>
        </p:nvSpPr>
        <p:spPr>
          <a:xfrm>
            <a:off x="560963" y="3525252"/>
            <a:ext cx="2443129" cy="461661"/>
          </a:xfrm>
          <a:prstGeom prst="rect">
            <a:avLst/>
          </a:prstGeom>
          <a:solidFill>
            <a:schemeClr val="bg1">
              <a:alpha val="50000"/>
            </a:schemeClr>
          </a:solidFill>
        </p:spPr>
        <p:txBody>
          <a:bodyPr wrap="square" lIns="91436" tIns="45718" rIns="91436" bIns="45718" rtlCol="0">
            <a:spAutoFit/>
          </a:bodyPr>
          <a:lstStyle/>
          <a:p>
            <a:pPr algn="ctr"/>
            <a:r>
              <a:rPr lang="es-AR" sz="2400" b="1" dirty="0">
                <a:solidFill>
                  <a:srgbClr val="FF0000"/>
                </a:solidFill>
                <a:latin typeface="Arial" pitchFamily="34" charset="0"/>
                <a:cs typeface="Arial" pitchFamily="34" charset="0"/>
              </a:rPr>
              <a:t>procesamiento</a:t>
            </a:r>
            <a:endParaRPr lang="en-US" sz="2400" b="1" dirty="0">
              <a:solidFill>
                <a:srgbClr val="FF0000"/>
              </a:solidFill>
              <a:latin typeface="Arial" pitchFamily="34" charset="0"/>
              <a:cs typeface="Arial" pitchFamily="34" charset="0"/>
            </a:endParaRPr>
          </a:p>
        </p:txBody>
      </p:sp>
      <p:pic>
        <p:nvPicPr>
          <p:cNvPr id="16386" name="Picture 2" descr="Black Curved Arrow Clip Art Clipart"/>
          <p:cNvPicPr>
            <a:picLocks noChangeAspect="1" noChangeArrowheads="1"/>
          </p:cNvPicPr>
          <p:nvPr/>
        </p:nvPicPr>
        <p:blipFill>
          <a:blip r:embed="rId4"/>
          <a:srcRect/>
          <a:stretch>
            <a:fillRect/>
          </a:stretch>
        </p:blipFill>
        <p:spPr bwMode="auto">
          <a:xfrm rot="3173857">
            <a:off x="4204448" y="1148036"/>
            <a:ext cx="2705891" cy="1188722"/>
          </a:xfrm>
          <a:prstGeom prst="rect">
            <a:avLst/>
          </a:prstGeom>
          <a:noFill/>
        </p:spPr>
      </p:pic>
    </p:spTree>
    <p:extLst>
      <p:ext uri="{BB962C8B-B14F-4D97-AF65-F5344CB8AC3E}">
        <p14:creationId xmlns:p14="http://schemas.microsoft.com/office/powerpoint/2010/main" val="11726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38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5"/>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3567328"/>
            <a:ext cx="3438525" cy="3048000"/>
          </a:xfrm>
          <a:noFill/>
        </p:spPr>
      </p:pic>
      <p:sp>
        <p:nvSpPr>
          <p:cNvPr id="8" name="Rectangle 67"/>
          <p:cNvSpPr>
            <a:spLocks noChangeArrowheads="1"/>
          </p:cNvSpPr>
          <p:nvPr/>
        </p:nvSpPr>
        <p:spPr bwMode="auto">
          <a:xfrm>
            <a:off x="0" y="7980093"/>
            <a:ext cx="34385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S" altLang="es-AR" sz="1200" b="0" u="none" strike="noStrike" kern="1200" cap="none" spc="0" normalizeH="0" baseline="0" noProof="0">
                <a:ln>
                  <a:noFill/>
                </a:ln>
                <a:solidFill>
                  <a:srgbClr val="0000FF"/>
                </a:solidFill>
                <a:effectLst/>
                <a:uLnTx/>
                <a:uFillTx/>
                <a:latin typeface="Arial" panose="020B0604020202020204" pitchFamily="34" charset="0"/>
                <a:ea typeface="+mn-ea"/>
                <a:cs typeface="+mn-cs"/>
              </a:rPr>
              <a:t>D.E. </a:t>
            </a:r>
            <a:r>
              <a:rPr kumimoji="0" lang="es-ES" altLang="es-AR" sz="1200" b="0" u="none" strike="noStrike" kern="1200" cap="none" spc="0" normalizeH="0" baseline="0" noProof="0" err="1">
                <a:ln>
                  <a:noFill/>
                </a:ln>
                <a:solidFill>
                  <a:srgbClr val="0000FF"/>
                </a:solidFill>
                <a:effectLst/>
                <a:uLnTx/>
                <a:uFillTx/>
                <a:latin typeface="Arial" panose="020B0604020202020204" pitchFamily="34" charset="0"/>
                <a:ea typeface="+mn-ea"/>
                <a:cs typeface="+mn-cs"/>
              </a:rPr>
              <a:t>Owens</a:t>
            </a:r>
            <a:r>
              <a:rPr kumimoji="0" lang="es-ES" altLang="es-AR" sz="1200" b="0" u="none" strike="noStrike" kern="1200" cap="none" spc="0" normalizeH="0" baseline="0" noProof="0">
                <a:ln>
                  <a:noFill/>
                </a:ln>
                <a:solidFill>
                  <a:srgbClr val="0000FF"/>
                </a:solidFill>
                <a:effectLst/>
                <a:uLnTx/>
                <a:uFillTx/>
                <a:latin typeface="Arial" panose="020B0604020202020204" pitchFamily="34" charset="0"/>
                <a:ea typeface="+mn-ea"/>
                <a:cs typeface="+mn-cs"/>
              </a:rPr>
              <a:t> III, N.A. </a:t>
            </a:r>
            <a:r>
              <a:rPr kumimoji="0" lang="es-ES" altLang="es-AR" sz="1200" b="0" u="none" strike="noStrike" kern="1200" cap="none" spc="0" normalizeH="0" baseline="0" noProof="0" err="1">
                <a:ln>
                  <a:noFill/>
                </a:ln>
                <a:solidFill>
                  <a:srgbClr val="0000FF"/>
                </a:solidFill>
                <a:effectLst/>
                <a:uLnTx/>
                <a:uFillTx/>
                <a:latin typeface="Arial" panose="020B0604020202020204" pitchFamily="34" charset="0"/>
                <a:ea typeface="+mn-ea"/>
                <a:cs typeface="+mn-cs"/>
              </a:rPr>
              <a:t>Peppas</a:t>
            </a:r>
            <a:r>
              <a:rPr kumimoji="0" lang="es-ES" altLang="es-AR" sz="1200" b="0" u="none" strike="noStrike" kern="1200" cap="none" spc="0" normalizeH="0" baseline="0" noProof="0">
                <a:ln>
                  <a:noFill/>
                </a:ln>
                <a:solidFill>
                  <a:srgbClr val="0000FF"/>
                </a:solidFill>
                <a:effectLst/>
                <a:uLnTx/>
                <a:uFillTx/>
                <a:latin typeface="Arial" panose="020B0604020202020204" pitchFamily="34" charset="0"/>
                <a:ea typeface="+mn-ea"/>
                <a:cs typeface="+mn-cs"/>
              </a:rPr>
              <a:t> / International </a:t>
            </a:r>
            <a:r>
              <a:rPr kumimoji="0" lang="es-ES" altLang="es-AR" sz="1200" b="0" u="none" strike="noStrike" kern="1200" cap="none" spc="0" normalizeH="0" baseline="0" noProof="0" err="1">
                <a:ln>
                  <a:noFill/>
                </a:ln>
                <a:solidFill>
                  <a:srgbClr val="0000FF"/>
                </a:solidFill>
                <a:effectLst/>
                <a:uLnTx/>
                <a:uFillTx/>
                <a:latin typeface="Arial" panose="020B0604020202020204" pitchFamily="34" charset="0"/>
                <a:ea typeface="+mn-ea"/>
                <a:cs typeface="+mn-cs"/>
              </a:rPr>
              <a:t>Journal</a:t>
            </a:r>
            <a:r>
              <a:rPr kumimoji="0" lang="es-ES" altLang="es-AR" sz="1200" b="0" u="none" strike="noStrike" kern="1200" cap="none" spc="0" normalizeH="0" baseline="0" noProof="0">
                <a:ln>
                  <a:noFill/>
                </a:ln>
                <a:solidFill>
                  <a:srgbClr val="0000FF"/>
                </a:solidFill>
                <a:effectLst/>
                <a:uLnTx/>
                <a:uFillTx/>
                <a:latin typeface="Arial" panose="020B0604020202020204" pitchFamily="34" charset="0"/>
                <a:ea typeface="+mn-ea"/>
                <a:cs typeface="+mn-cs"/>
              </a:rPr>
              <a:t> of </a:t>
            </a:r>
            <a:r>
              <a:rPr kumimoji="0" lang="es-ES" altLang="es-AR" sz="1200" b="0" u="none" strike="noStrike" kern="1200" cap="none" spc="0" normalizeH="0" baseline="0" noProof="0" err="1">
                <a:ln>
                  <a:noFill/>
                </a:ln>
                <a:solidFill>
                  <a:srgbClr val="0000FF"/>
                </a:solidFill>
                <a:effectLst/>
                <a:uLnTx/>
                <a:uFillTx/>
                <a:latin typeface="Arial" panose="020B0604020202020204" pitchFamily="34" charset="0"/>
                <a:ea typeface="+mn-ea"/>
                <a:cs typeface="+mn-cs"/>
              </a:rPr>
              <a:t>Pharmaceutics</a:t>
            </a:r>
            <a:r>
              <a:rPr kumimoji="0" lang="es-ES" altLang="es-AR" sz="1200" b="0" u="none" strike="noStrike" kern="1200" cap="none" spc="0" normalizeH="0" baseline="0" noProof="0">
                <a:ln>
                  <a:noFill/>
                </a:ln>
                <a:solidFill>
                  <a:srgbClr val="0000FF"/>
                </a:solidFill>
                <a:effectLst/>
                <a:uLnTx/>
                <a:uFillTx/>
                <a:latin typeface="Arial" panose="020B0604020202020204" pitchFamily="34" charset="0"/>
                <a:ea typeface="+mn-ea"/>
                <a:cs typeface="+mn-cs"/>
              </a:rPr>
              <a:t> 307 (2006) 93–102</a:t>
            </a:r>
          </a:p>
        </p:txBody>
      </p:sp>
      <p:sp>
        <p:nvSpPr>
          <p:cNvPr id="9" name="Rectángulo 8"/>
          <p:cNvSpPr/>
          <p:nvPr/>
        </p:nvSpPr>
        <p:spPr>
          <a:xfrm>
            <a:off x="3438525" y="3597652"/>
            <a:ext cx="5580085" cy="3139321"/>
          </a:xfrm>
          <a:prstGeom prst="rect">
            <a:avLst/>
          </a:prstGeom>
        </p:spPr>
        <p:txBody>
          <a:bodyPr wrap="square">
            <a:spAutoFit/>
          </a:bodyPr>
          <a:lstStyle/>
          <a:p>
            <a:r>
              <a:rPr lang="en-US" err="1"/>
              <a:t>Representación</a:t>
            </a:r>
            <a:r>
              <a:rPr lang="en-US"/>
              <a:t> de la </a:t>
            </a:r>
            <a:r>
              <a:rPr lang="en-US" err="1"/>
              <a:t>configuracion</a:t>
            </a:r>
            <a:r>
              <a:rPr lang="en-US"/>
              <a:t> de PEG </a:t>
            </a:r>
            <a:r>
              <a:rPr lang="en-US" err="1"/>
              <a:t>recubriendo</a:t>
            </a:r>
            <a:r>
              <a:rPr lang="en-US"/>
              <a:t> el </a:t>
            </a:r>
            <a:r>
              <a:rPr lang="en-US" err="1"/>
              <a:t>hemisferio</a:t>
            </a:r>
            <a:r>
              <a:rPr lang="en-US"/>
              <a:t> superior de </a:t>
            </a:r>
            <a:r>
              <a:rPr lang="en-US" err="1"/>
              <a:t>una</a:t>
            </a:r>
            <a:r>
              <a:rPr lang="en-US"/>
              <a:t> </a:t>
            </a:r>
            <a:r>
              <a:rPr lang="en-US" err="1"/>
              <a:t>nanoparticula</a:t>
            </a:r>
            <a:r>
              <a:rPr lang="en-US"/>
              <a:t>.</a:t>
            </a:r>
          </a:p>
          <a:p>
            <a:pPr marL="342900" indent="-342900">
              <a:buAutoNum type="alphaLcParenBoth"/>
            </a:pPr>
            <a:r>
              <a:rPr lang="en-US" err="1"/>
              <a:t>baja</a:t>
            </a:r>
            <a:r>
              <a:rPr lang="en-US"/>
              <a:t> </a:t>
            </a:r>
            <a:r>
              <a:rPr lang="en-US" err="1"/>
              <a:t>densidad</a:t>
            </a:r>
            <a:r>
              <a:rPr lang="en-US"/>
              <a:t> de </a:t>
            </a:r>
            <a:r>
              <a:rPr lang="en-US" err="1"/>
              <a:t>cobertura</a:t>
            </a:r>
            <a:r>
              <a:rPr lang="en-US"/>
              <a:t>. </a:t>
            </a:r>
            <a:r>
              <a:rPr lang="en-US" err="1"/>
              <a:t>cadenas</a:t>
            </a:r>
            <a:r>
              <a:rPr lang="en-US"/>
              <a:t> de PEG </a:t>
            </a:r>
            <a:r>
              <a:rPr lang="en-US" err="1"/>
              <a:t>en</a:t>
            </a:r>
            <a:r>
              <a:rPr lang="en-US"/>
              <a:t> “mushroom” (</a:t>
            </a:r>
            <a:r>
              <a:rPr lang="en-US" err="1"/>
              <a:t>configuracion</a:t>
            </a:r>
            <a:r>
              <a:rPr lang="en-US"/>
              <a:t> </a:t>
            </a:r>
            <a:r>
              <a:rPr lang="en-US" err="1"/>
              <a:t>donde</a:t>
            </a:r>
            <a:r>
              <a:rPr lang="en-US"/>
              <a:t> las </a:t>
            </a:r>
            <a:r>
              <a:rPr lang="en-US" err="1"/>
              <a:t>cadenas</a:t>
            </a:r>
            <a:r>
              <a:rPr lang="en-US"/>
              <a:t> </a:t>
            </a:r>
            <a:r>
              <a:rPr lang="en-US" err="1"/>
              <a:t>estan</a:t>
            </a:r>
            <a:r>
              <a:rPr lang="en-US"/>
              <a:t> </a:t>
            </a:r>
            <a:r>
              <a:rPr lang="en-US" err="1"/>
              <a:t>cercanas</a:t>
            </a:r>
            <a:r>
              <a:rPr lang="en-US"/>
              <a:t> a la </a:t>
            </a:r>
            <a:r>
              <a:rPr lang="en-US" err="1"/>
              <a:t>superficie</a:t>
            </a:r>
            <a:r>
              <a:rPr lang="en-US"/>
              <a:t>)</a:t>
            </a:r>
          </a:p>
          <a:p>
            <a:pPr marL="342900" indent="-342900">
              <a:buAutoNum type="alphaLcParenBoth"/>
            </a:pPr>
            <a:endParaRPr lang="en-US"/>
          </a:p>
          <a:p>
            <a:r>
              <a:rPr lang="en-US"/>
              <a:t>(b) </a:t>
            </a:r>
            <a:r>
              <a:rPr lang="en-US" err="1"/>
              <a:t>alta</a:t>
            </a:r>
            <a:r>
              <a:rPr lang="en-US"/>
              <a:t> </a:t>
            </a:r>
            <a:r>
              <a:rPr lang="en-US" err="1"/>
              <a:t>densidad</a:t>
            </a:r>
            <a:r>
              <a:rPr lang="en-US"/>
              <a:t> de </a:t>
            </a:r>
            <a:r>
              <a:rPr lang="en-US" err="1"/>
              <a:t>cobertura</a:t>
            </a:r>
            <a:r>
              <a:rPr lang="en-US"/>
              <a:t>, </a:t>
            </a:r>
            <a:r>
              <a:rPr lang="en-US" err="1"/>
              <a:t>cadenas</a:t>
            </a:r>
            <a:r>
              <a:rPr lang="en-US"/>
              <a:t> de PEG con 	</a:t>
            </a:r>
            <a:r>
              <a:rPr lang="en-US" err="1"/>
              <a:t>poca</a:t>
            </a:r>
            <a:r>
              <a:rPr lang="en-US"/>
              <a:t> </a:t>
            </a:r>
            <a:r>
              <a:rPr lang="en-US" err="1"/>
              <a:t>movilidad</a:t>
            </a:r>
            <a:r>
              <a:rPr lang="en-US"/>
              <a:t> </a:t>
            </a:r>
            <a:r>
              <a:rPr lang="en-US" err="1"/>
              <a:t>en</a:t>
            </a:r>
            <a:r>
              <a:rPr lang="en-US"/>
              <a:t> “brush”(</a:t>
            </a:r>
            <a:r>
              <a:rPr lang="en-US" err="1"/>
              <a:t>configuracion</a:t>
            </a:r>
            <a:r>
              <a:rPr lang="en-US"/>
              <a:t> </a:t>
            </a:r>
            <a:r>
              <a:rPr lang="en-US" err="1"/>
              <a:t>donde</a:t>
            </a:r>
            <a:r>
              <a:rPr lang="en-US"/>
              <a:t> 	las </a:t>
            </a:r>
            <a:r>
              <a:rPr lang="en-US" err="1"/>
              <a:t>cadenas</a:t>
            </a:r>
            <a:r>
              <a:rPr lang="en-US"/>
              <a:t>  se </a:t>
            </a:r>
            <a:r>
              <a:rPr lang="en-US" err="1"/>
              <a:t>extienden</a:t>
            </a:r>
            <a:r>
              <a:rPr lang="en-US"/>
              <a:t> </a:t>
            </a:r>
            <a:r>
              <a:rPr lang="en-US" err="1"/>
              <a:t>hacia</a:t>
            </a:r>
            <a:r>
              <a:rPr lang="en-US"/>
              <a:t> el exterior de la 	</a:t>
            </a:r>
            <a:r>
              <a:rPr lang="en-US" err="1"/>
              <a:t>superficie</a:t>
            </a:r>
            <a:r>
              <a:rPr lang="en-US"/>
              <a:t>) </a:t>
            </a:r>
            <a:endParaRPr lang="es-AR"/>
          </a:p>
        </p:txBody>
      </p:sp>
      <p:sp>
        <p:nvSpPr>
          <p:cNvPr id="10" name="CuadroTexto 9"/>
          <p:cNvSpPr txBox="1"/>
          <p:nvPr/>
        </p:nvSpPr>
        <p:spPr>
          <a:xfrm>
            <a:off x="0" y="0"/>
            <a:ext cx="9144000" cy="461665"/>
          </a:xfrm>
          <a:prstGeom prst="rect">
            <a:avLst/>
          </a:prstGeom>
          <a:solidFill>
            <a:srgbClr val="FF0000"/>
          </a:solidFill>
        </p:spPr>
        <p:txBody>
          <a:bodyPr wrap="square" rtlCol="0">
            <a:spAutoFit/>
          </a:bodyPr>
          <a:lstStyle/>
          <a:p>
            <a:pPr algn="ctr"/>
            <a:r>
              <a:rPr lang="es-AR" sz="2400" err="1">
                <a:solidFill>
                  <a:schemeClr val="bg1"/>
                </a:solidFill>
              </a:rPr>
              <a:t>Estabilizacion</a:t>
            </a:r>
            <a:r>
              <a:rPr lang="es-AR" sz="2400">
                <a:solidFill>
                  <a:schemeClr val="bg1"/>
                </a:solidFill>
              </a:rPr>
              <a:t> </a:t>
            </a:r>
            <a:r>
              <a:rPr lang="es-AR" sz="2400" err="1">
                <a:solidFill>
                  <a:schemeClr val="bg1"/>
                </a:solidFill>
              </a:rPr>
              <a:t>esterica</a:t>
            </a:r>
            <a:r>
              <a:rPr lang="es-AR" sz="2400">
                <a:solidFill>
                  <a:schemeClr val="bg1"/>
                </a:solidFill>
              </a:rPr>
              <a:t> con </a:t>
            </a:r>
            <a:r>
              <a:rPr lang="es-AR" sz="2400" err="1">
                <a:solidFill>
                  <a:schemeClr val="bg1"/>
                </a:solidFill>
              </a:rPr>
              <a:t>polietilenglicol</a:t>
            </a:r>
            <a:r>
              <a:rPr lang="es-AR" sz="2400">
                <a:solidFill>
                  <a:schemeClr val="bg1"/>
                </a:solidFill>
              </a:rPr>
              <a:t> (</a:t>
            </a:r>
            <a:r>
              <a:rPr lang="es-AR" sz="2400" err="1">
                <a:solidFill>
                  <a:schemeClr val="bg1"/>
                </a:solidFill>
              </a:rPr>
              <a:t>pegylacion</a:t>
            </a:r>
            <a:r>
              <a:rPr lang="es-AR" sz="2400">
                <a:solidFill>
                  <a:schemeClr val="bg1"/>
                </a:solidFill>
              </a:rPr>
              <a:t>) </a:t>
            </a:r>
          </a:p>
        </p:txBody>
      </p:sp>
      <p:pic>
        <p:nvPicPr>
          <p:cNvPr id="4" name="Imagen 3"/>
          <p:cNvPicPr>
            <a:picLocks noChangeAspect="1"/>
          </p:cNvPicPr>
          <p:nvPr/>
        </p:nvPicPr>
        <p:blipFill rotWithShape="1">
          <a:blip r:embed="rId3"/>
          <a:srcRect l="6703" t="31333" r="101" b="46956"/>
          <a:stretch/>
        </p:blipFill>
        <p:spPr>
          <a:xfrm>
            <a:off x="2124221" y="1333083"/>
            <a:ext cx="5627077" cy="878579"/>
          </a:xfrm>
          <a:prstGeom prst="rect">
            <a:avLst/>
          </a:prstGeom>
        </p:spPr>
      </p:pic>
      <p:sp>
        <p:nvSpPr>
          <p:cNvPr id="5" name="Rectángulo 4"/>
          <p:cNvSpPr/>
          <p:nvPr/>
        </p:nvSpPr>
        <p:spPr>
          <a:xfrm>
            <a:off x="1688507" y="459675"/>
            <a:ext cx="7455493" cy="646331"/>
          </a:xfrm>
          <a:prstGeom prst="rect">
            <a:avLst/>
          </a:prstGeom>
        </p:spPr>
        <p:txBody>
          <a:bodyPr wrap="square">
            <a:spAutoFit/>
          </a:bodyPr>
          <a:lstStyle/>
          <a:p>
            <a:pPr algn="ctr"/>
            <a:r>
              <a:rPr lang="en-US">
                <a:latin typeface="+mj-lt"/>
              </a:rPr>
              <a:t> </a:t>
            </a:r>
            <a:r>
              <a:rPr lang="es-AR" err="1">
                <a:latin typeface="+mj-lt"/>
              </a:rPr>
              <a:t>distearoylphophatidylethanolamine</a:t>
            </a:r>
            <a:r>
              <a:rPr lang="es-AR">
                <a:latin typeface="+mj-lt"/>
              </a:rPr>
              <a:t> conjugado a </a:t>
            </a:r>
            <a:r>
              <a:rPr lang="es-AR" err="1">
                <a:latin typeface="+mj-lt"/>
              </a:rPr>
              <a:t>poly</a:t>
            </a:r>
            <a:r>
              <a:rPr lang="es-AR">
                <a:latin typeface="+mj-lt"/>
              </a:rPr>
              <a:t>-(</a:t>
            </a:r>
            <a:r>
              <a:rPr lang="es-AR" err="1">
                <a:latin typeface="+mj-lt"/>
              </a:rPr>
              <a:t>ethylene</a:t>
            </a:r>
            <a:r>
              <a:rPr lang="es-AR">
                <a:latin typeface="+mj-lt"/>
              </a:rPr>
              <a:t> </a:t>
            </a:r>
            <a:r>
              <a:rPr lang="es-AR" err="1">
                <a:latin typeface="+mj-lt"/>
              </a:rPr>
              <a:t>glycol</a:t>
            </a:r>
            <a:r>
              <a:rPr lang="es-AR">
                <a:latin typeface="+mj-lt"/>
              </a:rPr>
              <a:t>)</a:t>
            </a:r>
          </a:p>
          <a:p>
            <a:pPr algn="ctr"/>
            <a:r>
              <a:rPr lang="en-US">
                <a:latin typeface="+mj-lt"/>
              </a:rPr>
              <a:t>(PEG) (DSPE-PEG) y  DSPE-PEG </a:t>
            </a:r>
            <a:r>
              <a:rPr lang="en-US" err="1">
                <a:latin typeface="+mj-lt"/>
              </a:rPr>
              <a:t>unido</a:t>
            </a:r>
            <a:r>
              <a:rPr lang="en-US">
                <a:latin typeface="+mj-lt"/>
              </a:rPr>
              <a:t> a </a:t>
            </a:r>
            <a:r>
              <a:rPr lang="en-US" err="1">
                <a:latin typeface="+mj-lt"/>
              </a:rPr>
              <a:t>ligando</a:t>
            </a:r>
            <a:r>
              <a:rPr lang="en-US">
                <a:latin typeface="+mj-lt"/>
              </a:rPr>
              <a:t> (targeting moiety)</a:t>
            </a:r>
            <a:endParaRPr lang="es-AR">
              <a:latin typeface="+mj-lt"/>
            </a:endParaRPr>
          </a:p>
        </p:txBody>
      </p:sp>
      <p:pic>
        <p:nvPicPr>
          <p:cNvPr id="11" name="Imagen 10"/>
          <p:cNvPicPr>
            <a:picLocks noChangeAspect="1"/>
          </p:cNvPicPr>
          <p:nvPr/>
        </p:nvPicPr>
        <p:blipFill rotWithShape="1">
          <a:blip r:embed="rId3"/>
          <a:srcRect t="69074" b="10184"/>
          <a:stretch/>
        </p:blipFill>
        <p:spPr>
          <a:xfrm>
            <a:off x="1688507" y="2275907"/>
            <a:ext cx="6037880" cy="839361"/>
          </a:xfrm>
          <a:prstGeom prst="rect">
            <a:avLst/>
          </a:prstGeom>
        </p:spPr>
      </p:pic>
      <p:sp>
        <p:nvSpPr>
          <p:cNvPr id="2" name="CuadroTexto 1"/>
          <p:cNvSpPr txBox="1"/>
          <p:nvPr/>
        </p:nvSpPr>
        <p:spPr>
          <a:xfrm>
            <a:off x="7654583" y="2261141"/>
            <a:ext cx="1724758" cy="646331"/>
          </a:xfrm>
          <a:prstGeom prst="rect">
            <a:avLst/>
          </a:prstGeom>
          <a:noFill/>
        </p:spPr>
        <p:txBody>
          <a:bodyPr wrap="square" rtlCol="0">
            <a:spAutoFit/>
          </a:bodyPr>
          <a:lstStyle/>
          <a:p>
            <a:r>
              <a:rPr lang="es-AR"/>
              <a:t>DSPE-PEG target </a:t>
            </a:r>
            <a:r>
              <a:rPr lang="es-AR" err="1"/>
              <a:t>moiety</a:t>
            </a:r>
            <a:endParaRPr lang="es-AR"/>
          </a:p>
        </p:txBody>
      </p:sp>
      <p:sp>
        <p:nvSpPr>
          <p:cNvPr id="12" name="CuadroTexto 11"/>
          <p:cNvSpPr txBox="1"/>
          <p:nvPr/>
        </p:nvSpPr>
        <p:spPr>
          <a:xfrm>
            <a:off x="7654583" y="1610846"/>
            <a:ext cx="1525465" cy="369332"/>
          </a:xfrm>
          <a:prstGeom prst="rect">
            <a:avLst/>
          </a:prstGeom>
          <a:noFill/>
        </p:spPr>
        <p:txBody>
          <a:bodyPr wrap="square" rtlCol="0">
            <a:spAutoFit/>
          </a:bodyPr>
          <a:lstStyle/>
          <a:p>
            <a:r>
              <a:rPr lang="es-AR"/>
              <a:t>DSPE-PEG</a:t>
            </a:r>
          </a:p>
        </p:txBody>
      </p:sp>
      <p:sp>
        <p:nvSpPr>
          <p:cNvPr id="6" name="Rectángulo 5"/>
          <p:cNvSpPr/>
          <p:nvPr/>
        </p:nvSpPr>
        <p:spPr>
          <a:xfrm>
            <a:off x="2124220" y="2930096"/>
            <a:ext cx="6994867" cy="646331"/>
          </a:xfrm>
          <a:prstGeom prst="rect">
            <a:avLst/>
          </a:prstGeom>
        </p:spPr>
        <p:txBody>
          <a:bodyPr wrap="square">
            <a:spAutoFit/>
          </a:bodyPr>
          <a:lstStyle/>
          <a:p>
            <a:pPr algn="r"/>
            <a:r>
              <a:rPr lang="en-US" sz="1200">
                <a:solidFill>
                  <a:srgbClr val="0000FF"/>
                </a:solidFill>
              </a:rPr>
              <a:t>Stealth liposomes: review of the basic science, rationale, and clinical applications, existing and </a:t>
            </a:r>
            <a:r>
              <a:rPr lang="es-AR" sz="1200" err="1">
                <a:solidFill>
                  <a:srgbClr val="0000FF"/>
                </a:solidFill>
              </a:rPr>
              <a:t>potential</a:t>
            </a:r>
            <a:r>
              <a:rPr lang="es-AR" sz="1200">
                <a:solidFill>
                  <a:srgbClr val="0000FF"/>
                </a:solidFill>
              </a:rPr>
              <a:t>. Maria Laura </a:t>
            </a:r>
            <a:r>
              <a:rPr lang="es-AR" sz="1200" err="1">
                <a:solidFill>
                  <a:srgbClr val="0000FF"/>
                </a:solidFill>
              </a:rPr>
              <a:t>Immordino</a:t>
            </a:r>
            <a:endParaRPr lang="es-AR" sz="1200">
              <a:solidFill>
                <a:srgbClr val="0000FF"/>
              </a:solidFill>
            </a:endParaRPr>
          </a:p>
          <a:p>
            <a:pPr algn="r"/>
            <a:r>
              <a:rPr lang="es-AR" sz="1200">
                <a:solidFill>
                  <a:srgbClr val="0000FF"/>
                </a:solidFill>
              </a:rPr>
              <a:t>Franco </a:t>
            </a:r>
            <a:r>
              <a:rPr lang="es-AR" sz="1200" err="1">
                <a:solidFill>
                  <a:srgbClr val="0000FF"/>
                </a:solidFill>
              </a:rPr>
              <a:t>Dosio</a:t>
            </a:r>
            <a:r>
              <a:rPr lang="es-AR" sz="1200">
                <a:solidFill>
                  <a:srgbClr val="0000FF"/>
                </a:solidFill>
              </a:rPr>
              <a:t> Luigi </a:t>
            </a:r>
            <a:r>
              <a:rPr lang="es-AR" sz="1200" err="1">
                <a:solidFill>
                  <a:srgbClr val="0000FF"/>
                </a:solidFill>
              </a:rPr>
              <a:t>Cattel</a:t>
            </a:r>
            <a:r>
              <a:rPr lang="es-AR" sz="1200">
                <a:solidFill>
                  <a:srgbClr val="0000FF"/>
                </a:solidFill>
              </a:rPr>
              <a:t>. </a:t>
            </a:r>
            <a:r>
              <a:rPr lang="en-US" sz="1200">
                <a:solidFill>
                  <a:srgbClr val="0000FF"/>
                </a:solidFill>
              </a:rPr>
              <a:t>International Journal of Nanomedicine 2006:1(3) 297–315</a:t>
            </a:r>
            <a:endParaRPr lang="es-AR" sz="1200">
              <a:solidFill>
                <a:srgbClr val="0000FF"/>
              </a:solidFill>
            </a:endParaRPr>
          </a:p>
        </p:txBody>
      </p:sp>
      <p:sp>
        <p:nvSpPr>
          <p:cNvPr id="14" name="Rectángulo 13"/>
          <p:cNvSpPr/>
          <p:nvPr/>
        </p:nvSpPr>
        <p:spPr>
          <a:xfrm>
            <a:off x="-60959" y="394582"/>
            <a:ext cx="1749466" cy="2862322"/>
          </a:xfrm>
          <a:prstGeom prst="rect">
            <a:avLst/>
          </a:prstGeom>
        </p:spPr>
        <p:txBody>
          <a:bodyPr wrap="square">
            <a:spAutoFit/>
          </a:bodyPr>
          <a:lstStyle/>
          <a:p>
            <a:pPr algn="r"/>
            <a:r>
              <a:rPr lang="es-AR" b="1">
                <a:solidFill>
                  <a:srgbClr val="0000FF"/>
                </a:solidFill>
                <a:latin typeface="Arial" panose="020B0604020202020204" pitchFamily="34" charset="0"/>
                <a:cs typeface="Arial" panose="020B0604020202020204" pitchFamily="34" charset="0"/>
              </a:rPr>
              <a:t>Estabilización estérica </a:t>
            </a:r>
            <a:r>
              <a:rPr lang="es-AR">
                <a:solidFill>
                  <a:srgbClr val="0000FF"/>
                </a:solidFill>
                <a:latin typeface="Arial" panose="020B0604020202020204" pitchFamily="34" charset="0"/>
                <a:cs typeface="Arial" panose="020B0604020202020204" pitchFamily="34" charset="0"/>
              </a:rPr>
              <a:t>de liposomas u otras vesículas/nanopartículas lipídicas: PEG unido a </a:t>
            </a:r>
            <a:r>
              <a:rPr lang="es-AR" err="1">
                <a:solidFill>
                  <a:srgbClr val="0000FF"/>
                </a:solidFill>
                <a:latin typeface="Arial" panose="020B0604020202020204" pitchFamily="34" charset="0"/>
                <a:cs typeface="Arial" panose="020B0604020202020204" pitchFamily="34" charset="0"/>
              </a:rPr>
              <a:t>fosfolipidos</a:t>
            </a:r>
            <a:r>
              <a:rPr lang="es-AR">
                <a:solidFill>
                  <a:srgbClr val="0000FF"/>
                </a:solidFill>
                <a:latin typeface="Arial" panose="020B0604020202020204" pitchFamily="34" charset="0"/>
                <a:cs typeface="Arial" panose="020B0604020202020204" pitchFamily="34" charset="0"/>
              </a:rPr>
              <a:t>  de bicapa</a:t>
            </a:r>
            <a:endParaRPr lang="es-AR"/>
          </a:p>
        </p:txBody>
      </p:sp>
      <p:sp>
        <p:nvSpPr>
          <p:cNvPr id="15" name="Rectángulo 14"/>
          <p:cNvSpPr/>
          <p:nvPr/>
        </p:nvSpPr>
        <p:spPr>
          <a:xfrm>
            <a:off x="1688507" y="484289"/>
            <a:ext cx="7430580" cy="23994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367875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820039" y="406924"/>
            <a:ext cx="2855754" cy="6249129"/>
          </a:xfrm>
          <a:prstGeom prst="rect">
            <a:avLst/>
          </a:prstGeom>
        </p:spPr>
      </p:pic>
      <p:pic>
        <p:nvPicPr>
          <p:cNvPr id="5" name="Imagen 4"/>
          <p:cNvPicPr>
            <a:picLocks noChangeAspect="1"/>
          </p:cNvPicPr>
          <p:nvPr/>
        </p:nvPicPr>
        <p:blipFill>
          <a:blip r:embed="rId3"/>
          <a:stretch>
            <a:fillRect/>
          </a:stretch>
        </p:blipFill>
        <p:spPr>
          <a:xfrm>
            <a:off x="3674848" y="670679"/>
            <a:ext cx="2320867" cy="1447500"/>
          </a:xfrm>
          <a:prstGeom prst="rect">
            <a:avLst/>
          </a:prstGeom>
        </p:spPr>
      </p:pic>
      <p:pic>
        <p:nvPicPr>
          <p:cNvPr id="6" name="Imagen 5"/>
          <p:cNvPicPr>
            <a:picLocks noChangeAspect="1"/>
          </p:cNvPicPr>
          <p:nvPr/>
        </p:nvPicPr>
        <p:blipFill>
          <a:blip r:embed="rId4"/>
          <a:stretch>
            <a:fillRect/>
          </a:stretch>
        </p:blipFill>
        <p:spPr>
          <a:xfrm>
            <a:off x="3721154" y="2689066"/>
            <a:ext cx="2357131" cy="1465594"/>
          </a:xfrm>
          <a:prstGeom prst="rect">
            <a:avLst/>
          </a:prstGeom>
        </p:spPr>
      </p:pic>
      <p:pic>
        <p:nvPicPr>
          <p:cNvPr id="7" name="Imagen 6"/>
          <p:cNvPicPr>
            <a:picLocks noChangeAspect="1"/>
          </p:cNvPicPr>
          <p:nvPr/>
        </p:nvPicPr>
        <p:blipFill>
          <a:blip r:embed="rId5"/>
          <a:stretch>
            <a:fillRect/>
          </a:stretch>
        </p:blipFill>
        <p:spPr>
          <a:xfrm>
            <a:off x="3823945" y="4656573"/>
            <a:ext cx="2320867" cy="1682719"/>
          </a:xfrm>
          <a:prstGeom prst="rect">
            <a:avLst/>
          </a:prstGeom>
        </p:spPr>
      </p:pic>
      <p:sp>
        <p:nvSpPr>
          <p:cNvPr id="8" name="Rectángulo 7"/>
          <p:cNvSpPr/>
          <p:nvPr/>
        </p:nvSpPr>
        <p:spPr>
          <a:xfrm>
            <a:off x="19803" y="-17836"/>
            <a:ext cx="9180077" cy="461665"/>
          </a:xfrm>
          <a:prstGeom prst="rect">
            <a:avLst/>
          </a:prstGeom>
          <a:solidFill>
            <a:srgbClr val="FF0000"/>
          </a:solidFill>
        </p:spPr>
        <p:txBody>
          <a:bodyPr wrap="square">
            <a:spAutoFit/>
          </a:bodyPr>
          <a:lstStyle/>
          <a:p>
            <a:pPr algn="ctr"/>
            <a:r>
              <a:rPr lang="en-US" sz="2400" b="1" err="1">
                <a:solidFill>
                  <a:schemeClr val="bg1"/>
                </a:solidFill>
                <a:latin typeface="+mj-lt"/>
              </a:rPr>
              <a:t>Conformacion</a:t>
            </a:r>
            <a:r>
              <a:rPr lang="en-US" sz="2400" b="1">
                <a:solidFill>
                  <a:schemeClr val="bg1"/>
                </a:solidFill>
                <a:latin typeface="+mj-lt"/>
              </a:rPr>
              <a:t>  de </a:t>
            </a:r>
            <a:r>
              <a:rPr lang="en-US" sz="2400" b="1" err="1">
                <a:solidFill>
                  <a:schemeClr val="bg1"/>
                </a:solidFill>
                <a:latin typeface="+mj-lt"/>
              </a:rPr>
              <a:t>lipido</a:t>
            </a:r>
            <a:r>
              <a:rPr lang="en-US" sz="2400" b="1">
                <a:solidFill>
                  <a:schemeClr val="bg1"/>
                </a:solidFill>
                <a:latin typeface="+mj-lt"/>
              </a:rPr>
              <a:t> </a:t>
            </a:r>
            <a:r>
              <a:rPr lang="en-US" sz="2400" b="1" err="1">
                <a:solidFill>
                  <a:schemeClr val="bg1"/>
                </a:solidFill>
                <a:latin typeface="+mj-lt"/>
              </a:rPr>
              <a:t>pegylado</a:t>
            </a:r>
            <a:r>
              <a:rPr lang="en-US" sz="2400" b="1">
                <a:solidFill>
                  <a:schemeClr val="bg1"/>
                </a:solidFill>
                <a:latin typeface="+mj-lt"/>
              </a:rPr>
              <a:t> </a:t>
            </a:r>
            <a:r>
              <a:rPr lang="en-US" sz="2400" b="1" err="1">
                <a:solidFill>
                  <a:schemeClr val="bg1"/>
                </a:solidFill>
                <a:latin typeface="+mj-lt"/>
              </a:rPr>
              <a:t>en</a:t>
            </a:r>
            <a:r>
              <a:rPr lang="en-US" sz="2400" b="1">
                <a:solidFill>
                  <a:schemeClr val="bg1"/>
                </a:solidFill>
                <a:latin typeface="+mj-lt"/>
              </a:rPr>
              <a:t> </a:t>
            </a:r>
            <a:r>
              <a:rPr lang="en-US" sz="2400" b="1" err="1">
                <a:solidFill>
                  <a:schemeClr val="bg1"/>
                </a:solidFill>
                <a:latin typeface="+mj-lt"/>
              </a:rPr>
              <a:t>bicapas</a:t>
            </a:r>
            <a:r>
              <a:rPr lang="en-US" sz="2400" b="1">
                <a:solidFill>
                  <a:schemeClr val="bg1"/>
                </a:solidFill>
                <a:latin typeface="+mj-lt"/>
              </a:rPr>
              <a:t> </a:t>
            </a:r>
            <a:r>
              <a:rPr lang="en-US" sz="2400" b="1" err="1">
                <a:solidFill>
                  <a:schemeClr val="bg1"/>
                </a:solidFill>
                <a:latin typeface="+mj-lt"/>
              </a:rPr>
              <a:t>lipidicas</a:t>
            </a:r>
            <a:endParaRPr lang="es-AR" sz="2400" b="1">
              <a:solidFill>
                <a:schemeClr val="bg1"/>
              </a:solidFill>
              <a:latin typeface="+mj-lt"/>
            </a:endParaRPr>
          </a:p>
        </p:txBody>
      </p:sp>
      <p:sp>
        <p:nvSpPr>
          <p:cNvPr id="9" name="Rectángulo 8"/>
          <p:cNvSpPr/>
          <p:nvPr/>
        </p:nvSpPr>
        <p:spPr>
          <a:xfrm>
            <a:off x="148590" y="6561919"/>
            <a:ext cx="9143999" cy="276999"/>
          </a:xfrm>
          <a:prstGeom prst="rect">
            <a:avLst/>
          </a:prstGeom>
        </p:spPr>
        <p:txBody>
          <a:bodyPr wrap="square">
            <a:spAutoFit/>
          </a:bodyPr>
          <a:lstStyle/>
          <a:p>
            <a:pPr algn="r"/>
            <a:r>
              <a:rPr lang="en-US" sz="1200">
                <a:solidFill>
                  <a:srgbClr val="0000FF"/>
                </a:solidFill>
                <a:latin typeface="+mj-lt"/>
              </a:rPr>
              <a:t>Liposome application: problems and prospects </a:t>
            </a:r>
            <a:r>
              <a:rPr lang="es-AR" sz="1200" err="1">
                <a:solidFill>
                  <a:srgbClr val="0000FF"/>
                </a:solidFill>
                <a:latin typeface="+mj-lt"/>
              </a:rPr>
              <a:t>Yechezkel</a:t>
            </a:r>
            <a:r>
              <a:rPr lang="es-AR" sz="1200">
                <a:solidFill>
                  <a:srgbClr val="0000FF"/>
                </a:solidFill>
                <a:latin typeface="+mj-lt"/>
              </a:rPr>
              <a:t> </a:t>
            </a:r>
            <a:r>
              <a:rPr lang="es-AR" sz="1200" err="1">
                <a:solidFill>
                  <a:srgbClr val="0000FF"/>
                </a:solidFill>
                <a:latin typeface="+mj-lt"/>
              </a:rPr>
              <a:t>Barenholz</a:t>
            </a:r>
            <a:r>
              <a:rPr lang="en-US" sz="1200">
                <a:solidFill>
                  <a:srgbClr val="0000FF"/>
                </a:solidFill>
                <a:latin typeface="+mj-lt"/>
              </a:rPr>
              <a:t>Current Opinion in Colloid &amp; Interface Science 6 Ž2001. 6677</a:t>
            </a:r>
            <a:endParaRPr lang="es-AR" sz="1200">
              <a:solidFill>
                <a:srgbClr val="0000FF"/>
              </a:solidFill>
              <a:latin typeface="+mj-lt"/>
            </a:endParaRPr>
          </a:p>
        </p:txBody>
      </p:sp>
      <p:sp>
        <p:nvSpPr>
          <p:cNvPr id="2" name="Rectángulo 1"/>
          <p:cNvSpPr/>
          <p:nvPr/>
        </p:nvSpPr>
        <p:spPr>
          <a:xfrm>
            <a:off x="6344487" y="1104502"/>
            <a:ext cx="2799513" cy="4801314"/>
          </a:xfrm>
          <a:prstGeom prst="rect">
            <a:avLst/>
          </a:prstGeom>
        </p:spPr>
        <p:txBody>
          <a:bodyPr wrap="square">
            <a:spAutoFit/>
          </a:bodyPr>
          <a:lstStyle/>
          <a:p>
            <a:r>
              <a:rPr lang="es-AR">
                <a:latin typeface="+mj-lt"/>
              </a:rPr>
              <a:t>La </a:t>
            </a:r>
            <a:r>
              <a:rPr lang="es-AR" err="1">
                <a:latin typeface="+mj-lt"/>
              </a:rPr>
              <a:t>pegylacion</a:t>
            </a:r>
            <a:r>
              <a:rPr lang="es-AR">
                <a:latin typeface="+mj-lt"/>
              </a:rPr>
              <a:t> superficial reduce la interacción con otras partículas y con proteínas plasmáticas. Por lo tanto, </a:t>
            </a:r>
          </a:p>
          <a:p>
            <a:pPr marL="342900" indent="-342900">
              <a:buAutoNum type="arabicParenR"/>
            </a:pPr>
            <a:r>
              <a:rPr lang="es-AR">
                <a:latin typeface="+mj-lt"/>
              </a:rPr>
              <a:t>No hay dependencia de la dosis lipídica</a:t>
            </a:r>
          </a:p>
          <a:p>
            <a:pPr marL="342900" indent="-342900">
              <a:buAutoNum type="arabicParenR"/>
            </a:pPr>
            <a:r>
              <a:rPr lang="es-AR">
                <a:latin typeface="+mj-lt"/>
              </a:rPr>
              <a:t>Reduce la dependencia del tipo de lípido que compone la bicapa, y de la carga superficial </a:t>
            </a:r>
          </a:p>
          <a:p>
            <a:pPr marL="342900" indent="-342900">
              <a:buAutoNum type="arabicParenR"/>
            </a:pPr>
            <a:r>
              <a:rPr lang="es-AR">
                <a:latin typeface="+mj-lt"/>
              </a:rPr>
              <a:t>Prolonga tiempo de circulación en sangre [similar al ocurrido al saturar el MPS y circular SUV] </a:t>
            </a:r>
          </a:p>
        </p:txBody>
      </p:sp>
      <p:sp>
        <p:nvSpPr>
          <p:cNvPr id="3" name="Rectángulo 2"/>
          <p:cNvSpPr/>
          <p:nvPr/>
        </p:nvSpPr>
        <p:spPr>
          <a:xfrm>
            <a:off x="9366669" y="2363427"/>
            <a:ext cx="7426159" cy="2862322"/>
          </a:xfrm>
          <a:prstGeom prst="rect">
            <a:avLst/>
          </a:prstGeom>
        </p:spPr>
        <p:txBody>
          <a:bodyPr wrap="square">
            <a:spAutoFit/>
          </a:bodyPr>
          <a:lstStyle/>
          <a:p>
            <a:r>
              <a:rPr lang="en-US" dirty="0">
                <a:solidFill>
                  <a:srgbClr val="0000FF"/>
                </a:solidFill>
                <a:latin typeface="Times New Roman" panose="02020603050405020304" pitchFamily="18" charset="0"/>
              </a:rPr>
              <a:t>In most studies, small liposomes (those with</a:t>
            </a:r>
          </a:p>
          <a:p>
            <a:r>
              <a:rPr lang="en-US" dirty="0">
                <a:solidFill>
                  <a:srgbClr val="0000FF"/>
                </a:solidFill>
                <a:latin typeface="Times New Roman" panose="02020603050405020304" pitchFamily="18" charset="0"/>
              </a:rPr>
              <a:t>mean diameters &lt; 100 nm) have been investigated,</a:t>
            </a:r>
          </a:p>
          <a:p>
            <a:r>
              <a:rPr lang="en-US" dirty="0">
                <a:solidFill>
                  <a:srgbClr val="0000FF"/>
                </a:solidFill>
                <a:latin typeface="Times New Roman" panose="02020603050405020304" pitchFamily="18" charset="0"/>
              </a:rPr>
              <a:t>although prolonged circulation can be</a:t>
            </a:r>
          </a:p>
          <a:p>
            <a:r>
              <a:rPr lang="en-US" dirty="0">
                <a:solidFill>
                  <a:srgbClr val="0000FF"/>
                </a:solidFill>
                <a:latin typeface="Times New Roman" panose="02020603050405020304" pitchFamily="18" charset="0"/>
              </a:rPr>
              <a:t>retained by larger liposomes with a PEG coating,</a:t>
            </a:r>
          </a:p>
          <a:p>
            <a:r>
              <a:rPr lang="en-US" dirty="0">
                <a:solidFill>
                  <a:srgbClr val="0000FF"/>
                </a:solidFill>
                <a:latin typeface="Times New Roman" panose="02020603050405020304" pitchFamily="18" charset="0"/>
              </a:rPr>
              <a:t>up to 200 or even 300 nm [38,39]. In fact, the</a:t>
            </a:r>
          </a:p>
          <a:p>
            <a:r>
              <a:rPr lang="en-US" dirty="0">
                <a:solidFill>
                  <a:srgbClr val="0000FF"/>
                </a:solidFill>
                <a:latin typeface="Times New Roman" panose="02020603050405020304" pitchFamily="18" charset="0"/>
              </a:rPr>
              <a:t>effects of increasing the particle size such as</a:t>
            </a:r>
          </a:p>
          <a:p>
            <a:r>
              <a:rPr lang="en-US" dirty="0">
                <a:solidFill>
                  <a:srgbClr val="0000FF"/>
                </a:solidFill>
                <a:latin typeface="Times New Roman" panose="02020603050405020304" pitchFamily="18" charset="0"/>
              </a:rPr>
              <a:t>shifts in tissue distribution towards the spleen</a:t>
            </a:r>
          </a:p>
          <a:p>
            <a:r>
              <a:rPr lang="en-US" dirty="0">
                <a:solidFill>
                  <a:srgbClr val="0000FF"/>
                </a:solidFill>
                <a:latin typeface="Times New Roman" panose="02020603050405020304" pitchFamily="18" charset="0"/>
              </a:rPr>
              <a:t>[39] may help to improve the understanding of</a:t>
            </a:r>
          </a:p>
          <a:p>
            <a:r>
              <a:rPr lang="en-US" dirty="0">
                <a:solidFill>
                  <a:srgbClr val="0000FF"/>
                </a:solidFill>
                <a:latin typeface="Times New Roman" panose="02020603050405020304" pitchFamily="18" charset="0"/>
              </a:rPr>
              <a:t>liposome clearance and the mechanism for its</a:t>
            </a:r>
          </a:p>
          <a:p>
            <a:r>
              <a:rPr lang="es-AR" dirty="0" err="1">
                <a:solidFill>
                  <a:srgbClr val="0000FF"/>
                </a:solidFill>
                <a:latin typeface="Times New Roman" panose="02020603050405020304" pitchFamily="18" charset="0"/>
              </a:rPr>
              <a:t>avoidance</a:t>
            </a:r>
            <a:r>
              <a:rPr lang="es-AR" dirty="0">
                <a:solidFill>
                  <a:srgbClr val="0000FF"/>
                </a:solidFill>
                <a:latin typeface="Times New Roman" panose="02020603050405020304" pitchFamily="18" charset="0"/>
              </a:rPr>
              <a:t> </a:t>
            </a:r>
            <a:r>
              <a:rPr lang="es-AR" dirty="0" err="1">
                <a:solidFill>
                  <a:srgbClr val="0000FF"/>
                </a:solidFill>
                <a:latin typeface="Times New Roman" panose="02020603050405020304" pitchFamily="18" charset="0"/>
              </a:rPr>
              <a:t>by</a:t>
            </a:r>
            <a:r>
              <a:rPr lang="es-AR" dirty="0">
                <a:solidFill>
                  <a:srgbClr val="0000FF"/>
                </a:solidFill>
                <a:latin typeface="Times New Roman" panose="02020603050405020304" pitchFamily="18" charset="0"/>
              </a:rPr>
              <a:t> SSL.</a:t>
            </a:r>
            <a:endParaRPr lang="es-AR" dirty="0">
              <a:solidFill>
                <a:srgbClr val="0000FF"/>
              </a:solidFill>
            </a:endParaRPr>
          </a:p>
        </p:txBody>
      </p:sp>
      <p:sp>
        <p:nvSpPr>
          <p:cNvPr id="10" name="Text Box 4"/>
          <p:cNvSpPr txBox="1">
            <a:spLocks noChangeArrowheads="1"/>
          </p:cNvSpPr>
          <p:nvPr/>
        </p:nvSpPr>
        <p:spPr bwMode="auto">
          <a:xfrm rot="16200000">
            <a:off x="-946660" y="1408642"/>
            <a:ext cx="21915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ES_tradnl" altLang="es-AR"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polímeros en </a:t>
            </a:r>
            <a:r>
              <a:rPr kumimoji="0" lang="es-ES_tradnl" altLang="es-AR"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seta</a:t>
            </a:r>
            <a:endParaRPr kumimoji="0" lang="es-ES_tradnl" altLang="es-AR"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Text Box 5"/>
          <p:cNvSpPr txBox="1">
            <a:spLocks noChangeArrowheads="1"/>
          </p:cNvSpPr>
          <p:nvPr/>
        </p:nvSpPr>
        <p:spPr bwMode="auto">
          <a:xfrm rot="16200000">
            <a:off x="-1372398" y="4471907"/>
            <a:ext cx="31537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ES_tradnl" altLang="es-AR"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Polímeros EN </a:t>
            </a:r>
            <a:r>
              <a:rPr kumimoji="0" lang="es-ES_tradnl" altLang="es-AR" sz="1800" b="0" i="1" u="none" strike="noStrike" kern="1200" cap="none" spc="0" normalizeH="0" baseline="0" noProof="0">
                <a:ln>
                  <a:noFill/>
                </a:ln>
                <a:solidFill>
                  <a:srgbClr val="0000FF"/>
                </a:solidFill>
                <a:effectLst/>
                <a:uLnTx/>
                <a:uFillTx/>
                <a:ea typeface="+mn-ea"/>
                <a:cs typeface="+mn-cs"/>
              </a:rPr>
              <a:t>CEPILLO</a:t>
            </a:r>
            <a:endParaRPr kumimoji="0" lang="es-ES_tradnl" altLang="es-AR" sz="18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12" name="Abrir llave 11"/>
          <p:cNvSpPr/>
          <p:nvPr/>
        </p:nvSpPr>
        <p:spPr>
          <a:xfrm>
            <a:off x="423797" y="497550"/>
            <a:ext cx="400009" cy="2066681"/>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3" name="Abrir llave 12"/>
          <p:cNvSpPr/>
          <p:nvPr/>
        </p:nvSpPr>
        <p:spPr>
          <a:xfrm>
            <a:off x="421914" y="2654857"/>
            <a:ext cx="400009" cy="3828004"/>
          </a:xfrm>
          <a:prstGeom prst="leftBrace">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4" name="Rectángulo: esquinas redondeadas 13"/>
          <p:cNvSpPr/>
          <p:nvPr/>
        </p:nvSpPr>
        <p:spPr>
          <a:xfrm>
            <a:off x="820039" y="2543908"/>
            <a:ext cx="5258246" cy="189913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7" name="Abrir llave 16"/>
          <p:cNvSpPr/>
          <p:nvPr/>
        </p:nvSpPr>
        <p:spPr>
          <a:xfrm>
            <a:off x="6153449" y="1314169"/>
            <a:ext cx="279029" cy="4381979"/>
          </a:xfrm>
          <a:prstGeom prst="leftBrace">
            <a:avLst>
              <a:gd name="adj1" fmla="val 171615"/>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Tree>
    <p:extLst>
      <p:ext uri="{BB962C8B-B14F-4D97-AF65-F5344CB8AC3E}">
        <p14:creationId xmlns:p14="http://schemas.microsoft.com/office/powerpoint/2010/main" val="135223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60172" y="977259"/>
            <a:ext cx="3800420" cy="2670638"/>
          </a:xfrm>
          <a:prstGeom prst="rect">
            <a:avLst/>
          </a:prstGeom>
        </p:spPr>
      </p:pic>
      <p:pic>
        <p:nvPicPr>
          <p:cNvPr id="5" name="Imagen 4"/>
          <p:cNvPicPr>
            <a:picLocks noChangeAspect="1"/>
          </p:cNvPicPr>
          <p:nvPr/>
        </p:nvPicPr>
        <p:blipFill>
          <a:blip r:embed="rId3"/>
          <a:stretch>
            <a:fillRect/>
          </a:stretch>
        </p:blipFill>
        <p:spPr>
          <a:xfrm>
            <a:off x="4627985" y="1131651"/>
            <a:ext cx="3771409" cy="2670638"/>
          </a:xfrm>
          <a:prstGeom prst="rect">
            <a:avLst/>
          </a:prstGeom>
        </p:spPr>
      </p:pic>
      <p:sp>
        <p:nvSpPr>
          <p:cNvPr id="6" name="Rectángulo 5"/>
          <p:cNvSpPr/>
          <p:nvPr/>
        </p:nvSpPr>
        <p:spPr>
          <a:xfrm>
            <a:off x="0" y="6259615"/>
            <a:ext cx="9144000" cy="461665"/>
          </a:xfrm>
          <a:prstGeom prst="rect">
            <a:avLst/>
          </a:prstGeom>
        </p:spPr>
        <p:txBody>
          <a:bodyPr wrap="square">
            <a:spAutoFit/>
          </a:bodyPr>
          <a:lstStyle/>
          <a:p>
            <a:pPr algn="r"/>
            <a:r>
              <a:rPr lang="es-AR" sz="1200" err="1">
                <a:solidFill>
                  <a:srgbClr val="0000FF"/>
                </a:solidFill>
                <a:latin typeface="Arial" panose="020B0604020202020204" pitchFamily="34" charset="0"/>
                <a:cs typeface="Arial" panose="020B0604020202020204" pitchFamily="34" charset="0"/>
              </a:rPr>
              <a:t>Pharmacokinetics</a:t>
            </a:r>
            <a:r>
              <a:rPr lang="es-AR" sz="1200">
                <a:solidFill>
                  <a:srgbClr val="0000FF"/>
                </a:solidFill>
                <a:latin typeface="Arial" panose="020B0604020202020204" pitchFamily="34" charset="0"/>
                <a:cs typeface="Arial" panose="020B0604020202020204" pitchFamily="34" charset="0"/>
              </a:rPr>
              <a:t> of </a:t>
            </a:r>
            <a:r>
              <a:rPr lang="es-AR" sz="1200" err="1">
                <a:solidFill>
                  <a:srgbClr val="0000FF"/>
                </a:solidFill>
                <a:latin typeface="Arial" panose="020B0604020202020204" pitchFamily="34" charset="0"/>
                <a:cs typeface="Arial" panose="020B0604020202020204" pitchFamily="34" charset="0"/>
              </a:rPr>
              <a:t>long-circulating</a:t>
            </a:r>
            <a:r>
              <a:rPr lang="es-AR" sz="1200">
                <a:solidFill>
                  <a:srgbClr val="0000FF"/>
                </a:solidFill>
                <a:latin typeface="Arial" panose="020B0604020202020204" pitchFamily="34" charset="0"/>
                <a:cs typeface="Arial" panose="020B0604020202020204" pitchFamily="34" charset="0"/>
              </a:rPr>
              <a:t> </a:t>
            </a:r>
            <a:r>
              <a:rPr lang="es-AR" sz="1200" err="1">
                <a:solidFill>
                  <a:srgbClr val="0000FF"/>
                </a:solidFill>
                <a:latin typeface="Arial" panose="020B0604020202020204" pitchFamily="34" charset="0"/>
                <a:cs typeface="Arial" panose="020B0604020202020204" pitchFamily="34" charset="0"/>
              </a:rPr>
              <a:t>liposomes</a:t>
            </a:r>
            <a:endParaRPr lang="es-AR" sz="1200">
              <a:solidFill>
                <a:srgbClr val="0000FF"/>
              </a:solidFill>
              <a:latin typeface="Arial" panose="020B0604020202020204" pitchFamily="34" charset="0"/>
              <a:cs typeface="Arial" panose="020B0604020202020204" pitchFamily="34" charset="0"/>
            </a:endParaRPr>
          </a:p>
          <a:p>
            <a:pPr algn="r"/>
            <a:r>
              <a:rPr lang="nl-NL" sz="1200">
                <a:solidFill>
                  <a:srgbClr val="0000FF"/>
                </a:solidFill>
                <a:latin typeface="Arial" panose="020B0604020202020204" pitchFamily="34" charset="0"/>
                <a:cs typeface="Arial" panose="020B0604020202020204" pitchFamily="34" charset="0"/>
              </a:rPr>
              <a:t>Theresa M. Allen*, Christian B. Hansen, Daniel E. Lopes de Menezes. </a:t>
            </a:r>
            <a:r>
              <a:rPr lang="en-US" sz="1200">
                <a:solidFill>
                  <a:srgbClr val="0000FF"/>
                </a:solidFill>
                <a:latin typeface="Arial" panose="020B0604020202020204" pitchFamily="34" charset="0"/>
                <a:cs typeface="Arial" panose="020B0604020202020204" pitchFamily="34" charset="0"/>
              </a:rPr>
              <a:t>Advanced Drug Delivery Reviews 16 (1995) 267-284</a:t>
            </a:r>
            <a:endParaRPr lang="es-AR" sz="1200">
              <a:solidFill>
                <a:srgbClr val="0000FF"/>
              </a:solidFill>
              <a:latin typeface="Arial" panose="020B0604020202020204" pitchFamily="34" charset="0"/>
              <a:cs typeface="Arial" panose="020B0604020202020204" pitchFamily="34" charset="0"/>
            </a:endParaRPr>
          </a:p>
        </p:txBody>
      </p:sp>
      <p:pic>
        <p:nvPicPr>
          <p:cNvPr id="9" name="Imagen 8"/>
          <p:cNvPicPr>
            <a:picLocks noChangeAspect="1"/>
          </p:cNvPicPr>
          <p:nvPr/>
        </p:nvPicPr>
        <p:blipFill rotWithShape="1">
          <a:blip r:embed="rId4"/>
          <a:srcRect l="77553" t="34949" b="42243"/>
          <a:stretch/>
        </p:blipFill>
        <p:spPr>
          <a:xfrm>
            <a:off x="993304" y="1183415"/>
            <a:ext cx="1944225" cy="222739"/>
          </a:xfrm>
          <a:prstGeom prst="rect">
            <a:avLst/>
          </a:prstGeom>
        </p:spPr>
      </p:pic>
      <p:sp>
        <p:nvSpPr>
          <p:cNvPr id="7" name="Rectángulo 6"/>
          <p:cNvSpPr/>
          <p:nvPr/>
        </p:nvSpPr>
        <p:spPr>
          <a:xfrm>
            <a:off x="0" y="0"/>
            <a:ext cx="9180077" cy="830997"/>
          </a:xfrm>
          <a:prstGeom prst="rect">
            <a:avLst/>
          </a:prstGeom>
          <a:solidFill>
            <a:srgbClr val="FF0000"/>
          </a:solidFill>
        </p:spPr>
        <p:txBody>
          <a:bodyPr wrap="square">
            <a:spAutoFit/>
          </a:bodyPr>
          <a:lstStyle/>
          <a:p>
            <a:pPr algn="ctr"/>
            <a:r>
              <a:rPr lang="en-US" sz="2400" b="1" err="1">
                <a:solidFill>
                  <a:schemeClr val="bg1"/>
                </a:solidFill>
                <a:latin typeface="Arial" panose="020B0604020202020204" pitchFamily="34" charset="0"/>
                <a:cs typeface="Arial" panose="020B0604020202020204" pitchFamily="34" charset="0"/>
              </a:rPr>
              <a:t>Farmacocinetica</a:t>
            </a:r>
            <a:r>
              <a:rPr lang="en-US" sz="2400" b="1">
                <a:solidFill>
                  <a:schemeClr val="bg1"/>
                </a:solidFill>
                <a:latin typeface="Arial" panose="020B0604020202020204" pitchFamily="34" charset="0"/>
                <a:cs typeface="Arial" panose="020B0604020202020204" pitchFamily="34" charset="0"/>
              </a:rPr>
              <a:t> liposomal: </a:t>
            </a:r>
            <a:r>
              <a:rPr lang="en-US" sz="2400">
                <a:solidFill>
                  <a:schemeClr val="bg1"/>
                </a:solidFill>
                <a:latin typeface="Arial" panose="020B0604020202020204" pitchFamily="34" charset="0"/>
                <a:cs typeface="Arial" panose="020B0604020202020204" pitchFamily="34" charset="0"/>
              </a:rPr>
              <a:t>“plain” vs </a:t>
            </a:r>
            <a:r>
              <a:rPr lang="en-US" sz="2400" err="1">
                <a:solidFill>
                  <a:schemeClr val="bg1"/>
                </a:solidFill>
                <a:latin typeface="Arial" panose="020B0604020202020204" pitchFamily="34" charset="0"/>
                <a:cs typeface="Arial" panose="020B0604020202020204" pitchFamily="34" charset="0"/>
              </a:rPr>
              <a:t>estericamente</a:t>
            </a:r>
            <a:r>
              <a:rPr lang="en-US" sz="2400">
                <a:solidFill>
                  <a:schemeClr val="bg1"/>
                </a:solidFill>
                <a:latin typeface="Arial" panose="020B0604020202020204" pitchFamily="34" charset="0"/>
                <a:cs typeface="Arial" panose="020B0604020202020204" pitchFamily="34" charset="0"/>
              </a:rPr>
              <a:t> </a:t>
            </a:r>
            <a:r>
              <a:rPr lang="en-US" sz="2400" err="1">
                <a:solidFill>
                  <a:schemeClr val="bg1"/>
                </a:solidFill>
                <a:latin typeface="Arial" panose="020B0604020202020204" pitchFamily="34" charset="0"/>
                <a:cs typeface="Arial" panose="020B0604020202020204" pitchFamily="34" charset="0"/>
              </a:rPr>
              <a:t>estabilizados</a:t>
            </a:r>
            <a:r>
              <a:rPr lang="en-US" sz="2400">
                <a:solidFill>
                  <a:schemeClr val="bg1"/>
                </a:solidFill>
                <a:latin typeface="Arial" panose="020B0604020202020204" pitchFamily="34" charset="0"/>
                <a:cs typeface="Arial" panose="020B0604020202020204" pitchFamily="34" charset="0"/>
              </a:rPr>
              <a:t> </a:t>
            </a:r>
            <a:endParaRPr lang="es-AR" sz="2400">
              <a:solidFill>
                <a:schemeClr val="bg1"/>
              </a:solidFill>
              <a:latin typeface="Arial" panose="020B0604020202020204" pitchFamily="34" charset="0"/>
              <a:cs typeface="Arial" panose="020B0604020202020204" pitchFamily="34" charset="0"/>
            </a:endParaRPr>
          </a:p>
        </p:txBody>
      </p:sp>
      <p:sp>
        <p:nvSpPr>
          <p:cNvPr id="2" name="CuadroTexto 1"/>
          <p:cNvSpPr txBox="1"/>
          <p:nvPr/>
        </p:nvSpPr>
        <p:spPr>
          <a:xfrm>
            <a:off x="4230600" y="3801852"/>
            <a:ext cx="4913400" cy="2585323"/>
          </a:xfrm>
          <a:prstGeom prst="rect">
            <a:avLst/>
          </a:prstGeom>
          <a:noFill/>
        </p:spPr>
        <p:txBody>
          <a:bodyPr wrap="square" rtlCol="0">
            <a:spAutoFit/>
          </a:bodyPr>
          <a:lstStyle/>
          <a:p>
            <a:pPr algn="just"/>
            <a:r>
              <a:rPr lang="es-AR" dirty="0">
                <a:latin typeface="Arial" panose="020B0604020202020204" pitchFamily="34" charset="0"/>
                <a:cs typeface="Arial" panose="020B0604020202020204" pitchFamily="34" charset="0"/>
              </a:rPr>
              <a:t>Comparación de parámetros farmacocinéticos de </a:t>
            </a:r>
            <a:r>
              <a:rPr lang="es-AR" b="1" dirty="0" err="1">
                <a:solidFill>
                  <a:srgbClr val="FF0000"/>
                </a:solidFill>
                <a:latin typeface="Arial" panose="020B0604020202020204" pitchFamily="34" charset="0"/>
                <a:cs typeface="Arial" panose="020B0604020202020204" pitchFamily="34" charset="0"/>
              </a:rPr>
              <a:t>nanoliposomas</a:t>
            </a:r>
            <a:r>
              <a:rPr lang="es-AR" b="1" dirty="0">
                <a:solidFill>
                  <a:srgbClr val="FF0000"/>
                </a:solidFill>
                <a:latin typeface="Arial" panose="020B0604020202020204" pitchFamily="34" charset="0"/>
                <a:cs typeface="Arial" panose="020B0604020202020204" pitchFamily="34" charset="0"/>
              </a:rPr>
              <a:t> convencionales (</a:t>
            </a:r>
            <a:r>
              <a:rPr lang="es-AR" b="1" dirty="0" err="1">
                <a:solidFill>
                  <a:srgbClr val="FF0000"/>
                </a:solidFill>
                <a:latin typeface="Arial" panose="020B0604020202020204" pitchFamily="34" charset="0"/>
                <a:cs typeface="Arial" panose="020B0604020202020204" pitchFamily="34" charset="0"/>
              </a:rPr>
              <a:t>eggPC:Chol</a:t>
            </a:r>
            <a:r>
              <a:rPr lang="es-AR" b="1" dirty="0">
                <a:solidFill>
                  <a:srgbClr val="FF0000"/>
                </a:solidFill>
                <a:latin typeface="Arial" panose="020B0604020202020204" pitchFamily="34" charset="0"/>
                <a:cs typeface="Arial" panose="020B0604020202020204" pitchFamily="34" charset="0"/>
              </a:rPr>
              <a:t>) (“</a:t>
            </a:r>
            <a:r>
              <a:rPr lang="es-AR" b="1" dirty="0" err="1">
                <a:solidFill>
                  <a:srgbClr val="FF0000"/>
                </a:solidFill>
                <a:latin typeface="Arial" panose="020B0604020202020204" pitchFamily="34" charset="0"/>
                <a:cs typeface="Arial" panose="020B0604020202020204" pitchFamily="34" charset="0"/>
              </a:rPr>
              <a:t>plain</a:t>
            </a:r>
            <a:r>
              <a:rPr lang="es-AR" b="1" dirty="0">
                <a:solidFill>
                  <a:srgbClr val="FF0000"/>
                </a:solidFill>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y </a:t>
            </a:r>
            <a:r>
              <a:rPr lang="es-AR" b="1" dirty="0">
                <a:solidFill>
                  <a:srgbClr val="0000FF"/>
                </a:solidFill>
                <a:latin typeface="Arial" panose="020B0604020202020204" pitchFamily="34" charset="0"/>
                <a:cs typeface="Arial" panose="020B0604020202020204" pitchFamily="34" charset="0"/>
              </a:rPr>
              <a:t>dos tipos diferentes de </a:t>
            </a:r>
            <a:r>
              <a:rPr lang="es-AR" b="1" dirty="0" err="1">
                <a:solidFill>
                  <a:srgbClr val="0000FF"/>
                </a:solidFill>
                <a:latin typeface="Arial" panose="020B0604020202020204" pitchFamily="34" charset="0"/>
                <a:cs typeface="Arial" panose="020B0604020202020204" pitchFamily="34" charset="0"/>
              </a:rPr>
              <a:t>nanoliposomas</a:t>
            </a:r>
            <a:r>
              <a:rPr lang="es-AR" b="1" dirty="0">
                <a:solidFill>
                  <a:srgbClr val="0000FF"/>
                </a:solidFill>
                <a:latin typeface="Arial" panose="020B0604020202020204" pitchFamily="34" charset="0"/>
                <a:cs typeface="Arial" panose="020B0604020202020204" pitchFamily="34" charset="0"/>
              </a:rPr>
              <a:t> de larga circulación (SM:eggPC:CHOL:GM1) (SM:eggPC:CHOL:Peg</a:t>
            </a:r>
            <a:r>
              <a:rPr lang="es-AR" b="1" baseline="-25000" dirty="0">
                <a:solidFill>
                  <a:srgbClr val="0000FF"/>
                </a:solidFill>
                <a:latin typeface="Arial" panose="020B0604020202020204" pitchFamily="34" charset="0"/>
                <a:cs typeface="Arial" panose="020B0604020202020204" pitchFamily="34" charset="0"/>
              </a:rPr>
              <a:t>2000</a:t>
            </a:r>
            <a:r>
              <a:rPr lang="es-AR" b="1" dirty="0">
                <a:solidFill>
                  <a:srgbClr val="0000FF"/>
                </a:solidFill>
                <a:latin typeface="Arial" panose="020B0604020202020204" pitchFamily="34" charset="0"/>
                <a:cs typeface="Arial" panose="020B0604020202020204" pitchFamily="34" charset="0"/>
              </a:rPr>
              <a:t>-DSPE)</a:t>
            </a:r>
            <a:r>
              <a:rPr lang="es-AR" b="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100 nm diámetro , marcados</a:t>
            </a:r>
            <a:r>
              <a:rPr lang="es-AR" baseline="30000" dirty="0">
                <a:latin typeface="Arial" panose="020B0604020202020204" pitchFamily="34" charset="0"/>
                <a:cs typeface="Arial" panose="020B0604020202020204" pitchFamily="34" charset="0"/>
              </a:rPr>
              <a:t>125</a:t>
            </a:r>
            <a:r>
              <a:rPr lang="es-AR" dirty="0">
                <a:latin typeface="Arial" panose="020B0604020202020204" pitchFamily="34" charset="0"/>
                <a:cs typeface="Arial" panose="020B0604020202020204" pitchFamily="34" charset="0"/>
              </a:rPr>
              <a:t>I-tyraminynulina, en función de la dosis inyectada en ratones (0.1-10</a:t>
            </a:r>
            <a:r>
              <a:rPr lang="es-AR" dirty="0">
                <a:latin typeface="Arial" panose="020B0604020202020204" pitchFamily="34" charset="0"/>
                <a:cs typeface="Arial" panose="020B0604020202020204" pitchFamily="34" charset="0"/>
                <a:sym typeface="Symbol" panose="05050102010706020507" pitchFamily="18" charset="2"/>
              </a:rPr>
              <a:t>moles fosfolípido/ratón)</a:t>
            </a:r>
            <a:r>
              <a:rPr lang="es-AR" dirty="0">
                <a:latin typeface="Arial" panose="020B0604020202020204" pitchFamily="34" charset="0"/>
                <a:cs typeface="Arial" panose="020B0604020202020204" pitchFamily="34" charset="0"/>
              </a:rPr>
              <a:t> </a:t>
            </a:r>
          </a:p>
        </p:txBody>
      </p:sp>
      <p:pic>
        <p:nvPicPr>
          <p:cNvPr id="8" name="Imagen 7"/>
          <p:cNvPicPr>
            <a:picLocks noChangeAspect="1"/>
          </p:cNvPicPr>
          <p:nvPr/>
        </p:nvPicPr>
        <p:blipFill rotWithShape="1">
          <a:blip r:embed="rId4"/>
          <a:srcRect l="57343" t="36750" r="26621" b="43353"/>
          <a:stretch/>
        </p:blipFill>
        <p:spPr>
          <a:xfrm>
            <a:off x="1018324" y="939594"/>
            <a:ext cx="1388972" cy="194322"/>
          </a:xfrm>
          <a:prstGeom prst="rect">
            <a:avLst/>
          </a:prstGeom>
        </p:spPr>
      </p:pic>
      <p:pic>
        <p:nvPicPr>
          <p:cNvPr id="10" name="Imagen 9"/>
          <p:cNvPicPr>
            <a:picLocks noChangeAspect="1"/>
          </p:cNvPicPr>
          <p:nvPr/>
        </p:nvPicPr>
        <p:blipFill rotWithShape="1">
          <a:blip r:embed="rId4"/>
          <a:srcRect l="10391" t="55026" r="59326" b="25768"/>
          <a:stretch/>
        </p:blipFill>
        <p:spPr>
          <a:xfrm>
            <a:off x="1018324" y="1471134"/>
            <a:ext cx="2623000" cy="187571"/>
          </a:xfrm>
          <a:prstGeom prst="rect">
            <a:avLst/>
          </a:prstGeom>
        </p:spPr>
      </p:pic>
      <p:sp>
        <p:nvSpPr>
          <p:cNvPr id="3" name="CuadroTexto 2"/>
          <p:cNvSpPr txBox="1"/>
          <p:nvPr/>
        </p:nvSpPr>
        <p:spPr>
          <a:xfrm>
            <a:off x="2390370" y="1776743"/>
            <a:ext cx="1840230" cy="646331"/>
          </a:xfrm>
          <a:prstGeom prst="rect">
            <a:avLst/>
          </a:prstGeom>
          <a:noFill/>
        </p:spPr>
        <p:txBody>
          <a:bodyPr wrap="square" rtlCol="0">
            <a:spAutoFit/>
          </a:bodyPr>
          <a:lstStyle/>
          <a:p>
            <a:pPr algn="r"/>
            <a:r>
              <a:rPr lang="es-AR">
                <a:latin typeface="Arial" panose="020B0604020202020204" pitchFamily="34" charset="0"/>
                <a:cs typeface="Arial" panose="020B0604020202020204" pitchFamily="34" charset="0"/>
              </a:rPr>
              <a:t>Aclaramiento corporal total</a:t>
            </a:r>
          </a:p>
        </p:txBody>
      </p:sp>
      <p:sp>
        <p:nvSpPr>
          <p:cNvPr id="12" name="CuadroTexto 11"/>
          <p:cNvSpPr txBox="1"/>
          <p:nvPr/>
        </p:nvSpPr>
        <p:spPr>
          <a:xfrm>
            <a:off x="7126557" y="1753842"/>
            <a:ext cx="1840230" cy="646331"/>
          </a:xfrm>
          <a:prstGeom prst="rect">
            <a:avLst/>
          </a:prstGeom>
          <a:noFill/>
        </p:spPr>
        <p:txBody>
          <a:bodyPr wrap="square" rtlCol="0">
            <a:spAutoFit/>
          </a:bodyPr>
          <a:lstStyle/>
          <a:p>
            <a:pPr algn="r"/>
            <a:r>
              <a:rPr lang="es-AR">
                <a:latin typeface="Arial" panose="020B0604020202020204" pitchFamily="34" charset="0"/>
                <a:cs typeface="Arial" panose="020B0604020202020204" pitchFamily="34" charset="0"/>
              </a:rPr>
              <a:t>Tasa de eliminación</a:t>
            </a:r>
          </a:p>
        </p:txBody>
      </p:sp>
      <p:pic>
        <p:nvPicPr>
          <p:cNvPr id="13" name="Imagen 12"/>
          <p:cNvPicPr>
            <a:picLocks noChangeAspect="1"/>
          </p:cNvPicPr>
          <p:nvPr/>
        </p:nvPicPr>
        <p:blipFill>
          <a:blip r:embed="rId5"/>
          <a:stretch>
            <a:fillRect/>
          </a:stretch>
        </p:blipFill>
        <p:spPr>
          <a:xfrm>
            <a:off x="458625" y="3590690"/>
            <a:ext cx="3742398" cy="2880525"/>
          </a:xfrm>
          <a:prstGeom prst="rect">
            <a:avLst/>
          </a:prstGeom>
        </p:spPr>
      </p:pic>
      <p:sp>
        <p:nvSpPr>
          <p:cNvPr id="14" name="CuadroTexto 13"/>
          <p:cNvSpPr txBox="1"/>
          <p:nvPr/>
        </p:nvSpPr>
        <p:spPr>
          <a:xfrm>
            <a:off x="2360793" y="5030952"/>
            <a:ext cx="1840230" cy="646331"/>
          </a:xfrm>
          <a:prstGeom prst="rect">
            <a:avLst/>
          </a:prstGeom>
          <a:noFill/>
        </p:spPr>
        <p:txBody>
          <a:bodyPr wrap="square" rtlCol="0">
            <a:spAutoFit/>
          </a:bodyPr>
          <a:lstStyle/>
          <a:p>
            <a:pPr algn="r"/>
            <a:r>
              <a:rPr lang="es-AR">
                <a:latin typeface="Arial" panose="020B0604020202020204" pitchFamily="34" charset="0"/>
                <a:cs typeface="Arial" panose="020B0604020202020204" pitchFamily="34" charset="0"/>
              </a:rPr>
              <a:t>Niveles sanguíneos</a:t>
            </a:r>
          </a:p>
        </p:txBody>
      </p:sp>
      <p:cxnSp>
        <p:nvCxnSpPr>
          <p:cNvPr id="16" name="Conector recto de flecha 15"/>
          <p:cNvCxnSpPr>
            <a:cxnSpLocks/>
          </p:cNvCxnSpPr>
          <p:nvPr/>
        </p:nvCxnSpPr>
        <p:spPr>
          <a:xfrm>
            <a:off x="1018324" y="3353679"/>
            <a:ext cx="307467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0" name="Rectángulo 19"/>
          <p:cNvSpPr/>
          <p:nvPr/>
        </p:nvSpPr>
        <p:spPr>
          <a:xfrm rot="2607873">
            <a:off x="919458" y="1568133"/>
            <a:ext cx="1607330" cy="911281"/>
          </a:xfrm>
          <a:custGeom>
            <a:avLst/>
            <a:gdLst>
              <a:gd name="connsiteX0" fmla="*/ 0 w 1753752"/>
              <a:gd name="connsiteY0" fmla="*/ 0 h 668541"/>
              <a:gd name="connsiteX1" fmla="*/ 1753752 w 1753752"/>
              <a:gd name="connsiteY1" fmla="*/ 0 h 668541"/>
              <a:gd name="connsiteX2" fmla="*/ 1753752 w 1753752"/>
              <a:gd name="connsiteY2" fmla="*/ 668541 h 668541"/>
              <a:gd name="connsiteX3" fmla="*/ 0 w 1753752"/>
              <a:gd name="connsiteY3" fmla="*/ 668541 h 668541"/>
              <a:gd name="connsiteX4" fmla="*/ 0 w 1753752"/>
              <a:gd name="connsiteY4" fmla="*/ 0 h 668541"/>
              <a:gd name="connsiteX0" fmla="*/ 0 w 1753752"/>
              <a:gd name="connsiteY0" fmla="*/ 0 h 781819"/>
              <a:gd name="connsiteX1" fmla="*/ 1753752 w 1753752"/>
              <a:gd name="connsiteY1" fmla="*/ 0 h 781819"/>
              <a:gd name="connsiteX2" fmla="*/ 1753752 w 1753752"/>
              <a:gd name="connsiteY2" fmla="*/ 668541 h 781819"/>
              <a:gd name="connsiteX3" fmla="*/ 204274 w 1753752"/>
              <a:gd name="connsiteY3" fmla="*/ 781819 h 781819"/>
              <a:gd name="connsiteX4" fmla="*/ 0 w 1753752"/>
              <a:gd name="connsiteY4" fmla="*/ 0 h 781819"/>
              <a:gd name="connsiteX0" fmla="*/ 6293 w 1760045"/>
              <a:gd name="connsiteY0" fmla="*/ 0 h 781819"/>
              <a:gd name="connsiteX1" fmla="*/ 1760045 w 1760045"/>
              <a:gd name="connsiteY1" fmla="*/ 0 h 781819"/>
              <a:gd name="connsiteX2" fmla="*/ 1760045 w 1760045"/>
              <a:gd name="connsiteY2" fmla="*/ 668541 h 781819"/>
              <a:gd name="connsiteX3" fmla="*/ 210567 w 1760045"/>
              <a:gd name="connsiteY3" fmla="*/ 781819 h 781819"/>
              <a:gd name="connsiteX4" fmla="*/ 6293 w 1760045"/>
              <a:gd name="connsiteY4" fmla="*/ 0 h 781819"/>
              <a:gd name="connsiteX0" fmla="*/ 6293 w 1760045"/>
              <a:gd name="connsiteY0" fmla="*/ 0 h 1049479"/>
              <a:gd name="connsiteX1" fmla="*/ 1760045 w 1760045"/>
              <a:gd name="connsiteY1" fmla="*/ 0 h 1049479"/>
              <a:gd name="connsiteX2" fmla="*/ 812788 w 1760045"/>
              <a:gd name="connsiteY2" fmla="*/ 1049479 h 1049479"/>
              <a:gd name="connsiteX3" fmla="*/ 210567 w 1760045"/>
              <a:gd name="connsiteY3" fmla="*/ 781819 h 1049479"/>
              <a:gd name="connsiteX4" fmla="*/ 6293 w 1760045"/>
              <a:gd name="connsiteY4" fmla="*/ 0 h 1049479"/>
              <a:gd name="connsiteX0" fmla="*/ 6293 w 1760045"/>
              <a:gd name="connsiteY0" fmla="*/ 0 h 1049479"/>
              <a:gd name="connsiteX1" fmla="*/ 1760045 w 1760045"/>
              <a:gd name="connsiteY1" fmla="*/ 0 h 1049479"/>
              <a:gd name="connsiteX2" fmla="*/ 812788 w 1760045"/>
              <a:gd name="connsiteY2" fmla="*/ 1049479 h 1049479"/>
              <a:gd name="connsiteX3" fmla="*/ 210567 w 1760045"/>
              <a:gd name="connsiteY3" fmla="*/ 781819 h 1049479"/>
              <a:gd name="connsiteX4" fmla="*/ 6293 w 1760045"/>
              <a:gd name="connsiteY4" fmla="*/ 0 h 1049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045" h="1049479">
                <a:moveTo>
                  <a:pt x="6293" y="0"/>
                </a:moveTo>
                <a:lnTo>
                  <a:pt x="1760045" y="0"/>
                </a:lnTo>
                <a:cubicBezTo>
                  <a:pt x="1444293" y="349826"/>
                  <a:pt x="982492" y="579644"/>
                  <a:pt x="812788" y="1049479"/>
                </a:cubicBezTo>
                <a:lnTo>
                  <a:pt x="210567" y="781819"/>
                </a:lnTo>
                <a:cubicBezTo>
                  <a:pt x="-146441" y="472006"/>
                  <a:pt x="74384" y="260606"/>
                  <a:pt x="6293" y="0"/>
                </a:cubicBezTo>
                <a:close/>
              </a:path>
            </a:pathLst>
          </a:custGeom>
          <a:noFill/>
        </p:spPr>
        <p:txBody>
          <a:bodyPr wrap="none" lIns="91440" tIns="45720" rIns="91440" bIns="45720">
            <a:prstTxWarp prst="textArchDown">
              <a:avLst/>
            </a:prstTxWarp>
            <a:spAutoFit/>
          </a:bodyPr>
          <a:lstStyle/>
          <a:p>
            <a:r>
              <a:rPr lang="es-AR" sz="3200">
                <a:solidFill>
                  <a:srgbClr val="FF0000"/>
                </a:solidFill>
                <a:latin typeface="Arial" panose="020B0604020202020204" pitchFamily="34" charset="0"/>
                <a:cs typeface="Arial" panose="020B0604020202020204" pitchFamily="34" charset="0"/>
              </a:rPr>
              <a:t>Dosis dependiente</a:t>
            </a:r>
          </a:p>
        </p:txBody>
      </p:sp>
      <p:sp>
        <p:nvSpPr>
          <p:cNvPr id="21" name="Rectángulo 19"/>
          <p:cNvSpPr/>
          <p:nvPr/>
        </p:nvSpPr>
        <p:spPr>
          <a:xfrm rot="2607873">
            <a:off x="5336230" y="1722693"/>
            <a:ext cx="1607330" cy="911281"/>
          </a:xfrm>
          <a:custGeom>
            <a:avLst/>
            <a:gdLst>
              <a:gd name="connsiteX0" fmla="*/ 0 w 1753752"/>
              <a:gd name="connsiteY0" fmla="*/ 0 h 668541"/>
              <a:gd name="connsiteX1" fmla="*/ 1753752 w 1753752"/>
              <a:gd name="connsiteY1" fmla="*/ 0 h 668541"/>
              <a:gd name="connsiteX2" fmla="*/ 1753752 w 1753752"/>
              <a:gd name="connsiteY2" fmla="*/ 668541 h 668541"/>
              <a:gd name="connsiteX3" fmla="*/ 0 w 1753752"/>
              <a:gd name="connsiteY3" fmla="*/ 668541 h 668541"/>
              <a:gd name="connsiteX4" fmla="*/ 0 w 1753752"/>
              <a:gd name="connsiteY4" fmla="*/ 0 h 668541"/>
              <a:gd name="connsiteX0" fmla="*/ 0 w 1753752"/>
              <a:gd name="connsiteY0" fmla="*/ 0 h 781819"/>
              <a:gd name="connsiteX1" fmla="*/ 1753752 w 1753752"/>
              <a:gd name="connsiteY1" fmla="*/ 0 h 781819"/>
              <a:gd name="connsiteX2" fmla="*/ 1753752 w 1753752"/>
              <a:gd name="connsiteY2" fmla="*/ 668541 h 781819"/>
              <a:gd name="connsiteX3" fmla="*/ 204274 w 1753752"/>
              <a:gd name="connsiteY3" fmla="*/ 781819 h 781819"/>
              <a:gd name="connsiteX4" fmla="*/ 0 w 1753752"/>
              <a:gd name="connsiteY4" fmla="*/ 0 h 781819"/>
              <a:gd name="connsiteX0" fmla="*/ 6293 w 1760045"/>
              <a:gd name="connsiteY0" fmla="*/ 0 h 781819"/>
              <a:gd name="connsiteX1" fmla="*/ 1760045 w 1760045"/>
              <a:gd name="connsiteY1" fmla="*/ 0 h 781819"/>
              <a:gd name="connsiteX2" fmla="*/ 1760045 w 1760045"/>
              <a:gd name="connsiteY2" fmla="*/ 668541 h 781819"/>
              <a:gd name="connsiteX3" fmla="*/ 210567 w 1760045"/>
              <a:gd name="connsiteY3" fmla="*/ 781819 h 781819"/>
              <a:gd name="connsiteX4" fmla="*/ 6293 w 1760045"/>
              <a:gd name="connsiteY4" fmla="*/ 0 h 781819"/>
              <a:gd name="connsiteX0" fmla="*/ 6293 w 1760045"/>
              <a:gd name="connsiteY0" fmla="*/ 0 h 1049479"/>
              <a:gd name="connsiteX1" fmla="*/ 1760045 w 1760045"/>
              <a:gd name="connsiteY1" fmla="*/ 0 h 1049479"/>
              <a:gd name="connsiteX2" fmla="*/ 812788 w 1760045"/>
              <a:gd name="connsiteY2" fmla="*/ 1049479 h 1049479"/>
              <a:gd name="connsiteX3" fmla="*/ 210567 w 1760045"/>
              <a:gd name="connsiteY3" fmla="*/ 781819 h 1049479"/>
              <a:gd name="connsiteX4" fmla="*/ 6293 w 1760045"/>
              <a:gd name="connsiteY4" fmla="*/ 0 h 1049479"/>
              <a:gd name="connsiteX0" fmla="*/ 6293 w 1760045"/>
              <a:gd name="connsiteY0" fmla="*/ 0 h 1049479"/>
              <a:gd name="connsiteX1" fmla="*/ 1760045 w 1760045"/>
              <a:gd name="connsiteY1" fmla="*/ 0 h 1049479"/>
              <a:gd name="connsiteX2" fmla="*/ 812788 w 1760045"/>
              <a:gd name="connsiteY2" fmla="*/ 1049479 h 1049479"/>
              <a:gd name="connsiteX3" fmla="*/ 210567 w 1760045"/>
              <a:gd name="connsiteY3" fmla="*/ 781819 h 1049479"/>
              <a:gd name="connsiteX4" fmla="*/ 6293 w 1760045"/>
              <a:gd name="connsiteY4" fmla="*/ 0 h 1049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045" h="1049479">
                <a:moveTo>
                  <a:pt x="6293" y="0"/>
                </a:moveTo>
                <a:lnTo>
                  <a:pt x="1760045" y="0"/>
                </a:lnTo>
                <a:cubicBezTo>
                  <a:pt x="1444293" y="349826"/>
                  <a:pt x="982492" y="579644"/>
                  <a:pt x="812788" y="1049479"/>
                </a:cubicBezTo>
                <a:lnTo>
                  <a:pt x="210567" y="781819"/>
                </a:lnTo>
                <a:cubicBezTo>
                  <a:pt x="-146441" y="472006"/>
                  <a:pt x="74384" y="260606"/>
                  <a:pt x="6293" y="0"/>
                </a:cubicBezTo>
                <a:close/>
              </a:path>
            </a:pathLst>
          </a:custGeom>
          <a:noFill/>
        </p:spPr>
        <p:txBody>
          <a:bodyPr wrap="none" lIns="91440" tIns="45720" rIns="91440" bIns="45720">
            <a:prstTxWarp prst="textArchDown">
              <a:avLst/>
            </a:prstTxWarp>
            <a:spAutoFit/>
          </a:bodyPr>
          <a:lstStyle/>
          <a:p>
            <a:r>
              <a:rPr lang="es-AR" sz="3200">
                <a:solidFill>
                  <a:srgbClr val="FF0000"/>
                </a:solidFill>
                <a:latin typeface="Arial" panose="020B0604020202020204" pitchFamily="34" charset="0"/>
                <a:cs typeface="Arial" panose="020B0604020202020204" pitchFamily="34" charset="0"/>
              </a:rPr>
              <a:t>Dosis dependiente</a:t>
            </a:r>
          </a:p>
        </p:txBody>
      </p:sp>
      <p:cxnSp>
        <p:nvCxnSpPr>
          <p:cNvPr id="22" name="Conector recto de flecha 21"/>
          <p:cNvCxnSpPr>
            <a:cxnSpLocks/>
          </p:cNvCxnSpPr>
          <p:nvPr/>
        </p:nvCxnSpPr>
        <p:spPr>
          <a:xfrm>
            <a:off x="5351548" y="3506079"/>
            <a:ext cx="307467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3" name="CuadroTexto 22"/>
          <p:cNvSpPr txBox="1"/>
          <p:nvPr/>
        </p:nvSpPr>
        <p:spPr>
          <a:xfrm>
            <a:off x="1723123" y="3098415"/>
            <a:ext cx="2580477" cy="369332"/>
          </a:xfrm>
          <a:prstGeom prst="rect">
            <a:avLst/>
          </a:prstGeom>
          <a:noFill/>
        </p:spPr>
        <p:txBody>
          <a:bodyPr wrap="square" rtlCol="0">
            <a:spAutoFit/>
          </a:bodyPr>
          <a:lstStyle/>
          <a:p>
            <a:pPr algn="r"/>
            <a:r>
              <a:rPr lang="es-AR">
                <a:solidFill>
                  <a:srgbClr val="0000FF"/>
                </a:solidFill>
                <a:latin typeface="Arial" panose="020B0604020202020204" pitchFamily="34" charset="0"/>
                <a:cs typeface="Arial" panose="020B0604020202020204" pitchFamily="34" charset="0"/>
              </a:rPr>
              <a:t>Dosis independiente</a:t>
            </a:r>
          </a:p>
        </p:txBody>
      </p:sp>
      <p:sp>
        <p:nvSpPr>
          <p:cNvPr id="24" name="CuadroTexto 23"/>
          <p:cNvSpPr txBox="1"/>
          <p:nvPr/>
        </p:nvSpPr>
        <p:spPr>
          <a:xfrm>
            <a:off x="5845741" y="3225016"/>
            <a:ext cx="2580477" cy="369332"/>
          </a:xfrm>
          <a:prstGeom prst="rect">
            <a:avLst/>
          </a:prstGeom>
          <a:noFill/>
        </p:spPr>
        <p:txBody>
          <a:bodyPr wrap="square" rtlCol="0">
            <a:spAutoFit/>
          </a:bodyPr>
          <a:lstStyle/>
          <a:p>
            <a:pPr algn="r"/>
            <a:r>
              <a:rPr lang="es-AR">
                <a:solidFill>
                  <a:srgbClr val="0000FF"/>
                </a:solidFill>
                <a:latin typeface="Arial" panose="020B0604020202020204" pitchFamily="34" charset="0"/>
                <a:cs typeface="Arial" panose="020B0604020202020204" pitchFamily="34" charset="0"/>
              </a:rPr>
              <a:t>Dosis independiente</a:t>
            </a:r>
          </a:p>
        </p:txBody>
      </p:sp>
      <p:sp>
        <p:nvSpPr>
          <p:cNvPr id="25" name="CuadroTexto 24"/>
          <p:cNvSpPr txBox="1"/>
          <p:nvPr/>
        </p:nvSpPr>
        <p:spPr>
          <a:xfrm>
            <a:off x="1265420" y="3941489"/>
            <a:ext cx="2580477" cy="369332"/>
          </a:xfrm>
          <a:prstGeom prst="rect">
            <a:avLst/>
          </a:prstGeom>
          <a:noFill/>
        </p:spPr>
        <p:txBody>
          <a:bodyPr wrap="square" rtlCol="0">
            <a:spAutoFit/>
          </a:bodyPr>
          <a:lstStyle/>
          <a:p>
            <a:pPr algn="r"/>
            <a:r>
              <a:rPr lang="es-AR">
                <a:solidFill>
                  <a:srgbClr val="0000FF"/>
                </a:solidFill>
                <a:latin typeface="Arial" panose="020B0604020202020204" pitchFamily="34" charset="0"/>
                <a:cs typeface="Arial" panose="020B0604020202020204" pitchFamily="34" charset="0"/>
              </a:rPr>
              <a:t>Dosis independiente</a:t>
            </a:r>
          </a:p>
        </p:txBody>
      </p:sp>
      <p:sp>
        <p:nvSpPr>
          <p:cNvPr id="26" name="CuadroTexto 25"/>
          <p:cNvSpPr txBox="1"/>
          <p:nvPr/>
        </p:nvSpPr>
        <p:spPr>
          <a:xfrm rot="20397403">
            <a:off x="1265419" y="4723344"/>
            <a:ext cx="2580477" cy="369332"/>
          </a:xfrm>
          <a:prstGeom prst="rect">
            <a:avLst/>
          </a:prstGeom>
          <a:noFill/>
        </p:spPr>
        <p:txBody>
          <a:bodyPr wrap="square" rtlCol="0">
            <a:spAutoFit/>
          </a:bodyPr>
          <a:lstStyle/>
          <a:p>
            <a:pPr algn="r"/>
            <a:r>
              <a:rPr lang="es-AR">
                <a:solidFill>
                  <a:srgbClr val="FF0000"/>
                </a:solidFill>
                <a:latin typeface="Arial" panose="020B0604020202020204" pitchFamily="34" charset="0"/>
                <a:cs typeface="Arial" panose="020B0604020202020204" pitchFamily="34" charset="0"/>
              </a:rPr>
              <a:t>Dosis dependiente</a:t>
            </a:r>
          </a:p>
        </p:txBody>
      </p:sp>
      <p:sp>
        <p:nvSpPr>
          <p:cNvPr id="27" name="Rectángulo 26"/>
          <p:cNvSpPr/>
          <p:nvPr/>
        </p:nvSpPr>
        <p:spPr>
          <a:xfrm>
            <a:off x="993304" y="1209758"/>
            <a:ext cx="2852593" cy="489988"/>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8" name="Rectángulo 27"/>
          <p:cNvSpPr/>
          <p:nvPr/>
        </p:nvSpPr>
        <p:spPr>
          <a:xfrm>
            <a:off x="993304" y="868662"/>
            <a:ext cx="2852593" cy="3038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Rectángulo 10">
            <a:extLst>
              <a:ext uri="{FF2B5EF4-FFF2-40B4-BE49-F238E27FC236}">
                <a16:creationId xmlns:a16="http://schemas.microsoft.com/office/drawing/2014/main" id="{E3EAED4F-2C10-4837-B6B8-9774F6260E79}"/>
              </a:ext>
            </a:extLst>
          </p:cNvPr>
          <p:cNvSpPr/>
          <p:nvPr/>
        </p:nvSpPr>
        <p:spPr>
          <a:xfrm>
            <a:off x="85060" y="830997"/>
            <a:ext cx="4380614" cy="2970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9" name="Rectángulo 28">
            <a:extLst>
              <a:ext uri="{FF2B5EF4-FFF2-40B4-BE49-F238E27FC236}">
                <a16:creationId xmlns:a16="http://schemas.microsoft.com/office/drawing/2014/main" id="{0BDED1AB-27F4-480D-8607-C1567C2C7F94}"/>
              </a:ext>
            </a:extLst>
          </p:cNvPr>
          <p:cNvSpPr/>
          <p:nvPr/>
        </p:nvSpPr>
        <p:spPr>
          <a:xfrm>
            <a:off x="4519217" y="827150"/>
            <a:ext cx="4380614" cy="2970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0" name="Rectángulo 29">
            <a:extLst>
              <a:ext uri="{FF2B5EF4-FFF2-40B4-BE49-F238E27FC236}">
                <a16:creationId xmlns:a16="http://schemas.microsoft.com/office/drawing/2014/main" id="{740A9F29-AC4C-4E26-95BB-14B04D78971B}"/>
              </a:ext>
            </a:extLst>
          </p:cNvPr>
          <p:cNvSpPr/>
          <p:nvPr/>
        </p:nvSpPr>
        <p:spPr>
          <a:xfrm>
            <a:off x="-77014" y="3765827"/>
            <a:ext cx="4380614" cy="2970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1" name="Rectángulo 30">
            <a:extLst>
              <a:ext uri="{FF2B5EF4-FFF2-40B4-BE49-F238E27FC236}">
                <a16:creationId xmlns:a16="http://schemas.microsoft.com/office/drawing/2014/main" id="{5433D873-4F25-487B-9FB2-91A175737065}"/>
              </a:ext>
            </a:extLst>
          </p:cNvPr>
          <p:cNvSpPr/>
          <p:nvPr/>
        </p:nvSpPr>
        <p:spPr>
          <a:xfrm>
            <a:off x="4118743" y="3853707"/>
            <a:ext cx="5061333" cy="2970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20192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9" grpId="0" animBg="1"/>
      <p:bldP spid="30" grpId="0" animBg="1"/>
      <p:bldP spid="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5688115"/>
            <a:ext cx="9144000" cy="461665"/>
          </a:xfrm>
          <a:prstGeom prst="rect">
            <a:avLst/>
          </a:prstGeom>
        </p:spPr>
        <p:txBody>
          <a:bodyPr wrap="square">
            <a:spAutoFit/>
          </a:bodyPr>
          <a:lstStyle/>
          <a:p>
            <a:pPr algn="r"/>
            <a:r>
              <a:rPr lang="es-AR" sz="1200" err="1">
                <a:solidFill>
                  <a:srgbClr val="0000FF"/>
                </a:solidFill>
                <a:latin typeface="Arial" panose="020B0604020202020204" pitchFamily="34" charset="0"/>
                <a:cs typeface="Arial" panose="020B0604020202020204" pitchFamily="34" charset="0"/>
              </a:rPr>
              <a:t>Pharmacokinetics</a:t>
            </a:r>
            <a:r>
              <a:rPr lang="es-AR" sz="1200">
                <a:solidFill>
                  <a:srgbClr val="0000FF"/>
                </a:solidFill>
                <a:latin typeface="Arial" panose="020B0604020202020204" pitchFamily="34" charset="0"/>
                <a:cs typeface="Arial" panose="020B0604020202020204" pitchFamily="34" charset="0"/>
              </a:rPr>
              <a:t> of </a:t>
            </a:r>
            <a:r>
              <a:rPr lang="es-AR" sz="1200" err="1">
                <a:solidFill>
                  <a:srgbClr val="0000FF"/>
                </a:solidFill>
                <a:latin typeface="Arial" panose="020B0604020202020204" pitchFamily="34" charset="0"/>
                <a:cs typeface="Arial" panose="020B0604020202020204" pitchFamily="34" charset="0"/>
              </a:rPr>
              <a:t>long-circulating</a:t>
            </a:r>
            <a:r>
              <a:rPr lang="es-AR" sz="1200">
                <a:solidFill>
                  <a:srgbClr val="0000FF"/>
                </a:solidFill>
                <a:latin typeface="Arial" panose="020B0604020202020204" pitchFamily="34" charset="0"/>
                <a:cs typeface="Arial" panose="020B0604020202020204" pitchFamily="34" charset="0"/>
              </a:rPr>
              <a:t> </a:t>
            </a:r>
            <a:r>
              <a:rPr lang="es-AR" sz="1200" err="1">
                <a:solidFill>
                  <a:srgbClr val="0000FF"/>
                </a:solidFill>
                <a:latin typeface="Arial" panose="020B0604020202020204" pitchFamily="34" charset="0"/>
                <a:cs typeface="Arial" panose="020B0604020202020204" pitchFamily="34" charset="0"/>
              </a:rPr>
              <a:t>liposomes</a:t>
            </a:r>
            <a:endParaRPr lang="es-AR" sz="1200">
              <a:solidFill>
                <a:srgbClr val="0000FF"/>
              </a:solidFill>
              <a:latin typeface="Arial" panose="020B0604020202020204" pitchFamily="34" charset="0"/>
              <a:cs typeface="Arial" panose="020B0604020202020204" pitchFamily="34" charset="0"/>
            </a:endParaRPr>
          </a:p>
          <a:p>
            <a:pPr algn="r"/>
            <a:r>
              <a:rPr lang="nl-NL" sz="1200">
                <a:solidFill>
                  <a:srgbClr val="0000FF"/>
                </a:solidFill>
                <a:latin typeface="Arial" panose="020B0604020202020204" pitchFamily="34" charset="0"/>
                <a:cs typeface="Arial" panose="020B0604020202020204" pitchFamily="34" charset="0"/>
              </a:rPr>
              <a:t>Theresa M. Allen*, Christian B. Hansen, Daniel E. Lopes de Menezes. </a:t>
            </a:r>
            <a:r>
              <a:rPr lang="en-US" sz="1200">
                <a:solidFill>
                  <a:srgbClr val="0000FF"/>
                </a:solidFill>
                <a:latin typeface="Arial" panose="020B0604020202020204" pitchFamily="34" charset="0"/>
                <a:cs typeface="Arial" panose="020B0604020202020204" pitchFamily="34" charset="0"/>
              </a:rPr>
              <a:t>Advanced Drug Delivery Reviews 16 (1995) 267-284</a:t>
            </a:r>
            <a:endParaRPr lang="es-AR" sz="1200">
              <a:solidFill>
                <a:srgbClr val="0000FF"/>
              </a:solidFill>
              <a:latin typeface="Arial" panose="020B0604020202020204" pitchFamily="34" charset="0"/>
              <a:cs typeface="Arial" panose="020B0604020202020204" pitchFamily="34" charset="0"/>
            </a:endParaRPr>
          </a:p>
        </p:txBody>
      </p:sp>
      <p:sp>
        <p:nvSpPr>
          <p:cNvPr id="7" name="Rectángulo 6"/>
          <p:cNvSpPr/>
          <p:nvPr/>
        </p:nvSpPr>
        <p:spPr>
          <a:xfrm>
            <a:off x="0" y="0"/>
            <a:ext cx="9180077" cy="830997"/>
          </a:xfrm>
          <a:prstGeom prst="rect">
            <a:avLst/>
          </a:prstGeom>
          <a:solidFill>
            <a:srgbClr val="FF0000"/>
          </a:solidFill>
        </p:spPr>
        <p:txBody>
          <a:bodyPr wrap="square">
            <a:spAutoFit/>
          </a:bodyPr>
          <a:lstStyle/>
          <a:p>
            <a:pPr algn="ctr"/>
            <a:r>
              <a:rPr lang="en-US" sz="2400" b="1" err="1">
                <a:solidFill>
                  <a:schemeClr val="bg1"/>
                </a:solidFill>
                <a:latin typeface="Arial" panose="020B0604020202020204" pitchFamily="34" charset="0"/>
                <a:cs typeface="Arial" panose="020B0604020202020204" pitchFamily="34" charset="0"/>
              </a:rPr>
              <a:t>Farmacocinetica</a:t>
            </a:r>
            <a:r>
              <a:rPr lang="en-US" sz="2400" b="1">
                <a:solidFill>
                  <a:schemeClr val="bg1"/>
                </a:solidFill>
                <a:latin typeface="Arial" panose="020B0604020202020204" pitchFamily="34" charset="0"/>
                <a:cs typeface="Arial" panose="020B0604020202020204" pitchFamily="34" charset="0"/>
              </a:rPr>
              <a:t> liposomal: </a:t>
            </a:r>
            <a:r>
              <a:rPr lang="en-US" sz="2400">
                <a:solidFill>
                  <a:schemeClr val="bg1"/>
                </a:solidFill>
                <a:latin typeface="Arial" panose="020B0604020202020204" pitchFamily="34" charset="0"/>
                <a:cs typeface="Arial" panose="020B0604020202020204" pitchFamily="34" charset="0"/>
              </a:rPr>
              <a:t>“plain” vs </a:t>
            </a:r>
            <a:r>
              <a:rPr lang="en-US" sz="2400" err="1">
                <a:solidFill>
                  <a:schemeClr val="bg1"/>
                </a:solidFill>
                <a:latin typeface="Arial" panose="020B0604020202020204" pitchFamily="34" charset="0"/>
                <a:cs typeface="Arial" panose="020B0604020202020204" pitchFamily="34" charset="0"/>
              </a:rPr>
              <a:t>estericamente</a:t>
            </a:r>
            <a:r>
              <a:rPr lang="en-US" sz="2400">
                <a:solidFill>
                  <a:schemeClr val="bg1"/>
                </a:solidFill>
                <a:latin typeface="Arial" panose="020B0604020202020204" pitchFamily="34" charset="0"/>
                <a:cs typeface="Arial" panose="020B0604020202020204" pitchFamily="34" charset="0"/>
              </a:rPr>
              <a:t> </a:t>
            </a:r>
            <a:r>
              <a:rPr lang="en-US" sz="2400" err="1">
                <a:solidFill>
                  <a:schemeClr val="bg1"/>
                </a:solidFill>
                <a:latin typeface="Arial" panose="020B0604020202020204" pitchFamily="34" charset="0"/>
                <a:cs typeface="Arial" panose="020B0604020202020204" pitchFamily="34" charset="0"/>
              </a:rPr>
              <a:t>estabilizados</a:t>
            </a:r>
            <a:r>
              <a:rPr lang="en-US" sz="2400">
                <a:solidFill>
                  <a:schemeClr val="bg1"/>
                </a:solidFill>
                <a:latin typeface="Arial" panose="020B0604020202020204" pitchFamily="34" charset="0"/>
                <a:cs typeface="Arial" panose="020B0604020202020204" pitchFamily="34" charset="0"/>
              </a:rPr>
              <a:t> </a:t>
            </a:r>
            <a:endParaRPr lang="es-AR" sz="2400">
              <a:solidFill>
                <a:schemeClr val="bg1"/>
              </a:solidFill>
              <a:latin typeface="Arial" panose="020B0604020202020204" pitchFamily="34" charset="0"/>
              <a:cs typeface="Arial" panose="020B0604020202020204" pitchFamily="34" charset="0"/>
            </a:endParaRPr>
          </a:p>
        </p:txBody>
      </p:sp>
      <p:grpSp>
        <p:nvGrpSpPr>
          <p:cNvPr id="3" name="Grupo 2"/>
          <p:cNvGrpSpPr/>
          <p:nvPr/>
        </p:nvGrpSpPr>
        <p:grpSpPr>
          <a:xfrm>
            <a:off x="-36078" y="1214682"/>
            <a:ext cx="9290535" cy="4032977"/>
            <a:chOff x="-36078" y="1214682"/>
            <a:chExt cx="9290535" cy="4032977"/>
          </a:xfrm>
        </p:grpSpPr>
        <p:pic>
          <p:nvPicPr>
            <p:cNvPr id="5" name="Imagen 4"/>
            <p:cNvPicPr>
              <a:picLocks noChangeAspect="1"/>
            </p:cNvPicPr>
            <p:nvPr/>
          </p:nvPicPr>
          <p:blipFill>
            <a:blip r:embed="rId2"/>
            <a:stretch>
              <a:fillRect/>
            </a:stretch>
          </p:blipFill>
          <p:spPr>
            <a:xfrm>
              <a:off x="0" y="1612921"/>
              <a:ext cx="9254457" cy="3045178"/>
            </a:xfrm>
            <a:prstGeom prst="rect">
              <a:avLst/>
            </a:prstGeom>
          </p:spPr>
        </p:pic>
        <p:sp>
          <p:nvSpPr>
            <p:cNvPr id="6" name="Rectángulo 5"/>
            <p:cNvSpPr/>
            <p:nvPr/>
          </p:nvSpPr>
          <p:spPr>
            <a:xfrm>
              <a:off x="0" y="4878327"/>
              <a:ext cx="9143999" cy="369332"/>
            </a:xfrm>
            <a:prstGeom prst="rect">
              <a:avLst/>
            </a:prstGeom>
          </p:spPr>
          <p:txBody>
            <a:bodyPr wrap="square">
              <a:spAutoFit/>
            </a:bodyPr>
            <a:lstStyle/>
            <a:p>
              <a:pPr algn="ctr"/>
              <a:r>
                <a:rPr lang="es-AR" err="1">
                  <a:latin typeface="Arial" panose="020B0604020202020204" pitchFamily="34" charset="0"/>
                  <a:cs typeface="Arial" panose="020B0604020202020204" pitchFamily="34" charset="0"/>
                </a:rPr>
                <a:t>Identicas</a:t>
              </a:r>
              <a:r>
                <a:rPr lang="es-AR">
                  <a:latin typeface="Arial" panose="020B0604020202020204" pitchFamily="34" charset="0"/>
                  <a:cs typeface="Arial" panose="020B0604020202020204" pitchFamily="34" charset="0"/>
                </a:rPr>
                <a:t> condiciones experimentales que en la </a:t>
              </a:r>
              <a:r>
                <a:rPr lang="es-AR" i="1" err="1">
                  <a:latin typeface="Arial" panose="020B0604020202020204" pitchFamily="34" charset="0"/>
                  <a:cs typeface="Arial" panose="020B0604020202020204" pitchFamily="34" charset="0"/>
                </a:rPr>
                <a:t>slide</a:t>
              </a:r>
              <a:r>
                <a:rPr lang="es-AR">
                  <a:latin typeface="Arial" panose="020B0604020202020204" pitchFamily="34" charset="0"/>
                  <a:cs typeface="Arial" panose="020B0604020202020204" pitchFamily="34" charset="0"/>
                </a:rPr>
                <a:t> anterior</a:t>
              </a:r>
            </a:p>
          </p:txBody>
        </p:sp>
        <p:sp>
          <p:nvSpPr>
            <p:cNvPr id="2" name="CuadroTexto 1"/>
            <p:cNvSpPr txBox="1"/>
            <p:nvPr/>
          </p:nvSpPr>
          <p:spPr>
            <a:xfrm>
              <a:off x="-36078" y="1214682"/>
              <a:ext cx="9180077" cy="646331"/>
            </a:xfrm>
            <a:prstGeom prst="rect">
              <a:avLst/>
            </a:prstGeom>
            <a:solidFill>
              <a:schemeClr val="bg1"/>
            </a:solidFill>
          </p:spPr>
          <p:txBody>
            <a:bodyPr wrap="square" rtlCol="0">
              <a:spAutoFit/>
            </a:bodyPr>
            <a:lstStyle/>
            <a:p>
              <a:pPr algn="ctr"/>
              <a:r>
                <a:rPr lang="es-AR">
                  <a:latin typeface="Arial" panose="020B0604020202020204" pitchFamily="34" charset="0"/>
                  <a:cs typeface="Arial" panose="020B0604020202020204" pitchFamily="34" charset="0"/>
                </a:rPr>
                <a:t>Vidas medias en sangre (t ½) de L y PEG-L en función de la dosis </a:t>
              </a:r>
              <a:r>
                <a:rPr lang="es-AR" err="1">
                  <a:latin typeface="Arial" panose="020B0604020202020204" pitchFamily="34" charset="0"/>
                  <a:cs typeface="Arial" panose="020B0604020202020204" pitchFamily="34" charset="0"/>
                </a:rPr>
                <a:t>nanoliposomal</a:t>
              </a:r>
              <a:r>
                <a:rPr lang="es-AR">
                  <a:latin typeface="Arial" panose="020B0604020202020204" pitchFamily="34" charset="0"/>
                  <a:cs typeface="Arial" panose="020B0604020202020204" pitchFamily="34" charset="0"/>
                </a:rPr>
                <a:t> en ratones</a:t>
              </a:r>
            </a:p>
          </p:txBody>
        </p:sp>
      </p:grpSp>
      <p:sp>
        <p:nvSpPr>
          <p:cNvPr id="8" name="Rectángulo 7"/>
          <p:cNvSpPr/>
          <p:nvPr/>
        </p:nvSpPr>
        <p:spPr>
          <a:xfrm>
            <a:off x="2491740" y="2331721"/>
            <a:ext cx="2606040" cy="22174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Rectángulo 8"/>
          <p:cNvSpPr/>
          <p:nvPr/>
        </p:nvSpPr>
        <p:spPr>
          <a:xfrm>
            <a:off x="6187440" y="2331721"/>
            <a:ext cx="2682240" cy="221742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50458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007406" y="1202714"/>
            <a:ext cx="4786788" cy="3338297"/>
          </a:xfrm>
          <a:prstGeom prst="rect">
            <a:avLst/>
          </a:prstGeom>
        </p:spPr>
      </p:pic>
      <p:sp>
        <p:nvSpPr>
          <p:cNvPr id="6" name="Rectángulo 5"/>
          <p:cNvSpPr/>
          <p:nvPr/>
        </p:nvSpPr>
        <p:spPr>
          <a:xfrm>
            <a:off x="0" y="5688115"/>
            <a:ext cx="9144000" cy="461665"/>
          </a:xfrm>
          <a:prstGeom prst="rect">
            <a:avLst/>
          </a:prstGeom>
        </p:spPr>
        <p:txBody>
          <a:bodyPr wrap="square">
            <a:spAutoFit/>
          </a:bodyPr>
          <a:lstStyle/>
          <a:p>
            <a:pPr algn="r"/>
            <a:r>
              <a:rPr lang="es-AR" sz="1200" err="1">
                <a:solidFill>
                  <a:srgbClr val="0000FF"/>
                </a:solidFill>
                <a:latin typeface="Arial" panose="020B0604020202020204" pitchFamily="34" charset="0"/>
                <a:cs typeface="Arial" panose="020B0604020202020204" pitchFamily="34" charset="0"/>
              </a:rPr>
              <a:t>Pharmacokinetics</a:t>
            </a:r>
            <a:r>
              <a:rPr lang="es-AR" sz="1200">
                <a:solidFill>
                  <a:srgbClr val="0000FF"/>
                </a:solidFill>
                <a:latin typeface="Arial" panose="020B0604020202020204" pitchFamily="34" charset="0"/>
                <a:cs typeface="Arial" panose="020B0604020202020204" pitchFamily="34" charset="0"/>
              </a:rPr>
              <a:t> of </a:t>
            </a:r>
            <a:r>
              <a:rPr lang="es-AR" sz="1200" err="1">
                <a:solidFill>
                  <a:srgbClr val="0000FF"/>
                </a:solidFill>
                <a:latin typeface="Arial" panose="020B0604020202020204" pitchFamily="34" charset="0"/>
                <a:cs typeface="Arial" panose="020B0604020202020204" pitchFamily="34" charset="0"/>
              </a:rPr>
              <a:t>long-circulating</a:t>
            </a:r>
            <a:r>
              <a:rPr lang="es-AR" sz="1200">
                <a:solidFill>
                  <a:srgbClr val="0000FF"/>
                </a:solidFill>
                <a:latin typeface="Arial" panose="020B0604020202020204" pitchFamily="34" charset="0"/>
                <a:cs typeface="Arial" panose="020B0604020202020204" pitchFamily="34" charset="0"/>
              </a:rPr>
              <a:t> </a:t>
            </a:r>
            <a:r>
              <a:rPr lang="es-AR" sz="1200" err="1">
                <a:solidFill>
                  <a:srgbClr val="0000FF"/>
                </a:solidFill>
                <a:latin typeface="Arial" panose="020B0604020202020204" pitchFamily="34" charset="0"/>
                <a:cs typeface="Arial" panose="020B0604020202020204" pitchFamily="34" charset="0"/>
              </a:rPr>
              <a:t>liposomes</a:t>
            </a:r>
            <a:endParaRPr lang="es-AR" sz="1200">
              <a:solidFill>
                <a:srgbClr val="0000FF"/>
              </a:solidFill>
              <a:latin typeface="Arial" panose="020B0604020202020204" pitchFamily="34" charset="0"/>
              <a:cs typeface="Arial" panose="020B0604020202020204" pitchFamily="34" charset="0"/>
            </a:endParaRPr>
          </a:p>
          <a:p>
            <a:pPr algn="r"/>
            <a:r>
              <a:rPr lang="nl-NL" sz="1200">
                <a:solidFill>
                  <a:srgbClr val="0000FF"/>
                </a:solidFill>
                <a:latin typeface="Arial" panose="020B0604020202020204" pitchFamily="34" charset="0"/>
                <a:cs typeface="Arial" panose="020B0604020202020204" pitchFamily="34" charset="0"/>
              </a:rPr>
              <a:t>Theresa M. Allen*, Christian B. Hansen, Daniel E. Lopes de Menezes. </a:t>
            </a:r>
            <a:r>
              <a:rPr lang="en-US" sz="1200">
                <a:solidFill>
                  <a:srgbClr val="0000FF"/>
                </a:solidFill>
                <a:latin typeface="Arial" panose="020B0604020202020204" pitchFamily="34" charset="0"/>
                <a:cs typeface="Arial" panose="020B0604020202020204" pitchFamily="34" charset="0"/>
              </a:rPr>
              <a:t>Advanced Drug Delivery Reviews 16 (1995) 267-284</a:t>
            </a:r>
            <a:endParaRPr lang="es-AR" sz="1200">
              <a:solidFill>
                <a:srgbClr val="0000FF"/>
              </a:solidFill>
              <a:latin typeface="Arial" panose="020B0604020202020204" pitchFamily="34" charset="0"/>
              <a:cs typeface="Arial" panose="020B0604020202020204" pitchFamily="34" charset="0"/>
            </a:endParaRPr>
          </a:p>
        </p:txBody>
      </p:sp>
      <p:sp>
        <p:nvSpPr>
          <p:cNvPr id="7" name="Rectángulo 6"/>
          <p:cNvSpPr/>
          <p:nvPr/>
        </p:nvSpPr>
        <p:spPr>
          <a:xfrm>
            <a:off x="0" y="0"/>
            <a:ext cx="9180077" cy="830997"/>
          </a:xfrm>
          <a:prstGeom prst="rect">
            <a:avLst/>
          </a:prstGeom>
          <a:solidFill>
            <a:srgbClr val="FF0000"/>
          </a:solidFill>
        </p:spPr>
        <p:txBody>
          <a:bodyPr wrap="square">
            <a:spAutoFit/>
          </a:bodyPr>
          <a:lstStyle/>
          <a:p>
            <a:pPr algn="ctr"/>
            <a:r>
              <a:rPr lang="en-US" sz="2400" b="1" err="1">
                <a:solidFill>
                  <a:schemeClr val="bg1"/>
                </a:solidFill>
                <a:latin typeface="Arial" panose="020B0604020202020204" pitchFamily="34" charset="0"/>
                <a:cs typeface="Arial" panose="020B0604020202020204" pitchFamily="34" charset="0"/>
              </a:rPr>
              <a:t>Farmacocinetica</a:t>
            </a:r>
            <a:r>
              <a:rPr lang="en-US" sz="2400" b="1">
                <a:solidFill>
                  <a:schemeClr val="bg1"/>
                </a:solidFill>
                <a:latin typeface="Arial" panose="020B0604020202020204" pitchFamily="34" charset="0"/>
                <a:cs typeface="Arial" panose="020B0604020202020204" pitchFamily="34" charset="0"/>
              </a:rPr>
              <a:t> liposomal: </a:t>
            </a:r>
            <a:r>
              <a:rPr lang="en-US" sz="2400">
                <a:solidFill>
                  <a:schemeClr val="bg1"/>
                </a:solidFill>
                <a:latin typeface="Arial" panose="020B0604020202020204" pitchFamily="34" charset="0"/>
                <a:cs typeface="Arial" panose="020B0604020202020204" pitchFamily="34" charset="0"/>
              </a:rPr>
              <a:t>“plain” vs </a:t>
            </a:r>
            <a:r>
              <a:rPr lang="en-US" sz="2400" err="1">
                <a:solidFill>
                  <a:schemeClr val="bg1"/>
                </a:solidFill>
                <a:latin typeface="Arial" panose="020B0604020202020204" pitchFamily="34" charset="0"/>
                <a:cs typeface="Arial" panose="020B0604020202020204" pitchFamily="34" charset="0"/>
              </a:rPr>
              <a:t>estericamente</a:t>
            </a:r>
            <a:r>
              <a:rPr lang="en-US" sz="2400">
                <a:solidFill>
                  <a:schemeClr val="bg1"/>
                </a:solidFill>
                <a:latin typeface="Arial" panose="020B0604020202020204" pitchFamily="34" charset="0"/>
                <a:cs typeface="Arial" panose="020B0604020202020204" pitchFamily="34" charset="0"/>
              </a:rPr>
              <a:t> </a:t>
            </a:r>
            <a:r>
              <a:rPr lang="en-US" sz="2400" err="1">
                <a:solidFill>
                  <a:schemeClr val="bg1"/>
                </a:solidFill>
                <a:latin typeface="Arial" panose="020B0604020202020204" pitchFamily="34" charset="0"/>
                <a:cs typeface="Arial" panose="020B0604020202020204" pitchFamily="34" charset="0"/>
              </a:rPr>
              <a:t>estabilizados</a:t>
            </a:r>
            <a:r>
              <a:rPr lang="en-US" sz="2400">
                <a:solidFill>
                  <a:schemeClr val="bg1"/>
                </a:solidFill>
                <a:latin typeface="Arial" panose="020B0604020202020204" pitchFamily="34" charset="0"/>
                <a:cs typeface="Arial" panose="020B0604020202020204" pitchFamily="34" charset="0"/>
              </a:rPr>
              <a:t> </a:t>
            </a:r>
            <a:endParaRPr lang="es-AR" sz="2400">
              <a:solidFill>
                <a:schemeClr val="bg1"/>
              </a:solidFill>
              <a:latin typeface="Arial" panose="020B0604020202020204" pitchFamily="34" charset="0"/>
              <a:cs typeface="Arial" panose="020B0604020202020204" pitchFamily="34" charset="0"/>
            </a:endParaRPr>
          </a:p>
        </p:txBody>
      </p:sp>
      <p:sp>
        <p:nvSpPr>
          <p:cNvPr id="2" name="CuadroTexto 1"/>
          <p:cNvSpPr txBox="1"/>
          <p:nvPr/>
        </p:nvSpPr>
        <p:spPr>
          <a:xfrm>
            <a:off x="-7725" y="4640206"/>
            <a:ext cx="9151725" cy="923330"/>
          </a:xfrm>
          <a:prstGeom prst="rect">
            <a:avLst/>
          </a:prstGeom>
          <a:noFill/>
        </p:spPr>
        <p:txBody>
          <a:bodyPr wrap="square" rtlCol="0">
            <a:spAutoFit/>
          </a:bodyPr>
          <a:lstStyle/>
          <a:p>
            <a:pPr algn="ctr"/>
            <a:r>
              <a:rPr lang="es-AR">
                <a:latin typeface="Arial" panose="020B0604020202020204" pitchFamily="34" charset="0"/>
                <a:cs typeface="Arial" panose="020B0604020202020204" pitchFamily="34" charset="0"/>
              </a:rPr>
              <a:t>Comparación de los niveles en sangre de L y PEG-L en función del tiempo, luego de administrar una dosis baja (0,1</a:t>
            </a:r>
            <a:r>
              <a:rPr lang="es-AR">
                <a:latin typeface="Arial" panose="020B0604020202020204" pitchFamily="34" charset="0"/>
                <a:cs typeface="Arial" panose="020B0604020202020204" pitchFamily="34" charset="0"/>
                <a:sym typeface="Symbol" panose="05050102010706020507" pitchFamily="18" charset="2"/>
              </a:rPr>
              <a:t> moles fosfolípido/ratón). Los resultados se expresan como % </a:t>
            </a:r>
            <a:r>
              <a:rPr lang="es-AR" err="1">
                <a:latin typeface="Arial" panose="020B0604020202020204" pitchFamily="34" charset="0"/>
                <a:cs typeface="Arial" panose="020B0604020202020204" pitchFamily="34" charset="0"/>
                <a:sym typeface="Symbol" panose="05050102010706020507" pitchFamily="18" charset="2"/>
              </a:rPr>
              <a:t>cpm</a:t>
            </a:r>
            <a:r>
              <a:rPr lang="es-AR">
                <a:latin typeface="Arial" panose="020B0604020202020204" pitchFamily="34" charset="0"/>
                <a:cs typeface="Arial" panose="020B0604020202020204" pitchFamily="34" charset="0"/>
                <a:sym typeface="Symbol" panose="05050102010706020507" pitchFamily="18" charset="2"/>
              </a:rPr>
              <a:t> </a:t>
            </a:r>
            <a:r>
              <a:rPr lang="es-AR" i="1">
                <a:latin typeface="Arial" panose="020B0604020202020204" pitchFamily="34" charset="0"/>
                <a:cs typeface="Arial" panose="020B0604020202020204" pitchFamily="34" charset="0"/>
                <a:sym typeface="Symbol" panose="05050102010706020507" pitchFamily="18" charset="2"/>
              </a:rPr>
              <a:t>in vivo</a:t>
            </a:r>
            <a:r>
              <a:rPr lang="es-AR">
                <a:latin typeface="Arial" panose="020B0604020202020204" pitchFamily="34" charset="0"/>
                <a:cs typeface="Arial" panose="020B0604020202020204" pitchFamily="34" charset="0"/>
                <a:sym typeface="Symbol" panose="05050102010706020507" pitchFamily="18" charset="2"/>
              </a:rPr>
              <a:t>+/-SD, n=3. </a:t>
            </a:r>
            <a:endParaRPr lang="es-AR">
              <a:latin typeface="Arial" panose="020B0604020202020204" pitchFamily="34" charset="0"/>
              <a:cs typeface="Arial" panose="020B0604020202020204" pitchFamily="34" charset="0"/>
            </a:endParaRPr>
          </a:p>
        </p:txBody>
      </p:sp>
      <p:grpSp>
        <p:nvGrpSpPr>
          <p:cNvPr id="12" name="Grupo 11"/>
          <p:cNvGrpSpPr/>
          <p:nvPr/>
        </p:nvGrpSpPr>
        <p:grpSpPr>
          <a:xfrm>
            <a:off x="245653" y="2465829"/>
            <a:ext cx="3761753" cy="789434"/>
            <a:chOff x="4974085" y="927910"/>
            <a:chExt cx="3761753" cy="789434"/>
          </a:xfrm>
        </p:grpSpPr>
        <p:pic>
          <p:nvPicPr>
            <p:cNvPr id="8" name="Imagen 7"/>
            <p:cNvPicPr>
              <a:picLocks noChangeAspect="1"/>
            </p:cNvPicPr>
            <p:nvPr/>
          </p:nvPicPr>
          <p:blipFill rotWithShape="1">
            <a:blip r:embed="rId3"/>
            <a:srcRect l="57343" t="36750" r="26621" b="43353"/>
            <a:stretch/>
          </p:blipFill>
          <p:spPr>
            <a:xfrm>
              <a:off x="6112838" y="1040800"/>
              <a:ext cx="1388972" cy="194322"/>
            </a:xfrm>
            <a:prstGeom prst="rect">
              <a:avLst/>
            </a:prstGeom>
          </p:spPr>
        </p:pic>
        <p:pic>
          <p:nvPicPr>
            <p:cNvPr id="9" name="Imagen 8"/>
            <p:cNvPicPr>
              <a:picLocks noChangeAspect="1"/>
            </p:cNvPicPr>
            <p:nvPr/>
          </p:nvPicPr>
          <p:blipFill rotWithShape="1">
            <a:blip r:embed="rId3"/>
            <a:srcRect l="10391" t="55026" r="59326" b="25768"/>
            <a:stretch/>
          </p:blipFill>
          <p:spPr>
            <a:xfrm>
              <a:off x="6112838" y="1394155"/>
              <a:ext cx="2623000" cy="187571"/>
            </a:xfrm>
            <a:prstGeom prst="rect">
              <a:avLst/>
            </a:prstGeom>
          </p:spPr>
        </p:pic>
        <p:sp>
          <p:nvSpPr>
            <p:cNvPr id="3" name="CuadroTexto 2"/>
            <p:cNvSpPr txBox="1"/>
            <p:nvPr/>
          </p:nvSpPr>
          <p:spPr>
            <a:xfrm>
              <a:off x="5547280" y="927910"/>
              <a:ext cx="670640" cy="369332"/>
            </a:xfrm>
            <a:prstGeom prst="rect">
              <a:avLst/>
            </a:prstGeom>
            <a:noFill/>
          </p:spPr>
          <p:txBody>
            <a:bodyPr wrap="square" rtlCol="0">
              <a:spAutoFit/>
            </a:bodyPr>
            <a:lstStyle/>
            <a:p>
              <a:r>
                <a:rPr lang="es-AR">
                  <a:latin typeface="Arial" panose="020B0604020202020204" pitchFamily="34" charset="0"/>
                  <a:cs typeface="Arial" panose="020B0604020202020204" pitchFamily="34" charset="0"/>
                </a:rPr>
                <a:t>(L)</a:t>
              </a:r>
            </a:p>
          </p:txBody>
        </p:sp>
        <p:sp>
          <p:nvSpPr>
            <p:cNvPr id="11" name="CuadroTexto 10"/>
            <p:cNvSpPr txBox="1"/>
            <p:nvPr/>
          </p:nvSpPr>
          <p:spPr>
            <a:xfrm>
              <a:off x="4974085" y="1348012"/>
              <a:ext cx="1243835" cy="369332"/>
            </a:xfrm>
            <a:prstGeom prst="rect">
              <a:avLst/>
            </a:prstGeom>
            <a:noFill/>
          </p:spPr>
          <p:txBody>
            <a:bodyPr wrap="square" rtlCol="0">
              <a:spAutoFit/>
            </a:bodyPr>
            <a:lstStyle/>
            <a:p>
              <a:r>
                <a:rPr lang="es-AR">
                  <a:latin typeface="Arial" panose="020B0604020202020204" pitchFamily="34" charset="0"/>
                  <a:cs typeface="Arial" panose="020B0604020202020204" pitchFamily="34" charset="0"/>
                </a:rPr>
                <a:t>(PEG-L)</a:t>
              </a:r>
            </a:p>
          </p:txBody>
        </p:sp>
      </p:grpSp>
      <p:sp>
        <p:nvSpPr>
          <p:cNvPr id="13" name="Rectángulo 19"/>
          <p:cNvSpPr/>
          <p:nvPr/>
        </p:nvSpPr>
        <p:spPr>
          <a:xfrm rot="1196703">
            <a:off x="5188927" y="2303333"/>
            <a:ext cx="1547866" cy="911281"/>
          </a:xfrm>
          <a:custGeom>
            <a:avLst/>
            <a:gdLst>
              <a:gd name="connsiteX0" fmla="*/ 0 w 1753752"/>
              <a:gd name="connsiteY0" fmla="*/ 0 h 668541"/>
              <a:gd name="connsiteX1" fmla="*/ 1753752 w 1753752"/>
              <a:gd name="connsiteY1" fmla="*/ 0 h 668541"/>
              <a:gd name="connsiteX2" fmla="*/ 1753752 w 1753752"/>
              <a:gd name="connsiteY2" fmla="*/ 668541 h 668541"/>
              <a:gd name="connsiteX3" fmla="*/ 0 w 1753752"/>
              <a:gd name="connsiteY3" fmla="*/ 668541 h 668541"/>
              <a:gd name="connsiteX4" fmla="*/ 0 w 1753752"/>
              <a:gd name="connsiteY4" fmla="*/ 0 h 668541"/>
              <a:gd name="connsiteX0" fmla="*/ 0 w 1753752"/>
              <a:gd name="connsiteY0" fmla="*/ 0 h 781819"/>
              <a:gd name="connsiteX1" fmla="*/ 1753752 w 1753752"/>
              <a:gd name="connsiteY1" fmla="*/ 0 h 781819"/>
              <a:gd name="connsiteX2" fmla="*/ 1753752 w 1753752"/>
              <a:gd name="connsiteY2" fmla="*/ 668541 h 781819"/>
              <a:gd name="connsiteX3" fmla="*/ 204274 w 1753752"/>
              <a:gd name="connsiteY3" fmla="*/ 781819 h 781819"/>
              <a:gd name="connsiteX4" fmla="*/ 0 w 1753752"/>
              <a:gd name="connsiteY4" fmla="*/ 0 h 781819"/>
              <a:gd name="connsiteX0" fmla="*/ 6293 w 1760045"/>
              <a:gd name="connsiteY0" fmla="*/ 0 h 781819"/>
              <a:gd name="connsiteX1" fmla="*/ 1760045 w 1760045"/>
              <a:gd name="connsiteY1" fmla="*/ 0 h 781819"/>
              <a:gd name="connsiteX2" fmla="*/ 1760045 w 1760045"/>
              <a:gd name="connsiteY2" fmla="*/ 668541 h 781819"/>
              <a:gd name="connsiteX3" fmla="*/ 210567 w 1760045"/>
              <a:gd name="connsiteY3" fmla="*/ 781819 h 781819"/>
              <a:gd name="connsiteX4" fmla="*/ 6293 w 1760045"/>
              <a:gd name="connsiteY4" fmla="*/ 0 h 781819"/>
              <a:gd name="connsiteX0" fmla="*/ 6293 w 1760045"/>
              <a:gd name="connsiteY0" fmla="*/ 0 h 1049479"/>
              <a:gd name="connsiteX1" fmla="*/ 1760045 w 1760045"/>
              <a:gd name="connsiteY1" fmla="*/ 0 h 1049479"/>
              <a:gd name="connsiteX2" fmla="*/ 812788 w 1760045"/>
              <a:gd name="connsiteY2" fmla="*/ 1049479 h 1049479"/>
              <a:gd name="connsiteX3" fmla="*/ 210567 w 1760045"/>
              <a:gd name="connsiteY3" fmla="*/ 781819 h 1049479"/>
              <a:gd name="connsiteX4" fmla="*/ 6293 w 1760045"/>
              <a:gd name="connsiteY4" fmla="*/ 0 h 1049479"/>
              <a:gd name="connsiteX0" fmla="*/ 6293 w 1760045"/>
              <a:gd name="connsiteY0" fmla="*/ 0 h 1049479"/>
              <a:gd name="connsiteX1" fmla="*/ 1760045 w 1760045"/>
              <a:gd name="connsiteY1" fmla="*/ 0 h 1049479"/>
              <a:gd name="connsiteX2" fmla="*/ 812788 w 1760045"/>
              <a:gd name="connsiteY2" fmla="*/ 1049479 h 1049479"/>
              <a:gd name="connsiteX3" fmla="*/ 210567 w 1760045"/>
              <a:gd name="connsiteY3" fmla="*/ 781819 h 1049479"/>
              <a:gd name="connsiteX4" fmla="*/ 6293 w 1760045"/>
              <a:gd name="connsiteY4" fmla="*/ 0 h 1049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045" h="1049479">
                <a:moveTo>
                  <a:pt x="6293" y="0"/>
                </a:moveTo>
                <a:lnTo>
                  <a:pt x="1760045" y="0"/>
                </a:lnTo>
                <a:cubicBezTo>
                  <a:pt x="1444293" y="349826"/>
                  <a:pt x="982492" y="579644"/>
                  <a:pt x="812788" y="1049479"/>
                </a:cubicBezTo>
                <a:lnTo>
                  <a:pt x="210567" y="781819"/>
                </a:lnTo>
                <a:cubicBezTo>
                  <a:pt x="-146441" y="472006"/>
                  <a:pt x="74384" y="260606"/>
                  <a:pt x="6293" y="0"/>
                </a:cubicBezTo>
                <a:close/>
              </a:path>
            </a:pathLst>
          </a:custGeom>
          <a:noFill/>
        </p:spPr>
        <p:txBody>
          <a:bodyPr wrap="none" lIns="91440" tIns="45720" rIns="91440" bIns="45720">
            <a:prstTxWarp prst="textArchDown">
              <a:avLst/>
            </a:prstTxWarp>
            <a:spAutoFit/>
          </a:bodyPr>
          <a:lstStyle/>
          <a:p>
            <a:r>
              <a:rPr lang="es-AR" err="1">
                <a:solidFill>
                  <a:srgbClr val="FF0000"/>
                </a:solidFill>
                <a:latin typeface="Arial" panose="020B0604020202020204" pitchFamily="34" charset="0"/>
                <a:cs typeface="Arial" panose="020B0604020202020204" pitchFamily="34" charset="0"/>
              </a:rPr>
              <a:t>bi-fasica</a:t>
            </a:r>
            <a:endParaRPr lang="es-AR">
              <a:solidFill>
                <a:srgbClr val="FF0000"/>
              </a:solidFill>
              <a:latin typeface="Arial" panose="020B0604020202020204" pitchFamily="34" charset="0"/>
              <a:cs typeface="Arial" panose="020B0604020202020204" pitchFamily="34" charset="0"/>
            </a:endParaRPr>
          </a:p>
        </p:txBody>
      </p:sp>
      <p:sp>
        <p:nvSpPr>
          <p:cNvPr id="14" name="CuadroTexto 13"/>
          <p:cNvSpPr txBox="1"/>
          <p:nvPr/>
        </p:nvSpPr>
        <p:spPr>
          <a:xfrm rot="1238192">
            <a:off x="6263639" y="1872882"/>
            <a:ext cx="2171700" cy="369332"/>
          </a:xfrm>
          <a:prstGeom prst="rect">
            <a:avLst/>
          </a:prstGeom>
          <a:noFill/>
        </p:spPr>
        <p:txBody>
          <a:bodyPr wrap="square" rtlCol="0">
            <a:spAutoFit/>
          </a:bodyPr>
          <a:lstStyle/>
          <a:p>
            <a:pPr algn="ctr"/>
            <a:r>
              <a:rPr lang="es-AR" err="1">
                <a:solidFill>
                  <a:srgbClr val="0000FF"/>
                </a:solidFill>
                <a:latin typeface="Arial" panose="020B0604020202020204" pitchFamily="34" charset="0"/>
                <a:cs typeface="Arial" panose="020B0604020202020204" pitchFamily="34" charset="0"/>
              </a:rPr>
              <a:t>monofasica</a:t>
            </a:r>
            <a:endParaRPr lang="es-AR">
              <a:solidFill>
                <a:srgbClr val="0000FF"/>
              </a:solidFill>
              <a:latin typeface="Arial" panose="020B0604020202020204" pitchFamily="34" charset="0"/>
              <a:cs typeface="Arial" panose="020B0604020202020204" pitchFamily="34" charset="0"/>
            </a:endParaRPr>
          </a:p>
        </p:txBody>
      </p:sp>
      <p:sp>
        <p:nvSpPr>
          <p:cNvPr id="15" name="Rectángulo 14"/>
          <p:cNvSpPr/>
          <p:nvPr/>
        </p:nvSpPr>
        <p:spPr>
          <a:xfrm>
            <a:off x="245653" y="2465829"/>
            <a:ext cx="3761753" cy="3693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6" name="Rectángulo 15"/>
          <p:cNvSpPr/>
          <p:nvPr/>
        </p:nvSpPr>
        <p:spPr>
          <a:xfrm>
            <a:off x="245652" y="2894516"/>
            <a:ext cx="3761753" cy="36933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42231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809127"/>
            <a:ext cx="9144000" cy="3662406"/>
          </a:xfrm>
          <a:prstGeom prst="rect">
            <a:avLst/>
          </a:prstGeom>
        </p:spPr>
      </p:pic>
      <p:sp>
        <p:nvSpPr>
          <p:cNvPr id="5" name="Rectángulo 4"/>
          <p:cNvSpPr/>
          <p:nvPr/>
        </p:nvSpPr>
        <p:spPr>
          <a:xfrm>
            <a:off x="0" y="4731455"/>
            <a:ext cx="9144000" cy="1754326"/>
          </a:xfrm>
          <a:prstGeom prst="rect">
            <a:avLst/>
          </a:prstGeom>
        </p:spPr>
        <p:txBody>
          <a:bodyPr wrap="square">
            <a:spAutoFit/>
          </a:bodyPr>
          <a:lstStyle/>
          <a:p>
            <a:pPr algn="just"/>
            <a:r>
              <a:rPr lang="es-AR" sz="1200" dirty="0">
                <a:solidFill>
                  <a:srgbClr val="000000"/>
                </a:solidFill>
                <a:latin typeface="Arial" panose="020B0604020202020204" pitchFamily="34" charset="0"/>
                <a:cs typeface="Arial" panose="020B0604020202020204" pitchFamily="34" charset="0"/>
              </a:rPr>
              <a:t>Las capturas </a:t>
            </a:r>
            <a:r>
              <a:rPr lang="es-AR" sz="1200" dirty="0" err="1">
                <a:solidFill>
                  <a:srgbClr val="000000"/>
                </a:solidFill>
                <a:latin typeface="Arial" panose="020B0604020202020204" pitchFamily="34" charset="0"/>
                <a:cs typeface="Arial" panose="020B0604020202020204" pitchFamily="34" charset="0"/>
              </a:rPr>
              <a:t>endociticas</a:t>
            </a:r>
            <a:r>
              <a:rPr lang="es-AR" sz="1200" dirty="0">
                <a:solidFill>
                  <a:srgbClr val="000000"/>
                </a:solidFill>
                <a:latin typeface="Arial" panose="020B0604020202020204" pitchFamily="34" charset="0"/>
                <a:cs typeface="Arial" panose="020B0604020202020204" pitchFamily="34" charset="0"/>
              </a:rPr>
              <a:t> se clasifican en: a) pinocitosis b) </a:t>
            </a:r>
            <a:r>
              <a:rPr lang="es-AR" sz="1200" dirty="0" err="1">
                <a:solidFill>
                  <a:srgbClr val="000000"/>
                </a:solidFill>
                <a:latin typeface="Arial" panose="020B0604020202020204" pitchFamily="34" charset="0"/>
                <a:cs typeface="Arial" panose="020B0604020202020204" pitchFamily="34" charset="0"/>
              </a:rPr>
              <a:t>macropinocitosis</a:t>
            </a:r>
            <a:r>
              <a:rPr lang="es-AR" sz="1200" dirty="0">
                <a:solidFill>
                  <a:srgbClr val="000000"/>
                </a:solidFill>
                <a:latin typeface="Arial" panose="020B0604020202020204" pitchFamily="34" charset="0"/>
                <a:cs typeface="Arial" panose="020B0604020202020204" pitchFamily="34" charset="0"/>
              </a:rPr>
              <a:t> y c) fagocitosis. </a:t>
            </a:r>
          </a:p>
          <a:p>
            <a:pPr algn="just"/>
            <a:r>
              <a:rPr lang="es-AR" sz="1200" dirty="0">
                <a:solidFill>
                  <a:srgbClr val="000000"/>
                </a:solidFill>
                <a:latin typeface="Arial" panose="020B0604020202020204" pitchFamily="34" charset="0"/>
                <a:cs typeface="Arial" panose="020B0604020202020204" pitchFamily="34" charset="0"/>
              </a:rPr>
              <a:t>A su vez, los mecanismos </a:t>
            </a:r>
            <a:r>
              <a:rPr lang="es-AR" sz="1200" dirty="0" err="1">
                <a:solidFill>
                  <a:srgbClr val="000000"/>
                </a:solidFill>
                <a:latin typeface="Arial" panose="020B0604020202020204" pitchFamily="34" charset="0"/>
                <a:cs typeface="Arial" panose="020B0604020202020204" pitchFamily="34" charset="0"/>
              </a:rPr>
              <a:t>pinociticos</a:t>
            </a:r>
            <a:r>
              <a:rPr lang="es-AR" sz="1200" dirty="0">
                <a:solidFill>
                  <a:srgbClr val="000000"/>
                </a:solidFill>
                <a:latin typeface="Arial" panose="020B0604020202020204" pitchFamily="34" charset="0"/>
                <a:cs typeface="Arial" panose="020B0604020202020204" pitchFamily="34" charset="0"/>
              </a:rPr>
              <a:t> se clasifican en base a sus proteínas características involucradas en la captura: </a:t>
            </a:r>
            <a:r>
              <a:rPr lang="es-AR" sz="1200" dirty="0" err="1">
                <a:solidFill>
                  <a:srgbClr val="000000"/>
                </a:solidFill>
                <a:latin typeface="Arial" panose="020B0604020202020204" pitchFamily="34" charset="0"/>
                <a:cs typeface="Arial" panose="020B0604020202020204" pitchFamily="34" charset="0"/>
              </a:rPr>
              <a:t>dynamina</a:t>
            </a:r>
            <a:r>
              <a:rPr lang="es-AR" sz="1200" dirty="0">
                <a:solidFill>
                  <a:srgbClr val="000000"/>
                </a:solidFill>
                <a:latin typeface="Arial" panose="020B0604020202020204" pitchFamily="34" charset="0"/>
                <a:cs typeface="Arial" panose="020B0604020202020204" pitchFamily="34" charset="0"/>
              </a:rPr>
              <a:t>, actina y una serie de proteínas típicas (en negrita). Los fagocitos (células especializadas en fagocitosis), tienen la potencialidad de ejecutar todo tipo de captura </a:t>
            </a:r>
            <a:r>
              <a:rPr lang="es-AR" sz="1200" dirty="0" err="1">
                <a:solidFill>
                  <a:srgbClr val="000000"/>
                </a:solidFill>
                <a:latin typeface="Arial" panose="020B0604020202020204" pitchFamily="34" charset="0"/>
                <a:cs typeface="Arial" panose="020B0604020202020204" pitchFamily="34" charset="0"/>
              </a:rPr>
              <a:t>endocitica</a:t>
            </a:r>
            <a:r>
              <a:rPr lang="es-AR" sz="1200" dirty="0">
                <a:solidFill>
                  <a:srgbClr val="000000"/>
                </a:solidFill>
                <a:latin typeface="Arial" panose="020B0604020202020204" pitchFamily="34" charset="0"/>
                <a:cs typeface="Arial" panose="020B0604020202020204" pitchFamily="34" charset="0"/>
              </a:rPr>
              <a:t>.</a:t>
            </a:r>
          </a:p>
          <a:p>
            <a:pPr algn="just"/>
            <a:r>
              <a:rPr lang="es-AR" sz="1200" dirty="0">
                <a:solidFill>
                  <a:srgbClr val="000000"/>
                </a:solidFill>
                <a:latin typeface="Arial" panose="020B0604020202020204" pitchFamily="34" charset="0"/>
                <a:cs typeface="Arial" panose="020B0604020202020204" pitchFamily="34" charset="0"/>
              </a:rPr>
              <a:t> (</a:t>
            </a:r>
            <a:r>
              <a:rPr lang="es-AR" sz="1200" b="1" dirty="0">
                <a:solidFill>
                  <a:srgbClr val="000000"/>
                </a:solidFill>
                <a:latin typeface="Arial" panose="020B0604020202020204" pitchFamily="34" charset="0"/>
                <a:cs typeface="Arial" panose="020B0604020202020204" pitchFamily="34" charset="0"/>
              </a:rPr>
              <a:t>AP-2, </a:t>
            </a:r>
            <a:r>
              <a:rPr lang="es-AR" sz="1200" dirty="0">
                <a:solidFill>
                  <a:srgbClr val="000000"/>
                </a:solidFill>
                <a:latin typeface="Arial" panose="020B0604020202020204" pitchFamily="34" charset="0"/>
                <a:cs typeface="Arial" panose="020B0604020202020204" pitchFamily="34" charset="0"/>
              </a:rPr>
              <a:t>proteína</a:t>
            </a:r>
            <a:r>
              <a:rPr lang="es-AR" sz="1200" b="1"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adaptor</a:t>
            </a:r>
            <a:r>
              <a:rPr lang="es-AR" sz="1200" dirty="0">
                <a:solidFill>
                  <a:srgbClr val="000000"/>
                </a:solidFill>
                <a:latin typeface="Arial" panose="020B0604020202020204" pitchFamily="34" charset="0"/>
                <a:cs typeface="Arial" panose="020B0604020202020204" pitchFamily="34" charset="0"/>
              </a:rPr>
              <a:t> 2; </a:t>
            </a:r>
            <a:r>
              <a:rPr lang="es-AR" sz="1200" b="1" dirty="0" err="1">
                <a:solidFill>
                  <a:srgbClr val="000000"/>
                </a:solidFill>
                <a:latin typeface="Arial" panose="020B0604020202020204" pitchFamily="34" charset="0"/>
                <a:cs typeface="Arial" panose="020B0604020202020204" pitchFamily="34" charset="0"/>
              </a:rPr>
              <a:t>RhoA</a:t>
            </a:r>
            <a:r>
              <a:rPr lang="es-AR" sz="1200" dirty="0">
                <a:solidFill>
                  <a:srgbClr val="000000"/>
                </a:solidFill>
                <a:latin typeface="Arial" panose="020B0604020202020204" pitchFamily="34" charset="0"/>
                <a:cs typeface="Arial" panose="020B0604020202020204" pitchFamily="34" charset="0"/>
              </a:rPr>
              <a:t>, Ras </a:t>
            </a:r>
            <a:r>
              <a:rPr lang="es-AR" sz="1200" dirty="0" err="1">
                <a:solidFill>
                  <a:srgbClr val="000000"/>
                </a:solidFill>
                <a:latin typeface="Arial" panose="020B0604020202020204" pitchFamily="34" charset="0"/>
                <a:cs typeface="Arial" panose="020B0604020202020204" pitchFamily="34" charset="0"/>
              </a:rPr>
              <a:t>homolog</a:t>
            </a:r>
            <a:r>
              <a:rPr lang="es-AR" sz="1200" dirty="0">
                <a:solidFill>
                  <a:srgbClr val="000000"/>
                </a:solidFill>
                <a:latin typeface="Arial" panose="020B0604020202020204" pitchFamily="34" charset="0"/>
                <a:cs typeface="Arial" panose="020B0604020202020204" pitchFamily="34" charset="0"/>
              </a:rPr>
              <a:t> gene </a:t>
            </a:r>
            <a:r>
              <a:rPr lang="es-AR" sz="1200" dirty="0" err="1">
                <a:solidFill>
                  <a:srgbClr val="000000"/>
                </a:solidFill>
                <a:latin typeface="Arial" panose="020B0604020202020204" pitchFamily="34" charset="0"/>
                <a:cs typeface="Arial" panose="020B0604020202020204" pitchFamily="34" charset="0"/>
              </a:rPr>
              <a:t>family</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member</a:t>
            </a:r>
            <a:r>
              <a:rPr lang="es-AR" sz="1200" dirty="0">
                <a:solidFill>
                  <a:srgbClr val="000000"/>
                </a:solidFill>
                <a:latin typeface="Arial" panose="020B0604020202020204" pitchFamily="34" charset="0"/>
                <a:cs typeface="Arial" panose="020B0604020202020204" pitchFamily="34" charset="0"/>
              </a:rPr>
              <a:t> A; </a:t>
            </a:r>
            <a:r>
              <a:rPr lang="es-AR" sz="1200" b="1" dirty="0">
                <a:solidFill>
                  <a:srgbClr val="000000"/>
                </a:solidFill>
                <a:latin typeface="Arial" panose="020B0604020202020204" pitchFamily="34" charset="0"/>
                <a:cs typeface="Arial" panose="020B0604020202020204" pitchFamily="34" charset="0"/>
              </a:rPr>
              <a:t>Rac1,</a:t>
            </a:r>
            <a:r>
              <a:rPr lang="es-AR" sz="1200" dirty="0">
                <a:solidFill>
                  <a:srgbClr val="000000"/>
                </a:solidFill>
                <a:latin typeface="Arial" panose="020B0604020202020204" pitchFamily="34" charset="0"/>
                <a:cs typeface="Arial" panose="020B0604020202020204" pitchFamily="34" charset="0"/>
              </a:rPr>
              <a:t> Ras-</a:t>
            </a:r>
            <a:r>
              <a:rPr lang="es-AR" sz="1200" dirty="0" err="1">
                <a:solidFill>
                  <a:srgbClr val="000000"/>
                </a:solidFill>
                <a:latin typeface="Arial" panose="020B0604020202020204" pitchFamily="34" charset="0"/>
                <a:cs typeface="Arial" panose="020B0604020202020204" pitchFamily="34" charset="0"/>
              </a:rPr>
              <a:t>related</a:t>
            </a:r>
            <a:r>
              <a:rPr lang="es-AR" sz="1200" dirty="0">
                <a:solidFill>
                  <a:srgbClr val="000000"/>
                </a:solidFill>
                <a:latin typeface="Arial" panose="020B0604020202020204" pitchFamily="34" charset="0"/>
                <a:cs typeface="Arial" panose="020B0604020202020204" pitchFamily="34" charset="0"/>
              </a:rPr>
              <a:t> C3 </a:t>
            </a:r>
            <a:r>
              <a:rPr lang="es-AR" sz="1200" dirty="0" err="1">
                <a:solidFill>
                  <a:srgbClr val="000000"/>
                </a:solidFill>
                <a:latin typeface="Arial" panose="020B0604020202020204" pitchFamily="34" charset="0"/>
                <a:cs typeface="Arial" panose="020B0604020202020204" pitchFamily="34" charset="0"/>
              </a:rPr>
              <a:t>botulinum</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toxin</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substrate</a:t>
            </a:r>
            <a:r>
              <a:rPr lang="es-AR" sz="1200" dirty="0">
                <a:solidFill>
                  <a:srgbClr val="000000"/>
                </a:solidFill>
                <a:latin typeface="Arial" panose="020B0604020202020204" pitchFamily="34" charset="0"/>
                <a:cs typeface="Arial" panose="020B0604020202020204" pitchFamily="34" charset="0"/>
              </a:rPr>
              <a:t> 1; </a:t>
            </a:r>
            <a:r>
              <a:rPr lang="es-AR" sz="1200" b="1" dirty="0">
                <a:solidFill>
                  <a:srgbClr val="000000"/>
                </a:solidFill>
                <a:latin typeface="Arial" panose="020B0604020202020204" pitchFamily="34" charset="0"/>
                <a:cs typeface="Arial" panose="020B0604020202020204" pitchFamily="34" charset="0"/>
              </a:rPr>
              <a:t>GRAF1,</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GTPase</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regulator</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associated</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with</a:t>
            </a:r>
            <a:r>
              <a:rPr lang="es-AR" sz="1200" dirty="0">
                <a:solidFill>
                  <a:srgbClr val="000000"/>
                </a:solidFill>
                <a:latin typeface="Arial" panose="020B0604020202020204" pitchFamily="34" charset="0"/>
                <a:cs typeface="Arial" panose="020B0604020202020204" pitchFamily="34" charset="0"/>
              </a:rPr>
              <a:t> focal </a:t>
            </a:r>
            <a:r>
              <a:rPr lang="es-AR" sz="1200" dirty="0" err="1">
                <a:solidFill>
                  <a:srgbClr val="000000"/>
                </a:solidFill>
                <a:latin typeface="Arial" panose="020B0604020202020204" pitchFamily="34" charset="0"/>
                <a:cs typeface="Arial" panose="020B0604020202020204" pitchFamily="34" charset="0"/>
              </a:rPr>
              <a:t>adhesion</a:t>
            </a:r>
            <a:r>
              <a:rPr lang="es-AR" sz="1200" dirty="0">
                <a:solidFill>
                  <a:srgbClr val="000000"/>
                </a:solidFill>
                <a:latin typeface="Arial" panose="020B0604020202020204" pitchFamily="34" charset="0"/>
                <a:cs typeface="Arial" panose="020B0604020202020204" pitchFamily="34" charset="0"/>
              </a:rPr>
              <a:t> kinase-1; </a:t>
            </a:r>
            <a:r>
              <a:rPr lang="es-AR" sz="1200" b="1" dirty="0">
                <a:solidFill>
                  <a:srgbClr val="000000"/>
                </a:solidFill>
                <a:latin typeface="Arial" panose="020B0604020202020204" pitchFamily="34" charset="0"/>
                <a:cs typeface="Arial" panose="020B0604020202020204" pitchFamily="34" charset="0"/>
              </a:rPr>
              <a:t>CDC42,</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cell</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division</a:t>
            </a:r>
            <a:r>
              <a:rPr lang="es-AR" sz="1200" dirty="0">
                <a:solidFill>
                  <a:srgbClr val="000000"/>
                </a:solidFill>
                <a:latin typeface="Arial" panose="020B0604020202020204" pitchFamily="34" charset="0"/>
                <a:cs typeface="Arial" panose="020B0604020202020204" pitchFamily="34" charset="0"/>
              </a:rPr>
              <a:t> control </a:t>
            </a:r>
            <a:r>
              <a:rPr lang="es-AR" sz="1200" dirty="0" err="1">
                <a:solidFill>
                  <a:srgbClr val="000000"/>
                </a:solidFill>
                <a:latin typeface="Arial" panose="020B0604020202020204" pitchFamily="34" charset="0"/>
                <a:cs typeface="Arial" panose="020B0604020202020204" pitchFamily="34" charset="0"/>
              </a:rPr>
              <a:t>protein</a:t>
            </a:r>
            <a:r>
              <a:rPr lang="es-AR" sz="1200" dirty="0">
                <a:solidFill>
                  <a:srgbClr val="000000"/>
                </a:solidFill>
                <a:latin typeface="Arial" panose="020B0604020202020204" pitchFamily="34" charset="0"/>
                <a:cs typeface="Arial" panose="020B0604020202020204" pitchFamily="34" charset="0"/>
              </a:rPr>
              <a:t> 42 </a:t>
            </a:r>
            <a:r>
              <a:rPr lang="es-AR" sz="1200" dirty="0" err="1">
                <a:solidFill>
                  <a:srgbClr val="000000"/>
                </a:solidFill>
                <a:latin typeface="Arial" panose="020B0604020202020204" pitchFamily="34" charset="0"/>
                <a:cs typeface="Arial" panose="020B0604020202020204" pitchFamily="34" charset="0"/>
              </a:rPr>
              <a:t>homolog</a:t>
            </a:r>
            <a:r>
              <a:rPr lang="es-AR" sz="1200" dirty="0">
                <a:solidFill>
                  <a:srgbClr val="000000"/>
                </a:solidFill>
                <a:latin typeface="Arial" panose="020B0604020202020204" pitchFamily="34" charset="0"/>
                <a:cs typeface="Arial" panose="020B0604020202020204" pitchFamily="34" charset="0"/>
              </a:rPr>
              <a:t>; </a:t>
            </a:r>
            <a:r>
              <a:rPr lang="es-AR" sz="1200" b="1" dirty="0">
                <a:solidFill>
                  <a:srgbClr val="000000"/>
                </a:solidFill>
                <a:latin typeface="Arial" panose="020B0604020202020204" pitchFamily="34" charset="0"/>
                <a:cs typeface="Arial" panose="020B0604020202020204" pitchFamily="34" charset="0"/>
              </a:rPr>
              <a:t>Arf6</a:t>
            </a:r>
            <a:r>
              <a:rPr lang="es-AR" sz="1200" dirty="0">
                <a:solidFill>
                  <a:srgbClr val="000000"/>
                </a:solidFill>
                <a:latin typeface="Arial" panose="020B0604020202020204" pitchFamily="34" charset="0"/>
                <a:cs typeface="Arial" panose="020B0604020202020204" pitchFamily="34" charset="0"/>
              </a:rPr>
              <a:t>, ADP </a:t>
            </a:r>
            <a:r>
              <a:rPr lang="es-AR" sz="1200" dirty="0" err="1">
                <a:solidFill>
                  <a:srgbClr val="000000"/>
                </a:solidFill>
                <a:latin typeface="Arial" panose="020B0604020202020204" pitchFamily="34" charset="0"/>
                <a:cs typeface="Arial" panose="020B0604020202020204" pitchFamily="34" charset="0"/>
              </a:rPr>
              <a:t>ribosylation</a:t>
            </a:r>
            <a:r>
              <a:rPr lang="es-AR" sz="1200" dirty="0">
                <a:solidFill>
                  <a:srgbClr val="000000"/>
                </a:solidFill>
                <a:latin typeface="Arial" panose="020B0604020202020204" pitchFamily="34" charset="0"/>
                <a:cs typeface="Arial" panose="020B0604020202020204" pitchFamily="34" charset="0"/>
              </a:rPr>
              <a:t> factor 6; </a:t>
            </a:r>
            <a:r>
              <a:rPr lang="es-AR" sz="1200" b="1" dirty="0">
                <a:solidFill>
                  <a:srgbClr val="000000"/>
                </a:solidFill>
                <a:latin typeface="Arial" panose="020B0604020202020204" pitchFamily="34" charset="0"/>
                <a:cs typeface="Arial" panose="020B0604020202020204" pitchFamily="34" charset="0"/>
              </a:rPr>
              <a:t>PIP(5)K</a:t>
            </a:r>
            <a:r>
              <a:rPr lang="es-AR" sz="1200" dirty="0">
                <a:solidFill>
                  <a:srgbClr val="000000"/>
                </a:solidFill>
                <a:latin typeface="Arial" panose="020B0604020202020204" pitchFamily="34" charset="0"/>
                <a:cs typeface="Arial" panose="020B0604020202020204" pitchFamily="34" charset="0"/>
              </a:rPr>
              <a:t>, phosphatidyl-inositol-5-phosphate </a:t>
            </a:r>
            <a:r>
              <a:rPr lang="es-AR" sz="1200" dirty="0" err="1">
                <a:solidFill>
                  <a:srgbClr val="000000"/>
                </a:solidFill>
                <a:latin typeface="Arial" panose="020B0604020202020204" pitchFamily="34" charset="0"/>
                <a:cs typeface="Arial" panose="020B0604020202020204" pitchFamily="34" charset="0"/>
              </a:rPr>
              <a:t>kinase</a:t>
            </a:r>
            <a:r>
              <a:rPr lang="es-AR" sz="1200" dirty="0">
                <a:solidFill>
                  <a:srgbClr val="000000"/>
                </a:solidFill>
                <a:latin typeface="Arial" panose="020B0604020202020204" pitchFamily="34" charset="0"/>
                <a:cs typeface="Arial" panose="020B0604020202020204" pitchFamily="34" charset="0"/>
              </a:rPr>
              <a:t>; </a:t>
            </a:r>
            <a:r>
              <a:rPr lang="es-AR" sz="1200" b="1" dirty="0" err="1">
                <a:solidFill>
                  <a:srgbClr val="000000"/>
                </a:solidFill>
                <a:latin typeface="Arial" panose="020B0604020202020204" pitchFamily="34" charset="0"/>
                <a:cs typeface="Arial" panose="020B0604020202020204" pitchFamily="34" charset="0"/>
              </a:rPr>
              <a:t>Fyn</a:t>
            </a:r>
            <a:r>
              <a:rPr lang="es-AR" sz="1200" dirty="0">
                <a:solidFill>
                  <a:srgbClr val="000000"/>
                </a:solidFill>
                <a:latin typeface="Arial" panose="020B0604020202020204" pitchFamily="34" charset="0"/>
                <a:cs typeface="Arial" panose="020B0604020202020204" pitchFamily="34" charset="0"/>
              </a:rPr>
              <a:t>, un miembro de la familia de oncogenes </a:t>
            </a:r>
            <a:r>
              <a:rPr lang="es-AR" sz="1200" dirty="0" err="1">
                <a:solidFill>
                  <a:srgbClr val="000000"/>
                </a:solidFill>
                <a:latin typeface="Arial" panose="020B0604020202020204" pitchFamily="34" charset="0"/>
                <a:cs typeface="Arial" panose="020B0604020202020204" pitchFamily="34" charset="0"/>
              </a:rPr>
              <a:t>protein</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tyrosina</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kinasa</a:t>
            </a:r>
            <a:r>
              <a:rPr lang="es-AR" sz="1200" dirty="0">
                <a:solidFill>
                  <a:srgbClr val="000000"/>
                </a:solidFill>
                <a:latin typeface="Arial" panose="020B0604020202020204" pitchFamily="34" charset="0"/>
                <a:cs typeface="Arial" panose="020B0604020202020204" pitchFamily="34" charset="0"/>
              </a:rPr>
              <a:t>; </a:t>
            </a:r>
            <a:r>
              <a:rPr lang="es-AR" sz="1200" b="1" dirty="0">
                <a:solidFill>
                  <a:srgbClr val="000000"/>
                </a:solidFill>
                <a:latin typeface="Arial" panose="020B0604020202020204" pitchFamily="34" charset="0"/>
                <a:cs typeface="Arial" panose="020B0604020202020204" pitchFamily="34" charset="0"/>
              </a:rPr>
              <a:t>Ab</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antibody</a:t>
            </a:r>
            <a:r>
              <a:rPr lang="es-AR" sz="1200" dirty="0">
                <a:solidFill>
                  <a:srgbClr val="000000"/>
                </a:solidFill>
                <a:latin typeface="Arial" panose="020B0604020202020204" pitchFamily="34" charset="0"/>
                <a:cs typeface="Arial" panose="020B0604020202020204" pitchFamily="34" charset="0"/>
              </a:rPr>
              <a:t>; </a:t>
            </a:r>
            <a:r>
              <a:rPr lang="es-AR" sz="1200" b="1" dirty="0" err="1">
                <a:solidFill>
                  <a:srgbClr val="000000"/>
                </a:solidFill>
                <a:latin typeface="Arial" panose="020B0604020202020204" pitchFamily="34" charset="0"/>
                <a:cs typeface="Arial" panose="020B0604020202020204" pitchFamily="34" charset="0"/>
              </a:rPr>
              <a:t>FcR</a:t>
            </a:r>
            <a:r>
              <a:rPr lang="es-AR" sz="1200" b="1" dirty="0">
                <a:solidFill>
                  <a:srgbClr val="000000"/>
                </a:solidFill>
                <a:latin typeface="Arial" panose="020B0604020202020204" pitchFamily="34" charset="0"/>
                <a:cs typeface="Arial" panose="020B0604020202020204" pitchFamily="34" charset="0"/>
              </a:rPr>
              <a:t>,</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fragment</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constant</a:t>
            </a:r>
            <a:r>
              <a:rPr lang="es-AR" sz="1200" dirty="0">
                <a:solidFill>
                  <a:srgbClr val="000000"/>
                </a:solidFill>
                <a:latin typeface="Arial" panose="020B0604020202020204" pitchFamily="34" charset="0"/>
                <a:cs typeface="Arial" panose="020B0604020202020204" pitchFamily="34" charset="0"/>
              </a:rPr>
              <a:t> receptor; </a:t>
            </a:r>
            <a:r>
              <a:rPr lang="es-AR" sz="1200" b="1" dirty="0">
                <a:solidFill>
                  <a:srgbClr val="000000"/>
                </a:solidFill>
                <a:latin typeface="Arial" panose="020B0604020202020204" pitchFamily="34" charset="0"/>
                <a:cs typeface="Arial" panose="020B0604020202020204" pitchFamily="34" charset="0"/>
              </a:rPr>
              <a:t>IL-2</a:t>
            </a:r>
            <a:r>
              <a:rPr lang="es-AR" sz="1200" dirty="0">
                <a:solidFill>
                  <a:srgbClr val="000000"/>
                </a:solidFill>
                <a:latin typeface="Arial" panose="020B0604020202020204" pitchFamily="34" charset="0"/>
                <a:cs typeface="Arial" panose="020B0604020202020204" pitchFamily="34" charset="0"/>
              </a:rPr>
              <a:t>, interleukin-2; </a:t>
            </a:r>
            <a:r>
              <a:rPr lang="es-AR" sz="1200" b="1" dirty="0">
                <a:solidFill>
                  <a:srgbClr val="000000"/>
                </a:solidFill>
                <a:latin typeface="Arial" panose="020B0604020202020204" pitchFamily="34" charset="0"/>
                <a:cs typeface="Arial" panose="020B0604020202020204" pitchFamily="34" charset="0"/>
              </a:rPr>
              <a:t>CLIC,</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clathrin-independent</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carriers</a:t>
            </a:r>
            <a:r>
              <a:rPr lang="es-AR" sz="1200" dirty="0">
                <a:solidFill>
                  <a:srgbClr val="000000"/>
                </a:solidFill>
                <a:latin typeface="Arial" panose="020B0604020202020204" pitchFamily="34" charset="0"/>
                <a:cs typeface="Arial" panose="020B0604020202020204" pitchFamily="34" charset="0"/>
              </a:rPr>
              <a:t>; </a:t>
            </a:r>
            <a:r>
              <a:rPr lang="es-AR" sz="1200" b="1" dirty="0">
                <a:solidFill>
                  <a:srgbClr val="000000"/>
                </a:solidFill>
                <a:latin typeface="Arial" panose="020B0604020202020204" pitchFamily="34" charset="0"/>
                <a:cs typeface="Arial" panose="020B0604020202020204" pitchFamily="34" charset="0"/>
              </a:rPr>
              <a:t>GEEC</a:t>
            </a:r>
            <a:r>
              <a:rPr lang="es-AR" sz="1200" dirty="0">
                <a:solidFill>
                  <a:srgbClr val="000000"/>
                </a:solidFill>
                <a:latin typeface="Arial" panose="020B0604020202020204" pitchFamily="34" charset="0"/>
                <a:cs typeface="Arial" panose="020B0604020202020204" pitchFamily="34" charset="0"/>
              </a:rPr>
              <a:t>, GPI-</a:t>
            </a:r>
            <a:r>
              <a:rPr lang="es-AR" sz="1200" dirty="0" err="1">
                <a:solidFill>
                  <a:srgbClr val="000000"/>
                </a:solidFill>
                <a:latin typeface="Arial" panose="020B0604020202020204" pitchFamily="34" charset="0"/>
                <a:cs typeface="Arial" panose="020B0604020202020204" pitchFamily="34" charset="0"/>
              </a:rPr>
              <a:t>anchored</a:t>
            </a:r>
            <a:r>
              <a:rPr lang="es-AR" sz="1200" dirty="0">
                <a:solidFill>
                  <a:srgbClr val="000000"/>
                </a:solidFill>
                <a:latin typeface="Arial" panose="020B0604020202020204" pitchFamily="34" charset="0"/>
                <a:cs typeface="Arial" panose="020B0604020202020204" pitchFamily="34" charset="0"/>
              </a:rPr>
              <a:t>-</a:t>
            </a:r>
            <a:r>
              <a:rPr lang="es-AR" sz="1200" dirty="0" err="1">
                <a:solidFill>
                  <a:srgbClr val="000000"/>
                </a:solidFill>
                <a:latin typeface="Arial" panose="020B0604020202020204" pitchFamily="34" charset="0"/>
                <a:cs typeface="Arial" panose="020B0604020202020204" pitchFamily="34" charset="0"/>
              </a:rPr>
              <a:t>protein-enriched</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endosomal</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compartment</a:t>
            </a:r>
            <a:r>
              <a:rPr lang="es-AR" sz="1200" dirty="0">
                <a:solidFill>
                  <a:srgbClr val="000000"/>
                </a:solidFill>
                <a:latin typeface="Arial" panose="020B0604020202020204" pitchFamily="34" charset="0"/>
                <a:cs typeface="Arial" panose="020B0604020202020204" pitchFamily="34" charset="0"/>
              </a:rPr>
              <a:t>)</a:t>
            </a:r>
            <a:endParaRPr lang="es-AR" sz="1200" dirty="0">
              <a:latin typeface="Arial" panose="020B0604020202020204" pitchFamily="34" charset="0"/>
              <a:cs typeface="Arial" panose="020B0604020202020204" pitchFamily="34" charset="0"/>
            </a:endParaRPr>
          </a:p>
        </p:txBody>
      </p:sp>
      <p:sp>
        <p:nvSpPr>
          <p:cNvPr id="3" name="CuadroTexto 2"/>
          <p:cNvSpPr txBox="1"/>
          <p:nvPr/>
        </p:nvSpPr>
        <p:spPr>
          <a:xfrm>
            <a:off x="0" y="0"/>
            <a:ext cx="9144000" cy="461665"/>
          </a:xfrm>
          <a:prstGeom prst="rect">
            <a:avLst/>
          </a:prstGeom>
          <a:solidFill>
            <a:srgbClr val="FF0000"/>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Mecanismos </a:t>
            </a:r>
            <a:r>
              <a:rPr lang="es-AR" sz="2400" dirty="0" err="1">
                <a:solidFill>
                  <a:schemeClr val="bg1"/>
                </a:solidFill>
                <a:latin typeface="Arial" panose="020B0604020202020204" pitchFamily="34" charset="0"/>
                <a:cs typeface="Arial" panose="020B0604020202020204" pitchFamily="34" charset="0"/>
              </a:rPr>
              <a:t>endociticos</a:t>
            </a:r>
            <a:r>
              <a:rPr lang="es-AR" sz="2400" dirty="0">
                <a:solidFill>
                  <a:schemeClr val="bg1"/>
                </a:solidFill>
                <a:latin typeface="Arial" panose="020B0604020202020204" pitchFamily="34" charset="0"/>
                <a:cs typeface="Arial" panose="020B0604020202020204" pitchFamily="34" charset="0"/>
              </a:rPr>
              <a:t> de captura de </a:t>
            </a:r>
            <a:r>
              <a:rPr lang="es-AR" sz="2400" dirty="0" err="1">
                <a:solidFill>
                  <a:schemeClr val="bg1"/>
                </a:solidFill>
                <a:latin typeface="Arial" panose="020B0604020202020204" pitchFamily="34" charset="0"/>
                <a:cs typeface="Arial" panose="020B0604020202020204" pitchFamily="34" charset="0"/>
              </a:rPr>
              <a:t>nanomedicinas</a:t>
            </a:r>
            <a:endParaRPr lang="es-AR" sz="2400" dirty="0">
              <a:solidFill>
                <a:schemeClr val="bg1"/>
              </a:solidFill>
              <a:latin typeface="Arial" panose="020B0604020202020204" pitchFamily="34" charset="0"/>
              <a:cs typeface="Arial" panose="020B0604020202020204" pitchFamily="34" charset="0"/>
            </a:endParaRPr>
          </a:p>
        </p:txBody>
      </p:sp>
      <p:sp>
        <p:nvSpPr>
          <p:cNvPr id="6" name="Rectángulo 5"/>
          <p:cNvSpPr/>
          <p:nvPr/>
        </p:nvSpPr>
        <p:spPr>
          <a:xfrm>
            <a:off x="0" y="6284038"/>
            <a:ext cx="9144000" cy="461665"/>
          </a:xfrm>
          <a:prstGeom prst="rect">
            <a:avLst/>
          </a:prstGeom>
        </p:spPr>
        <p:txBody>
          <a:bodyPr wrap="square">
            <a:spAutoFit/>
          </a:bodyPr>
          <a:lstStyle/>
          <a:p>
            <a:pPr algn="r"/>
            <a:r>
              <a:rPr lang="en-US" sz="1200" dirty="0">
                <a:solidFill>
                  <a:srgbClr val="0000FF"/>
                </a:solidFill>
                <a:latin typeface="Arial" panose="020B0604020202020204" pitchFamily="34" charset="0"/>
                <a:cs typeface="Arial" panose="020B0604020202020204" pitchFamily="34" charset="0"/>
              </a:rPr>
              <a:t>Virus interactions with endocytic pathways in macrophages and dendritic cells Jason Mercer1 and </a:t>
            </a:r>
            <a:r>
              <a:rPr lang="en-US" sz="1200" dirty="0" err="1">
                <a:solidFill>
                  <a:srgbClr val="0000FF"/>
                </a:solidFill>
                <a:latin typeface="Arial" panose="020B0604020202020204" pitchFamily="34" charset="0"/>
                <a:cs typeface="Arial" panose="020B0604020202020204" pitchFamily="34" charset="0"/>
              </a:rPr>
              <a:t>Urs</a:t>
            </a:r>
            <a:r>
              <a:rPr lang="en-US" sz="1200" dirty="0">
                <a:solidFill>
                  <a:srgbClr val="0000FF"/>
                </a:solidFill>
                <a:latin typeface="Arial" panose="020B0604020202020204" pitchFamily="34" charset="0"/>
                <a:cs typeface="Arial" panose="020B0604020202020204" pitchFamily="34" charset="0"/>
              </a:rPr>
              <a:t> F. </a:t>
            </a:r>
            <a:r>
              <a:rPr lang="en-US" sz="1200" dirty="0" err="1">
                <a:solidFill>
                  <a:srgbClr val="0000FF"/>
                </a:solidFill>
                <a:latin typeface="Arial" panose="020B0604020202020204" pitchFamily="34" charset="0"/>
                <a:cs typeface="Arial" panose="020B0604020202020204" pitchFamily="34" charset="0"/>
              </a:rPr>
              <a:t>Greber</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Trends</a:t>
            </a:r>
            <a:r>
              <a:rPr lang="es-AR" sz="1200" dirty="0">
                <a:solidFill>
                  <a:srgbClr val="0000FF"/>
                </a:solidFill>
                <a:latin typeface="Arial" panose="020B0604020202020204" pitchFamily="34" charset="0"/>
                <a:cs typeface="Arial" panose="020B0604020202020204" pitchFamily="34" charset="0"/>
              </a:rPr>
              <a:t> in </a:t>
            </a:r>
            <a:r>
              <a:rPr lang="es-AR" sz="1200" dirty="0" err="1">
                <a:solidFill>
                  <a:srgbClr val="0000FF"/>
                </a:solidFill>
                <a:latin typeface="Arial" panose="020B0604020202020204" pitchFamily="34" charset="0"/>
                <a:cs typeface="Arial" panose="020B0604020202020204" pitchFamily="34" charset="0"/>
              </a:rPr>
              <a:t>Microbiology</a:t>
            </a:r>
            <a:r>
              <a:rPr lang="es-AR" sz="1200" dirty="0">
                <a:solidFill>
                  <a:srgbClr val="0000FF"/>
                </a:solidFill>
                <a:latin typeface="Arial" panose="020B0604020202020204" pitchFamily="34" charset="0"/>
                <a:cs typeface="Arial" panose="020B0604020202020204" pitchFamily="34" charset="0"/>
              </a:rPr>
              <a:t> xx (2013) 1–9 </a:t>
            </a:r>
          </a:p>
        </p:txBody>
      </p:sp>
    </p:spTree>
    <p:extLst>
      <p:ext uri="{BB962C8B-B14F-4D97-AF65-F5344CB8AC3E}">
        <p14:creationId xmlns:p14="http://schemas.microsoft.com/office/powerpoint/2010/main" val="415413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286000" y="5551855"/>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dvTimes-b"/>
                <a:ea typeface="+mn-ea"/>
                <a:cs typeface="+mn-cs"/>
              </a:rPr>
              <a:t>Fig. 1 </a:t>
            </a:r>
            <a:r>
              <a:rPr kumimoji="0" lang="en-US" sz="1800" b="0" i="0" u="none" strike="noStrike" kern="1200" cap="none" spc="0" normalizeH="0" baseline="0" noProof="0">
                <a:ln>
                  <a:noFill/>
                </a:ln>
                <a:solidFill>
                  <a:prstClr val="black"/>
                </a:solidFill>
                <a:effectLst/>
                <a:uLnTx/>
                <a:uFillTx/>
                <a:latin typeface="AdvTimes"/>
                <a:ea typeface="+mn-ea"/>
                <a:cs typeface="+mn-cs"/>
              </a:rPr>
              <a:t>Mechanisms of extracellular uptake by endocytosis in a typical eukaryotic cell.</a:t>
            </a: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ángulo 5"/>
          <p:cNvSpPr/>
          <p:nvPr/>
        </p:nvSpPr>
        <p:spPr>
          <a:xfrm>
            <a:off x="0" y="6198186"/>
            <a:ext cx="9144000" cy="461665"/>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Endocytosis</a:t>
            </a:r>
            <a:r>
              <a:rPr kumimoji="0" lang="es-AR"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t>
            </a:r>
            <a:r>
              <a:rPr kumimoji="0" lang="es-AR"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the</a:t>
            </a:r>
            <a:r>
              <a:rPr kumimoji="0" lang="es-AR"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s-AR"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nanoscale</a:t>
            </a:r>
            <a:endParaRPr kumimoji="0" lang="es-AR"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Irene Canton and Giuseppe Battaglia </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Chem. Soc. Rev., 2012, </a:t>
            </a:r>
            <a:r>
              <a:rPr kumimoji="0" lang="en-US" sz="12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41</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2718–2739</a:t>
            </a:r>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CuadroTexto 7"/>
          <p:cNvSpPr txBox="1"/>
          <p:nvPr/>
        </p:nvSpPr>
        <p:spPr>
          <a:xfrm>
            <a:off x="0" y="0"/>
            <a:ext cx="9144000" cy="738664"/>
          </a:xfrm>
          <a:prstGeom prst="rect">
            <a:avLst/>
          </a:prstGeom>
          <a:solidFill>
            <a:srgbClr val="FF0000"/>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Mecanismos </a:t>
            </a:r>
            <a:r>
              <a:rPr lang="es-AR" sz="2400" dirty="0" err="1">
                <a:solidFill>
                  <a:schemeClr val="bg1"/>
                </a:solidFill>
                <a:latin typeface="Arial" panose="020B0604020202020204" pitchFamily="34" charset="0"/>
                <a:cs typeface="Arial" panose="020B0604020202020204" pitchFamily="34" charset="0"/>
              </a:rPr>
              <a:t>endociticos</a:t>
            </a:r>
            <a:r>
              <a:rPr lang="es-AR" sz="2400" dirty="0">
                <a:solidFill>
                  <a:schemeClr val="bg1"/>
                </a:solidFill>
                <a:latin typeface="Arial" panose="020B0604020202020204" pitchFamily="34" charset="0"/>
                <a:cs typeface="Arial" panose="020B0604020202020204" pitchFamily="34" charset="0"/>
              </a:rPr>
              <a:t> de captura de </a:t>
            </a:r>
            <a:r>
              <a:rPr lang="es-AR" sz="2400" dirty="0" err="1">
                <a:solidFill>
                  <a:schemeClr val="bg1"/>
                </a:solidFill>
                <a:latin typeface="Arial" panose="020B0604020202020204" pitchFamily="34" charset="0"/>
                <a:cs typeface="Arial" panose="020B0604020202020204" pitchFamily="34" charset="0"/>
              </a:rPr>
              <a:t>nanomedicinas</a:t>
            </a:r>
            <a:r>
              <a:rPr lang="es-AR" sz="2400" dirty="0">
                <a:solidFill>
                  <a:schemeClr val="bg1"/>
                </a:solidFill>
                <a:latin typeface="Arial" panose="020B0604020202020204" pitchFamily="34" charset="0"/>
                <a:cs typeface="Arial" panose="020B0604020202020204" pitchFamily="34" charset="0"/>
              </a:rPr>
              <a:t> </a:t>
            </a:r>
            <a:r>
              <a:rPr lang="es-AR" dirty="0">
                <a:solidFill>
                  <a:schemeClr val="bg1"/>
                </a:solidFill>
                <a:latin typeface="Arial" panose="020B0604020202020204" pitchFamily="34" charset="0"/>
                <a:cs typeface="Arial" panose="020B0604020202020204" pitchFamily="34" charset="0"/>
              </a:rPr>
              <a:t>(en función de su tamaño)</a:t>
            </a:r>
          </a:p>
        </p:txBody>
      </p:sp>
      <p:pic>
        <p:nvPicPr>
          <p:cNvPr id="7" name="Imagen 6"/>
          <p:cNvPicPr>
            <a:picLocks noChangeAspect="1"/>
          </p:cNvPicPr>
          <p:nvPr/>
        </p:nvPicPr>
        <p:blipFill>
          <a:blip r:embed="rId2"/>
          <a:stretch>
            <a:fillRect/>
          </a:stretch>
        </p:blipFill>
        <p:spPr>
          <a:xfrm>
            <a:off x="1044570" y="721516"/>
            <a:ext cx="7452159" cy="5590970"/>
          </a:xfrm>
          <a:prstGeom prst="rect">
            <a:avLst/>
          </a:prstGeom>
        </p:spPr>
      </p:pic>
    </p:spTree>
    <p:extLst>
      <p:ext uri="{BB962C8B-B14F-4D97-AF65-F5344CB8AC3E}">
        <p14:creationId xmlns:p14="http://schemas.microsoft.com/office/powerpoint/2010/main" val="217218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1258985"/>
            <a:ext cx="9143999" cy="1754326"/>
          </a:xfrm>
          <a:prstGeom prst="rect">
            <a:avLst/>
          </a:prstGeom>
        </p:spPr>
        <p:txBody>
          <a:bodyPr wrap="square">
            <a:spAutoFit/>
          </a:bodyPr>
          <a:lstStyle/>
          <a:p>
            <a:pPr algn="just"/>
            <a:r>
              <a:rPr lang="en-US" sz="1200" dirty="0">
                <a:solidFill>
                  <a:srgbClr val="000000"/>
                </a:solidFill>
                <a:latin typeface="Arial" panose="020B0604020202020204" pitchFamily="34" charset="0"/>
                <a:cs typeface="Arial" panose="020B0604020202020204" pitchFamily="34" charset="0"/>
              </a:rPr>
              <a:t>La </a:t>
            </a:r>
            <a:r>
              <a:rPr lang="en-US" sz="1200" dirty="0" err="1">
                <a:solidFill>
                  <a:srgbClr val="000000"/>
                </a:solidFill>
                <a:latin typeface="Arial" panose="020B0604020202020204" pitchFamily="34" charset="0"/>
                <a:cs typeface="Arial" panose="020B0604020202020204" pitchFamily="34" charset="0"/>
              </a:rPr>
              <a:t>fagocitosis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uno</a:t>
            </a:r>
            <a:r>
              <a:rPr lang="en-US" sz="1200" dirty="0">
                <a:solidFill>
                  <a:srgbClr val="000000"/>
                </a:solidFill>
                <a:latin typeface="Arial" panose="020B0604020202020204" pitchFamily="34" charset="0"/>
                <a:cs typeface="Arial" panose="020B0604020202020204" pitchFamily="34" charset="0"/>
              </a:rPr>
              <a:t> de </a:t>
            </a:r>
            <a:r>
              <a:rPr lang="en-US" sz="1200" dirty="0" err="1">
                <a:solidFill>
                  <a:srgbClr val="000000"/>
                </a:solidFill>
                <a:latin typeface="Arial" panose="020B0604020202020204" pitchFamily="34" charset="0"/>
                <a:cs typeface="Arial" panose="020B0604020202020204" pitchFamily="34" charset="0"/>
              </a:rPr>
              <a:t>los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principales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mecanismos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endociticos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empleados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por</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macrofagos</a:t>
            </a:r>
            <a:r>
              <a:rPr lang="en-US" sz="1200" dirty="0">
                <a:solidFill>
                  <a:srgbClr val="000000"/>
                </a:solidFill>
                <a:latin typeface="Arial" panose="020B0604020202020204" pitchFamily="34" charset="0"/>
                <a:cs typeface="Arial" panose="020B0604020202020204" pitchFamily="34" charset="0"/>
              </a:rPr>
              <a:t> y </a:t>
            </a:r>
            <a:r>
              <a:rPr lang="en-US" sz="1200" dirty="0" err="1">
                <a:solidFill>
                  <a:srgbClr val="000000"/>
                </a:solidFill>
                <a:latin typeface="Arial" panose="020B0604020202020204" pitchFamily="34" charset="0"/>
                <a:cs typeface="Arial" panose="020B0604020202020204" pitchFamily="34" charset="0"/>
              </a:rPr>
              <a:t>celulas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dendriticas</a:t>
            </a:r>
            <a:r>
              <a:rPr lang="en-US" sz="1200" dirty="0">
                <a:solidFill>
                  <a:srgbClr val="000000"/>
                </a:solidFill>
                <a:latin typeface="Arial" panose="020B0604020202020204" pitchFamily="34" charset="0"/>
                <a:cs typeface="Arial" panose="020B0604020202020204" pitchFamily="34" charset="0"/>
              </a:rPr>
              <a:t>, para </a:t>
            </a:r>
            <a:r>
              <a:rPr lang="en-US" sz="1200" dirty="0" err="1">
                <a:solidFill>
                  <a:srgbClr val="000000"/>
                </a:solidFill>
                <a:latin typeface="Arial" panose="020B0604020202020204" pitchFamily="34" charset="0"/>
                <a:cs typeface="Arial" panose="020B0604020202020204" pitchFamily="34" charset="0"/>
              </a:rPr>
              <a:t>capturar</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particulas</a:t>
            </a:r>
            <a:r>
              <a:rPr lang="en-US" sz="1200" dirty="0">
                <a:solidFill>
                  <a:srgbClr val="000000"/>
                </a:solidFill>
                <a:latin typeface="Arial" panose="020B0604020202020204" pitchFamily="34" charset="0"/>
                <a:cs typeface="Arial" panose="020B0604020202020204" pitchFamily="34" charset="0"/>
              </a:rPr>
              <a:t> de gran </a:t>
            </a:r>
            <a:r>
              <a:rPr lang="en-US" sz="1200" dirty="0" err="1">
                <a:solidFill>
                  <a:srgbClr val="000000"/>
                </a:solidFill>
                <a:latin typeface="Arial" panose="020B0604020202020204" pitchFamily="34" charset="0"/>
                <a:cs typeface="Arial" panose="020B0604020202020204" pitchFamily="34" charset="0"/>
              </a:rPr>
              <a:t>tamaño</a:t>
            </a:r>
            <a:r>
              <a:rPr lang="en-US" sz="1200" dirty="0">
                <a:solidFill>
                  <a:srgbClr val="000000"/>
                </a:solidFill>
                <a:latin typeface="Arial" panose="020B0604020202020204" pitchFamily="34" charset="0"/>
                <a:cs typeface="Arial" panose="020B0604020202020204" pitchFamily="34" charset="0"/>
              </a:rPr>
              <a:t>. Se </a:t>
            </a:r>
            <a:r>
              <a:rPr lang="en-US" sz="1200" dirty="0" err="1">
                <a:solidFill>
                  <a:srgbClr val="000000"/>
                </a:solidFill>
                <a:latin typeface="Arial" panose="020B0604020202020204" pitchFamily="34" charset="0"/>
                <a:cs typeface="Arial" panose="020B0604020202020204" pitchFamily="34" charset="0"/>
              </a:rPr>
              <a:t>trata</a:t>
            </a:r>
            <a:r>
              <a:rPr lang="en-US" sz="1200" dirty="0">
                <a:solidFill>
                  <a:srgbClr val="000000"/>
                </a:solidFill>
                <a:latin typeface="Arial" panose="020B0604020202020204" pitchFamily="34" charset="0"/>
                <a:cs typeface="Arial" panose="020B0604020202020204" pitchFamily="34" charset="0"/>
              </a:rPr>
              <a:t> de un </a:t>
            </a:r>
            <a:r>
              <a:rPr lang="en-US" sz="1200" dirty="0" err="1">
                <a:solidFill>
                  <a:srgbClr val="000000"/>
                </a:solidFill>
                <a:latin typeface="Arial" panose="020B0604020202020204" pitchFamily="34" charset="0"/>
                <a:cs typeface="Arial" panose="020B0604020202020204" pitchFamily="34" charset="0"/>
              </a:rPr>
              <a:t>mecanismo</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altamente</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conservado</a:t>
            </a:r>
            <a:r>
              <a:rPr lang="en-US" sz="1200" dirty="0">
                <a:solidFill>
                  <a:srgbClr val="000000"/>
                </a:solidFill>
                <a:latin typeface="Arial" panose="020B0604020202020204" pitchFamily="34" charset="0"/>
                <a:cs typeface="Arial" panose="020B0604020202020204" pitchFamily="34" charset="0"/>
              </a:rPr>
              <a:t> y </a:t>
            </a:r>
            <a:r>
              <a:rPr lang="en-US" sz="1200" dirty="0" err="1">
                <a:solidFill>
                  <a:srgbClr val="000000"/>
                </a:solidFill>
                <a:latin typeface="Arial" panose="020B0604020202020204" pitchFamily="34" charset="0"/>
                <a:cs typeface="Arial" panose="020B0604020202020204" pitchFamily="34" charset="0"/>
              </a:rPr>
              <a:t>especializado</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involucrado</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en</a:t>
            </a:r>
            <a:r>
              <a:rPr lang="en-US" sz="1200" dirty="0">
                <a:solidFill>
                  <a:srgbClr val="000000"/>
                </a:solidFill>
                <a:latin typeface="Arial" panose="020B0604020202020204" pitchFamily="34" charset="0"/>
                <a:cs typeface="Arial" panose="020B0604020202020204" pitchFamily="34" charset="0"/>
              </a:rPr>
              <a:t> un </a:t>
            </a:r>
            <a:r>
              <a:rPr lang="en-US" sz="1200" dirty="0" err="1">
                <a:solidFill>
                  <a:srgbClr val="000000"/>
                </a:solidFill>
                <a:latin typeface="Arial" panose="020B0604020202020204" pitchFamily="34" charset="0"/>
                <a:cs typeface="Arial" panose="020B0604020202020204" pitchFamily="34" charset="0"/>
              </a:rPr>
              <a:t>numero</a:t>
            </a:r>
            <a:r>
              <a:rPr lang="en-US" sz="1200" dirty="0">
                <a:solidFill>
                  <a:srgbClr val="000000"/>
                </a:solidFill>
                <a:latin typeface="Arial" panose="020B0604020202020204" pitchFamily="34" charset="0"/>
                <a:cs typeface="Arial" panose="020B0604020202020204" pitchFamily="34" charset="0"/>
              </a:rPr>
              <a:t> de </a:t>
            </a:r>
            <a:r>
              <a:rPr lang="en-US" sz="1200" dirty="0" err="1">
                <a:solidFill>
                  <a:srgbClr val="000000"/>
                </a:solidFill>
                <a:latin typeface="Arial" panose="020B0604020202020204" pitchFamily="34" charset="0"/>
                <a:cs typeface="Arial" panose="020B0604020202020204" pitchFamily="34" charset="0"/>
              </a:rPr>
              <a:t>funciones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esenciales</a:t>
            </a:r>
            <a:r>
              <a:rPr lang="en-US" sz="1200" dirty="0">
                <a:solidFill>
                  <a:srgbClr val="000000"/>
                </a:solidFill>
                <a:latin typeface="Arial" panose="020B0604020202020204" pitchFamily="34" charset="0"/>
                <a:cs typeface="Arial" panose="020B0604020202020204" pitchFamily="34" charset="0"/>
              </a:rPr>
              <a:t> , </a:t>
            </a:r>
            <a:r>
              <a:rPr lang="en-US" sz="1200" dirty="0" err="1">
                <a:solidFill>
                  <a:srgbClr val="000000"/>
                </a:solidFill>
                <a:latin typeface="Arial" panose="020B0604020202020204" pitchFamily="34" charset="0"/>
                <a:cs typeface="Arial" panose="020B0604020202020204" pitchFamily="34" charset="0"/>
              </a:rPr>
              <a:t>incluyendo</a:t>
            </a:r>
            <a:r>
              <a:rPr lang="en-US" sz="1200" dirty="0">
                <a:solidFill>
                  <a:srgbClr val="000000"/>
                </a:solidFill>
                <a:latin typeface="Arial" panose="020B0604020202020204" pitchFamily="34" charset="0"/>
                <a:cs typeface="Arial" panose="020B0604020202020204" pitchFamily="34" charset="0"/>
              </a:rPr>
              <a:t> la </a:t>
            </a:r>
            <a:r>
              <a:rPr lang="en-US" sz="1200" dirty="0" err="1">
                <a:solidFill>
                  <a:srgbClr val="000000"/>
                </a:solidFill>
                <a:latin typeface="Arial" panose="020B0604020202020204" pitchFamily="34" charset="0"/>
                <a:cs typeface="Arial" panose="020B0604020202020204" pitchFamily="34" charset="0"/>
              </a:rPr>
              <a:t>eliminación</a:t>
            </a:r>
            <a:r>
              <a:rPr lang="en-US" sz="1200" dirty="0">
                <a:solidFill>
                  <a:srgbClr val="000000"/>
                </a:solidFill>
                <a:latin typeface="Arial" panose="020B0604020202020204" pitchFamily="34" charset="0"/>
                <a:cs typeface="Arial" panose="020B0604020202020204" pitchFamily="34" charset="0"/>
              </a:rPr>
              <a:t> anti-</a:t>
            </a:r>
            <a:r>
              <a:rPr lang="en-US" sz="1200" dirty="0" err="1">
                <a:solidFill>
                  <a:srgbClr val="000000"/>
                </a:solidFill>
                <a:latin typeface="Arial" panose="020B0604020202020204" pitchFamily="34" charset="0"/>
                <a:cs typeface="Arial" panose="020B0604020202020204" pitchFamily="34" charset="0"/>
              </a:rPr>
              <a:t>inflamatoria</a:t>
            </a:r>
            <a:r>
              <a:rPr lang="en-US" sz="1200" dirty="0">
                <a:solidFill>
                  <a:srgbClr val="000000"/>
                </a:solidFill>
                <a:latin typeface="Arial" panose="020B0604020202020204" pitchFamily="34" charset="0"/>
                <a:cs typeface="Arial" panose="020B0604020202020204" pitchFamily="34" charset="0"/>
              </a:rPr>
              <a:t> de </a:t>
            </a:r>
            <a:r>
              <a:rPr lang="en-US" sz="1200" dirty="0" err="1">
                <a:solidFill>
                  <a:srgbClr val="000000"/>
                </a:solidFill>
                <a:latin typeface="Arial" panose="020B0604020202020204" pitchFamily="34" charset="0"/>
                <a:cs typeface="Arial" panose="020B0604020202020204" pitchFamily="34" charset="0"/>
              </a:rPr>
              <a:t>deshechos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apoptoticos</a:t>
            </a:r>
            <a:r>
              <a:rPr lang="en-US" sz="1200" dirty="0">
                <a:solidFill>
                  <a:srgbClr val="000000"/>
                </a:solidFill>
                <a:latin typeface="Arial" panose="020B0604020202020204" pitchFamily="34" charset="0"/>
                <a:cs typeface="Arial" panose="020B0604020202020204" pitchFamily="34" charset="0"/>
              </a:rPr>
              <a:t>. No </a:t>
            </a:r>
            <a:r>
              <a:rPr lang="en-US" sz="1200" dirty="0" err="1">
                <a:solidFill>
                  <a:srgbClr val="000000"/>
                </a:solidFill>
                <a:latin typeface="Arial" panose="020B0604020202020204" pitchFamily="34" charset="0"/>
                <a:cs typeface="Arial" panose="020B0604020202020204" pitchFamily="34" charset="0"/>
              </a:rPr>
              <a:t>está</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relacionado</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directamente</a:t>
            </a:r>
            <a:r>
              <a:rPr lang="en-US" sz="1200" dirty="0">
                <a:solidFill>
                  <a:srgbClr val="000000"/>
                </a:solidFill>
                <a:latin typeface="Arial" panose="020B0604020202020204" pitchFamily="34" charset="0"/>
                <a:cs typeface="Arial" panose="020B0604020202020204" pitchFamily="34" charset="0"/>
              </a:rPr>
              <a:t> con la entrada de virus, </a:t>
            </a:r>
            <a:r>
              <a:rPr lang="en-US" sz="1200" dirty="0" err="1">
                <a:solidFill>
                  <a:srgbClr val="000000"/>
                </a:solidFill>
                <a:latin typeface="Arial" panose="020B0604020202020204" pitchFamily="34" charset="0"/>
                <a:cs typeface="Arial" panose="020B0604020202020204" pitchFamily="34" charset="0"/>
              </a:rPr>
              <a:t>pero</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esencial</a:t>
            </a:r>
            <a:r>
              <a:rPr lang="en-US" sz="1200" dirty="0">
                <a:solidFill>
                  <a:srgbClr val="000000"/>
                </a:solidFill>
                <a:latin typeface="Arial" panose="020B0604020202020204" pitchFamily="34" charset="0"/>
                <a:cs typeface="Arial" panose="020B0604020202020204" pitchFamily="34" charset="0"/>
              </a:rPr>
              <a:t> para la ingestion, </a:t>
            </a:r>
            <a:r>
              <a:rPr lang="en-US" sz="1200" dirty="0" err="1">
                <a:solidFill>
                  <a:srgbClr val="000000"/>
                </a:solidFill>
                <a:latin typeface="Arial" panose="020B0604020202020204" pitchFamily="34" charset="0"/>
                <a:cs typeface="Arial" panose="020B0604020202020204" pitchFamily="34" charset="0"/>
              </a:rPr>
              <a:t>destrucción</a:t>
            </a:r>
            <a:r>
              <a:rPr lang="en-US" sz="1200" dirty="0">
                <a:solidFill>
                  <a:srgbClr val="000000"/>
                </a:solidFill>
                <a:latin typeface="Arial" panose="020B0604020202020204" pitchFamily="34" charset="0"/>
                <a:cs typeface="Arial" panose="020B0604020202020204" pitchFamily="34" charset="0"/>
              </a:rPr>
              <a:t> y </a:t>
            </a:r>
            <a:r>
              <a:rPr lang="en-US" sz="1200" dirty="0" err="1">
                <a:solidFill>
                  <a:srgbClr val="000000"/>
                </a:solidFill>
                <a:latin typeface="Arial" panose="020B0604020202020204" pitchFamily="34" charset="0"/>
                <a:cs typeface="Arial" panose="020B0604020202020204" pitchFamily="34" charset="0"/>
              </a:rPr>
              <a:t>presentación</a:t>
            </a:r>
            <a:r>
              <a:rPr lang="en-US" sz="1200" dirty="0">
                <a:solidFill>
                  <a:srgbClr val="000000"/>
                </a:solidFill>
                <a:latin typeface="Arial" panose="020B0604020202020204" pitchFamily="34" charset="0"/>
                <a:cs typeface="Arial" panose="020B0604020202020204" pitchFamily="34" charset="0"/>
              </a:rPr>
              <a:t> de </a:t>
            </a:r>
            <a:r>
              <a:rPr lang="en-US" sz="1200" dirty="0" err="1">
                <a:solidFill>
                  <a:srgbClr val="000000"/>
                </a:solidFill>
                <a:latin typeface="Arial" panose="020B0604020202020204" pitchFamily="34" charset="0"/>
                <a:cs typeface="Arial" panose="020B0604020202020204" pitchFamily="34" charset="0"/>
              </a:rPr>
              <a:t>patogenos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foraneos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como</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bacterias</a:t>
            </a:r>
            <a:r>
              <a:rPr lang="en-US" sz="1200" dirty="0">
                <a:solidFill>
                  <a:srgbClr val="000000"/>
                </a:solidFill>
                <a:latin typeface="Arial" panose="020B0604020202020204" pitchFamily="34" charset="0"/>
                <a:cs typeface="Arial" panose="020B0604020202020204" pitchFamily="34" charset="0"/>
              </a:rPr>
              <a:t> y </a:t>
            </a:r>
            <a:r>
              <a:rPr lang="en-US" sz="1200" dirty="0" err="1">
                <a:solidFill>
                  <a:srgbClr val="000000"/>
                </a:solidFill>
                <a:latin typeface="Arial" panose="020B0604020202020204" pitchFamily="34" charset="0"/>
                <a:cs typeface="Arial" panose="020B0604020202020204" pitchFamily="34" charset="0"/>
              </a:rPr>
              <a:t>hongos</a:t>
            </a:r>
            <a:r>
              <a:rPr lang="en-US" sz="1200" dirty="0">
                <a:solidFill>
                  <a:srgbClr val="000000"/>
                </a:solidFill>
                <a:latin typeface="Arial" panose="020B0604020202020204" pitchFamily="34" charset="0"/>
                <a:cs typeface="Arial" panose="020B0604020202020204" pitchFamily="34" charset="0"/>
              </a:rPr>
              <a:t>. La </a:t>
            </a:r>
            <a:r>
              <a:rPr lang="en-US" sz="1200" dirty="0" err="1">
                <a:solidFill>
                  <a:srgbClr val="000000"/>
                </a:solidFill>
                <a:latin typeface="Arial" panose="020B0604020202020204" pitchFamily="34" charset="0"/>
                <a:cs typeface="Arial" panose="020B0604020202020204" pitchFamily="34" charset="0"/>
              </a:rPr>
              <a:t>fagocitosis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es</a:t>
            </a:r>
            <a:r>
              <a:rPr lang="en-US" sz="1200" dirty="0">
                <a:solidFill>
                  <a:srgbClr val="000000"/>
                </a:solidFill>
                <a:latin typeface="Arial" panose="020B0604020202020204" pitchFamily="34" charset="0"/>
                <a:cs typeface="Arial" panose="020B0604020202020204" pitchFamily="34" charset="0"/>
              </a:rPr>
              <a:t> un </a:t>
            </a:r>
            <a:r>
              <a:rPr lang="en-US" sz="1200" dirty="0" err="1">
                <a:solidFill>
                  <a:srgbClr val="000000"/>
                </a:solidFill>
                <a:latin typeface="Arial" panose="020B0604020202020204" pitchFamily="34" charset="0"/>
                <a:cs typeface="Arial" panose="020B0604020202020204" pitchFamily="34" charset="0"/>
              </a:rPr>
              <a:t>mecanismo</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esencial</a:t>
            </a:r>
            <a:r>
              <a:rPr lang="en-US" sz="1200" dirty="0">
                <a:solidFill>
                  <a:srgbClr val="000000"/>
                </a:solidFill>
                <a:latin typeface="Arial" panose="020B0604020202020204" pitchFamily="34" charset="0"/>
                <a:cs typeface="Arial" panose="020B0604020202020204" pitchFamily="34" charset="0"/>
              </a:rPr>
              <a:t> de la </a:t>
            </a:r>
            <a:r>
              <a:rPr lang="en-US" sz="1200" dirty="0" err="1">
                <a:solidFill>
                  <a:srgbClr val="000000"/>
                </a:solidFill>
                <a:latin typeface="Arial" panose="020B0604020202020204" pitchFamily="34" charset="0"/>
                <a:cs typeface="Arial" panose="020B0604020202020204" pitchFamily="34" charset="0"/>
              </a:rPr>
              <a:t>inmunidad</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innata</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Sus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caracteristicas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principales</a:t>
            </a:r>
            <a:r>
              <a:rPr lang="en-US" sz="1200" dirty="0">
                <a:solidFill>
                  <a:srgbClr val="000000"/>
                </a:solidFill>
                <a:latin typeface="Arial" panose="020B0604020202020204" pitchFamily="34" charset="0"/>
                <a:cs typeface="Arial" panose="020B0604020202020204" pitchFamily="34" charset="0"/>
              </a:rPr>
              <a:t>, son: 1) </a:t>
            </a:r>
            <a:r>
              <a:rPr lang="en-US" sz="1200" dirty="0" err="1">
                <a:solidFill>
                  <a:srgbClr val="000000"/>
                </a:solidFill>
                <a:latin typeface="Arial" panose="020B0604020202020204" pitchFamily="34" charset="0"/>
                <a:cs typeface="Arial" panose="020B0604020202020204" pitchFamily="34" charset="0"/>
              </a:rPr>
              <a:t>ser</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llevada</a:t>
            </a:r>
            <a:r>
              <a:rPr lang="en-US" sz="1200" dirty="0">
                <a:solidFill>
                  <a:srgbClr val="000000"/>
                </a:solidFill>
                <a:latin typeface="Arial" panose="020B0604020202020204" pitchFamily="34" charset="0"/>
                <a:cs typeface="Arial" panose="020B0604020202020204" pitchFamily="34" charset="0"/>
              </a:rPr>
              <a:t> a </a:t>
            </a:r>
            <a:r>
              <a:rPr lang="en-US" sz="1200" dirty="0" err="1">
                <a:solidFill>
                  <a:srgbClr val="000000"/>
                </a:solidFill>
                <a:latin typeface="Arial" panose="020B0604020202020204" pitchFamily="34" charset="0"/>
                <a:cs typeface="Arial" panose="020B0604020202020204" pitchFamily="34" charset="0"/>
              </a:rPr>
              <a:t>cabo</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exclusivamente</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por</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fagocitos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profesionales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neutrofilos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macrofagos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celulas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dendriticas</a:t>
            </a:r>
            <a:r>
              <a:rPr lang="en-US" sz="1200" dirty="0">
                <a:solidFill>
                  <a:srgbClr val="000000"/>
                </a:solidFill>
                <a:latin typeface="Arial" panose="020B0604020202020204" pitchFamily="34" charset="0"/>
                <a:cs typeface="Arial" panose="020B0604020202020204" pitchFamily="34" charset="0"/>
              </a:rPr>
              <a:t>); 2) </a:t>
            </a:r>
            <a:r>
              <a:rPr lang="en-US" sz="1200" dirty="0" err="1">
                <a:solidFill>
                  <a:srgbClr val="000000"/>
                </a:solidFill>
                <a:latin typeface="Arial" panose="020B0604020202020204" pitchFamily="34" charset="0"/>
                <a:cs typeface="Arial" panose="020B0604020202020204" pitchFamily="34" charset="0"/>
              </a:rPr>
              <a:t>unicamente</a:t>
            </a:r>
            <a:r>
              <a:rPr lang="en-US" sz="1200" dirty="0">
                <a:solidFill>
                  <a:srgbClr val="000000"/>
                </a:solidFill>
                <a:latin typeface="Arial" panose="020B0604020202020204" pitchFamily="34" charset="0"/>
                <a:cs typeface="Arial" panose="020B0604020202020204" pitchFamily="34" charset="0"/>
              </a:rPr>
              <a:t> para </a:t>
            </a:r>
            <a:r>
              <a:rPr lang="en-US" sz="1200" dirty="0" err="1">
                <a:solidFill>
                  <a:srgbClr val="000000"/>
                </a:solidFill>
                <a:latin typeface="Arial" panose="020B0604020202020204" pitchFamily="34" charset="0"/>
                <a:cs typeface="Arial" panose="020B0604020202020204" pitchFamily="34" charset="0"/>
              </a:rPr>
              <a:t>particulas</a:t>
            </a:r>
            <a:r>
              <a:rPr lang="en-US" sz="1200" dirty="0">
                <a:solidFill>
                  <a:srgbClr val="000000"/>
                </a:solidFill>
                <a:latin typeface="Arial" panose="020B0604020202020204" pitchFamily="34" charset="0"/>
                <a:cs typeface="Arial" panose="020B0604020202020204" pitchFamily="34" charset="0"/>
              </a:rPr>
              <a:t> &gt; 0.5-1 </a:t>
            </a:r>
            <a:r>
              <a:rPr lang="en-US" sz="1200" dirty="0">
                <a:solidFill>
                  <a:srgbClr val="000000"/>
                </a:solidFill>
                <a:latin typeface="Arial" panose="020B0604020202020204" pitchFamily="34" charset="0"/>
                <a:cs typeface="Arial" panose="020B0604020202020204" pitchFamily="34" charset="0"/>
                <a:sym typeface="Symbol" panose="05050102010706020507" pitchFamily="18" charset="2"/>
              </a:rPr>
              <a:t>m. la particular </a:t>
            </a:r>
            <a:r>
              <a:rPr lang="en-US" sz="1200" dirty="0" err="1">
                <a:solidFill>
                  <a:srgbClr val="000000"/>
                </a:solidFill>
                <a:latin typeface="Arial" panose="020B0604020202020204" pitchFamily="34" charset="0"/>
                <a:cs typeface="Arial" panose="020B0604020202020204" pitchFamily="34" charset="0"/>
                <a:sym typeface="Symbol" panose="05050102010706020507" pitchFamily="18" charset="2"/>
              </a:rPr>
              <a:t>internalizada</a:t>
            </a:r>
            <a:r>
              <a:rPr lang="en-US" sz="1200" dirty="0">
                <a:solidFill>
                  <a:srgbClr val="000000"/>
                </a:solidFill>
                <a:latin typeface="Arial" panose="020B0604020202020204" pitchFamily="34" charset="0"/>
                <a:cs typeface="Arial" panose="020B0604020202020204" pitchFamily="34" charset="0"/>
                <a:sym typeface="Symbol" panose="05050102010706020507" pitchFamily="18" charset="2"/>
              </a:rPr>
              <a:t> </a:t>
            </a:r>
            <a:r>
              <a:rPr lang="en-US" sz="1200" dirty="0" err="1">
                <a:solidFill>
                  <a:srgbClr val="000000"/>
                </a:solidFill>
                <a:latin typeface="Arial" panose="020B0604020202020204" pitchFamily="34" charset="0"/>
                <a:cs typeface="Arial" panose="020B0604020202020204" pitchFamily="34" charset="0"/>
                <a:sym typeface="Symbol" panose="05050102010706020507" pitchFamily="18" charset="2"/>
              </a:rPr>
              <a:t>modula</a:t>
            </a:r>
            <a:r>
              <a:rPr lang="en-US" sz="1200" dirty="0">
                <a:solidFill>
                  <a:srgbClr val="000000"/>
                </a:solidFill>
                <a:latin typeface="Arial" panose="020B0604020202020204" pitchFamily="34" charset="0"/>
                <a:cs typeface="Arial" panose="020B0604020202020204" pitchFamily="34" charset="0"/>
                <a:sym typeface="Symbol" panose="05050102010706020507" pitchFamily="18" charset="2"/>
              </a:rPr>
              <a:t> el </a:t>
            </a:r>
            <a:r>
              <a:rPr lang="en-US" sz="1200" dirty="0" err="1">
                <a:solidFill>
                  <a:srgbClr val="000000"/>
                </a:solidFill>
                <a:latin typeface="Arial" panose="020B0604020202020204" pitchFamily="34" charset="0"/>
                <a:cs typeface="Arial" panose="020B0604020202020204" pitchFamily="34" charset="0"/>
                <a:sym typeface="Symbol" panose="05050102010706020507" pitchFamily="18" charset="2"/>
              </a:rPr>
              <a:t>tamaño</a:t>
            </a:r>
            <a:r>
              <a:rPr lang="en-US" sz="1200" dirty="0">
                <a:solidFill>
                  <a:srgbClr val="000000"/>
                </a:solidFill>
                <a:latin typeface="Arial" panose="020B0604020202020204" pitchFamily="34" charset="0"/>
                <a:cs typeface="Arial" panose="020B0604020202020204" pitchFamily="34" charset="0"/>
                <a:sym typeface="Symbol" panose="05050102010706020507" pitchFamily="18" charset="2"/>
              </a:rPr>
              <a:t> y la forma del </a:t>
            </a:r>
            <a:r>
              <a:rPr lang="en-US" sz="1200" dirty="0" err="1">
                <a:solidFill>
                  <a:srgbClr val="000000"/>
                </a:solidFill>
                <a:latin typeface="Arial" panose="020B0604020202020204" pitchFamily="34" charset="0"/>
                <a:cs typeface="Arial" panose="020B0604020202020204" pitchFamily="34" charset="0"/>
                <a:sym typeface="Symbol" panose="05050102010706020507" pitchFamily="18" charset="2"/>
              </a:rPr>
              <a:t>fagosoma</a:t>
            </a:r>
            <a:r>
              <a:rPr lang="en-US" sz="1200" dirty="0">
                <a:solidFill>
                  <a:srgbClr val="000000"/>
                </a:solidFill>
                <a:latin typeface="Arial" panose="020B0604020202020204" pitchFamily="34" charset="0"/>
                <a:cs typeface="Arial" panose="020B0604020202020204" pitchFamily="34" charset="0"/>
                <a:sym typeface="Symbol" panose="05050102010706020507" pitchFamily="18" charset="2"/>
              </a:rPr>
              <a:t>. La </a:t>
            </a:r>
            <a:r>
              <a:rPr lang="en-US" sz="1200" dirty="0" err="1">
                <a:solidFill>
                  <a:srgbClr val="000000"/>
                </a:solidFill>
                <a:latin typeface="Arial" panose="020B0604020202020204" pitchFamily="34" charset="0"/>
                <a:cs typeface="Arial" panose="020B0604020202020204" pitchFamily="34" charset="0"/>
                <a:sym typeface="Symbol" panose="05050102010706020507" pitchFamily="18" charset="2"/>
              </a:rPr>
              <a:t>activación</a:t>
            </a:r>
            <a:r>
              <a:rPr lang="en-US" sz="1200" dirty="0">
                <a:solidFill>
                  <a:srgbClr val="000000"/>
                </a:solidFill>
                <a:latin typeface="Arial" panose="020B0604020202020204" pitchFamily="34" charset="0"/>
                <a:cs typeface="Arial" panose="020B0604020202020204" pitchFamily="34" charset="0"/>
                <a:sym typeface="Symbol" panose="05050102010706020507" pitchFamily="18" charset="2"/>
              </a:rPr>
              <a:t> del </a:t>
            </a:r>
            <a:r>
              <a:rPr lang="en-US" sz="1200" dirty="0" err="1">
                <a:solidFill>
                  <a:srgbClr val="000000"/>
                </a:solidFill>
                <a:latin typeface="Arial" panose="020B0604020202020204" pitchFamily="34" charset="0"/>
                <a:cs typeface="Arial" panose="020B0604020202020204" pitchFamily="34" charset="0"/>
                <a:sym typeface="Symbol" panose="05050102010706020507" pitchFamily="18" charset="2"/>
              </a:rPr>
              <a:t>mecanismo</a:t>
            </a:r>
            <a:r>
              <a:rPr lang="en-US" sz="1200" dirty="0">
                <a:solidFill>
                  <a:srgbClr val="000000"/>
                </a:solidFill>
                <a:latin typeface="Arial" panose="020B0604020202020204" pitchFamily="34" charset="0"/>
                <a:cs typeface="Arial" panose="020B0604020202020204" pitchFamily="34" charset="0"/>
                <a:sym typeface="Symbol" panose="05050102010706020507" pitchFamily="18" charset="2"/>
              </a:rPr>
              <a:t> </a:t>
            </a:r>
            <a:r>
              <a:rPr lang="en-US" sz="1200" dirty="0" err="1">
                <a:solidFill>
                  <a:srgbClr val="000000"/>
                </a:solidFill>
                <a:latin typeface="Arial" panose="020B0604020202020204" pitchFamily="34" charset="0"/>
                <a:cs typeface="Arial" panose="020B0604020202020204" pitchFamily="34" charset="0"/>
                <a:sym typeface="Symbol" panose="05050102010706020507" pitchFamily="18" charset="2"/>
              </a:rPr>
              <a:t>fagocitico</a:t>
            </a:r>
            <a:r>
              <a:rPr lang="en-US" sz="1200" dirty="0">
                <a:solidFill>
                  <a:srgbClr val="000000"/>
                </a:solidFill>
                <a:latin typeface="Arial" panose="020B0604020202020204" pitchFamily="34" charset="0"/>
                <a:cs typeface="Arial" panose="020B0604020202020204" pitchFamily="34" charset="0"/>
                <a:sym typeface="Symbol" panose="05050102010706020507" pitchFamily="18" charset="2"/>
              </a:rPr>
              <a:t> </a:t>
            </a:r>
            <a:r>
              <a:rPr lang="en-US" sz="1200" dirty="0" err="1">
                <a:solidFill>
                  <a:srgbClr val="000000"/>
                </a:solidFill>
                <a:latin typeface="Arial" panose="020B0604020202020204" pitchFamily="34" charset="0"/>
                <a:cs typeface="Arial" panose="020B0604020202020204" pitchFamily="34" charset="0"/>
                <a:sym typeface="Symbol" panose="05050102010706020507" pitchFamily="18" charset="2"/>
              </a:rPr>
              <a:t>es</a:t>
            </a:r>
            <a:r>
              <a:rPr lang="en-US" sz="1200" dirty="0">
                <a:solidFill>
                  <a:srgbClr val="000000"/>
                </a:solidFill>
                <a:latin typeface="Arial" panose="020B0604020202020204" pitchFamily="34" charset="0"/>
                <a:cs typeface="Arial" panose="020B0604020202020204" pitchFamily="34" charset="0"/>
                <a:sym typeface="Symbol" panose="05050102010706020507" pitchFamily="18" charset="2"/>
              </a:rPr>
              <a:t> sitio </a:t>
            </a:r>
            <a:r>
              <a:rPr lang="en-US" sz="1200" dirty="0" err="1">
                <a:solidFill>
                  <a:srgbClr val="000000"/>
                </a:solidFill>
                <a:latin typeface="Arial" panose="020B0604020202020204" pitchFamily="34" charset="0"/>
                <a:cs typeface="Arial" panose="020B0604020202020204" pitchFamily="34" charset="0"/>
                <a:sym typeface="Symbol" panose="05050102010706020507" pitchFamily="18" charset="2"/>
              </a:rPr>
              <a:t>especifica</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Requiere</a:t>
            </a:r>
            <a:r>
              <a:rPr lang="en-US" sz="1200" dirty="0">
                <a:solidFill>
                  <a:srgbClr val="000000"/>
                </a:solidFill>
                <a:latin typeface="Arial" panose="020B0604020202020204" pitchFamily="34" charset="0"/>
                <a:cs typeface="Arial" panose="020B0604020202020204" pitchFamily="34" charset="0"/>
              </a:rPr>
              <a:t> de </a:t>
            </a:r>
            <a:r>
              <a:rPr lang="en-US" sz="1200" dirty="0" err="1">
                <a:solidFill>
                  <a:srgbClr val="000000"/>
                </a:solidFill>
                <a:latin typeface="Arial" panose="020B0604020202020204" pitchFamily="34" charset="0"/>
                <a:cs typeface="Arial" panose="020B0604020202020204" pitchFamily="34" charset="0"/>
              </a:rPr>
              <a:t>opsonización</a:t>
            </a:r>
            <a:r>
              <a:rPr lang="en-US" sz="1200" dirty="0">
                <a:solidFill>
                  <a:srgbClr val="000000"/>
                </a:solidFill>
                <a:latin typeface="Arial" panose="020B0604020202020204" pitchFamily="34" charset="0"/>
                <a:cs typeface="Arial" panose="020B0604020202020204" pitchFamily="34" charset="0"/>
              </a:rPr>
              <a:t> ( </a:t>
            </a:r>
            <a:r>
              <a:rPr lang="en-US" sz="1200" dirty="0" err="1">
                <a:solidFill>
                  <a:srgbClr val="000000"/>
                </a:solidFill>
                <a:latin typeface="Arial" panose="020B0604020202020204" pitchFamily="34" charset="0"/>
                <a:cs typeface="Arial" panose="020B0604020202020204" pitchFamily="34" charset="0"/>
              </a:rPr>
              <a:t>inmunoglobulina</a:t>
            </a:r>
            <a:r>
              <a:rPr lang="en-US" sz="1200" dirty="0">
                <a:solidFill>
                  <a:srgbClr val="000000"/>
                </a:solidFill>
                <a:latin typeface="Arial" panose="020B0604020202020204" pitchFamily="34" charset="0"/>
                <a:cs typeface="Arial" panose="020B0604020202020204" pitchFamily="34" charset="0"/>
              </a:rPr>
              <a:t> G, </a:t>
            </a:r>
            <a:r>
              <a:rPr lang="en-US" sz="1200" dirty="0" err="1">
                <a:solidFill>
                  <a:srgbClr val="000000"/>
                </a:solidFill>
                <a:latin typeface="Arial" panose="020B0604020202020204" pitchFamily="34" charset="0"/>
                <a:cs typeface="Arial" panose="020B0604020202020204" pitchFamily="34" charset="0"/>
              </a:rPr>
              <a:t>complemento</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Puede</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mediar</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respuestas</a:t>
            </a:r>
            <a:r>
              <a:rPr lang="en-US" sz="1200" dirty="0">
                <a:solidFill>
                  <a:srgbClr val="000000"/>
                </a:solidFill>
                <a:latin typeface="Arial" panose="020B0604020202020204" pitchFamily="34" charset="0"/>
                <a:cs typeface="Arial" panose="020B0604020202020204" pitchFamily="34" charset="0"/>
              </a:rPr>
              <a:t> pro o anti-</a:t>
            </a:r>
            <a:r>
              <a:rPr lang="en-US" sz="1200" dirty="0" err="1">
                <a:solidFill>
                  <a:srgbClr val="000000"/>
                </a:solidFill>
                <a:latin typeface="Arial" panose="020B0604020202020204" pitchFamily="34" charset="0"/>
                <a:cs typeface="Arial" panose="020B0604020202020204" pitchFamily="34" charset="0"/>
              </a:rPr>
              <a:t>inflamatorias</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dependiendo</a:t>
            </a:r>
            <a:r>
              <a:rPr lang="en-US" sz="1200" dirty="0">
                <a:solidFill>
                  <a:srgbClr val="000000"/>
                </a:solidFill>
                <a:latin typeface="Arial" panose="020B0604020202020204" pitchFamily="34" charset="0"/>
                <a:cs typeface="Arial" panose="020B0604020202020204" pitchFamily="34" charset="0"/>
              </a:rPr>
              <a:t> del </a:t>
            </a:r>
            <a:r>
              <a:rPr lang="en-US" sz="1200" dirty="0" err="1">
                <a:solidFill>
                  <a:srgbClr val="000000"/>
                </a:solidFill>
                <a:latin typeface="Arial" panose="020B0604020202020204" pitchFamily="34" charset="0"/>
                <a:cs typeface="Arial" panose="020B0604020202020204" pitchFamily="34" charset="0"/>
              </a:rPr>
              <a:t>antigeno</a:t>
            </a:r>
            <a:r>
              <a:rPr lang="en-US" sz="1200" dirty="0">
                <a:solidFill>
                  <a:srgbClr val="000000"/>
                </a:solidFill>
                <a:latin typeface="Arial" panose="020B0604020202020204" pitchFamily="34" charset="0"/>
                <a:cs typeface="Arial" panose="020B0604020202020204" pitchFamily="34" charset="0"/>
              </a:rPr>
              <a:t>. </a:t>
            </a:r>
            <a:endParaRPr lang="es-AR" sz="1200"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2596048" y="3013311"/>
            <a:ext cx="3517564" cy="3048797"/>
          </a:xfrm>
          <a:prstGeom prst="rect">
            <a:avLst/>
          </a:prstGeom>
        </p:spPr>
      </p:pic>
      <p:sp>
        <p:nvSpPr>
          <p:cNvPr id="6" name="Rectángulo 5"/>
          <p:cNvSpPr/>
          <p:nvPr/>
        </p:nvSpPr>
        <p:spPr>
          <a:xfrm>
            <a:off x="0" y="6240987"/>
            <a:ext cx="9144000" cy="461665"/>
          </a:xfrm>
          <a:prstGeom prst="rect">
            <a:avLst/>
          </a:prstGeom>
        </p:spPr>
        <p:txBody>
          <a:bodyPr wrap="square">
            <a:spAutoFit/>
          </a:bodyPr>
          <a:lstStyle/>
          <a:p>
            <a:pPr algn="r"/>
            <a:r>
              <a:rPr lang="en-US" sz="1200" dirty="0">
                <a:solidFill>
                  <a:srgbClr val="0000FF"/>
                </a:solidFill>
                <a:latin typeface="Arial" panose="020B0604020202020204" pitchFamily="34" charset="0"/>
                <a:cs typeface="Arial" panose="020B0604020202020204" pitchFamily="34" charset="0"/>
              </a:rPr>
              <a:t>Virus interactions with endocytic pathways in macrophages and dendritic cells Jason Mercer1 and </a:t>
            </a:r>
            <a:r>
              <a:rPr lang="en-US" sz="1200" dirty="0" err="1">
                <a:solidFill>
                  <a:srgbClr val="0000FF"/>
                </a:solidFill>
                <a:latin typeface="Arial" panose="020B0604020202020204" pitchFamily="34" charset="0"/>
                <a:cs typeface="Arial" panose="020B0604020202020204" pitchFamily="34" charset="0"/>
              </a:rPr>
              <a:t>Urs</a:t>
            </a:r>
            <a:r>
              <a:rPr lang="en-US" sz="1200" dirty="0">
                <a:solidFill>
                  <a:srgbClr val="0000FF"/>
                </a:solidFill>
                <a:latin typeface="Arial" panose="020B0604020202020204" pitchFamily="34" charset="0"/>
                <a:cs typeface="Arial" panose="020B0604020202020204" pitchFamily="34" charset="0"/>
              </a:rPr>
              <a:t> F. </a:t>
            </a:r>
            <a:r>
              <a:rPr lang="en-US" sz="1200" dirty="0" err="1">
                <a:solidFill>
                  <a:srgbClr val="0000FF"/>
                </a:solidFill>
                <a:latin typeface="Arial" panose="020B0604020202020204" pitchFamily="34" charset="0"/>
                <a:cs typeface="Arial" panose="020B0604020202020204" pitchFamily="34" charset="0"/>
              </a:rPr>
              <a:t>Greber</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Trends</a:t>
            </a:r>
            <a:r>
              <a:rPr lang="es-AR" sz="1200" dirty="0">
                <a:solidFill>
                  <a:srgbClr val="0000FF"/>
                </a:solidFill>
                <a:latin typeface="Arial" panose="020B0604020202020204" pitchFamily="34" charset="0"/>
                <a:cs typeface="Arial" panose="020B0604020202020204" pitchFamily="34" charset="0"/>
              </a:rPr>
              <a:t> in </a:t>
            </a:r>
            <a:r>
              <a:rPr lang="es-AR" sz="1200" dirty="0" err="1">
                <a:solidFill>
                  <a:srgbClr val="0000FF"/>
                </a:solidFill>
                <a:latin typeface="Arial" panose="020B0604020202020204" pitchFamily="34" charset="0"/>
                <a:cs typeface="Arial" panose="020B0604020202020204" pitchFamily="34" charset="0"/>
              </a:rPr>
              <a:t>Microbiology</a:t>
            </a:r>
            <a:r>
              <a:rPr lang="es-AR" sz="1200" dirty="0">
                <a:solidFill>
                  <a:srgbClr val="0000FF"/>
                </a:solidFill>
                <a:latin typeface="Arial" panose="020B0604020202020204" pitchFamily="34" charset="0"/>
                <a:cs typeface="Arial" panose="020B0604020202020204" pitchFamily="34" charset="0"/>
              </a:rPr>
              <a:t> xx (2013) 1–9 </a:t>
            </a:r>
          </a:p>
        </p:txBody>
      </p:sp>
      <p:sp>
        <p:nvSpPr>
          <p:cNvPr id="2" name="CuadroTexto 1"/>
          <p:cNvSpPr txBox="1"/>
          <p:nvPr/>
        </p:nvSpPr>
        <p:spPr>
          <a:xfrm>
            <a:off x="0" y="0"/>
            <a:ext cx="9144000" cy="461665"/>
          </a:xfrm>
          <a:prstGeom prst="rect">
            <a:avLst/>
          </a:prstGeom>
          <a:solidFill>
            <a:srgbClr val="FF0000"/>
          </a:solidFill>
          <a:ln>
            <a:solidFill>
              <a:schemeClr val="bg1"/>
            </a:solidFill>
          </a:ln>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Fagocitosis</a:t>
            </a:r>
          </a:p>
        </p:txBody>
      </p:sp>
    </p:spTree>
    <p:extLst>
      <p:ext uri="{BB962C8B-B14F-4D97-AF65-F5344CB8AC3E}">
        <p14:creationId xmlns:p14="http://schemas.microsoft.com/office/powerpoint/2010/main" val="88700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588" y="476250"/>
            <a:ext cx="8399462" cy="471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7" name="Rectangle 5"/>
          <p:cNvSpPr>
            <a:spLocks noChangeArrowheads="1"/>
          </p:cNvSpPr>
          <p:nvPr/>
        </p:nvSpPr>
        <p:spPr bwMode="auto">
          <a:xfrm>
            <a:off x="0" y="5661025"/>
            <a:ext cx="8893175"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AR" altLang="es-AR" sz="1200" b="1"/>
              <a:t>Fig. 1. </a:t>
            </a:r>
            <a:r>
              <a:rPr lang="es-AR" altLang="es-AR" sz="1200"/>
              <a:t>Scanning electron micrographs and 3D illustrations of PS particles created for phagocytosis experiments. (</a:t>
            </a:r>
            <a:r>
              <a:rPr lang="es-AR" altLang="es-AR" sz="1200" i="1"/>
              <a:t>A</a:t>
            </a:r>
            <a:r>
              <a:rPr lang="es-AR" altLang="es-AR" sz="1200"/>
              <a:t>) Spheres. (</a:t>
            </a:r>
            <a:r>
              <a:rPr lang="es-AR" altLang="es-AR" sz="1200" i="1"/>
              <a:t>B</a:t>
            </a:r>
            <a:r>
              <a:rPr lang="es-AR" altLang="es-AR" sz="1200"/>
              <a:t>) Oblate ellipsoids (13%). (</a:t>
            </a:r>
            <a:r>
              <a:rPr lang="es-AR" altLang="es-AR" sz="1200" i="1"/>
              <a:t>C</a:t>
            </a:r>
            <a:r>
              <a:rPr lang="es-AR" altLang="es-AR" sz="1200"/>
              <a:t>) Prolate ellipsoids (7%). (</a:t>
            </a:r>
            <a:r>
              <a:rPr lang="es-AR" altLang="es-AR" sz="1200" i="1"/>
              <a:t>D</a:t>
            </a:r>
            <a:r>
              <a:rPr lang="es-AR" altLang="es-AR" sz="1200"/>
              <a:t>) Elliptical disks (9%). (</a:t>
            </a:r>
            <a:r>
              <a:rPr lang="es-AR" altLang="es-AR" sz="1200" i="1"/>
              <a:t>E</a:t>
            </a:r>
            <a:r>
              <a:rPr lang="es-AR" altLang="es-AR" sz="1200"/>
              <a:t>) Rectangular disks (5%). (</a:t>
            </a:r>
            <a:r>
              <a:rPr lang="es-AR" altLang="es-AR" sz="1200" i="1"/>
              <a:t>F</a:t>
            </a:r>
            <a:r>
              <a:rPr lang="es-AR" altLang="es-AR" sz="1200"/>
              <a:t>) UFOs (12%). Particles are monodispersed with average standard deviations of measured dimensions for each shape listed in parentheses.Aportion of this variation is due to2–5%standard deviation in the diameter of spheres used as starting materials. (Scale bars: 5 m.)</a:t>
            </a:r>
          </a:p>
        </p:txBody>
      </p:sp>
      <p:sp>
        <p:nvSpPr>
          <p:cNvPr id="47108" name="Text Box 6"/>
          <p:cNvSpPr txBox="1">
            <a:spLocks noChangeArrowheads="1"/>
          </p:cNvSpPr>
          <p:nvPr/>
        </p:nvSpPr>
        <p:spPr bwMode="auto">
          <a:xfrm rot="-5400000">
            <a:off x="-1247775" y="2624138"/>
            <a:ext cx="3311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s-AR" altLang="es-AR" sz="2400" b="1">
                <a:solidFill>
                  <a:srgbClr val="3333FF"/>
                </a:solidFill>
              </a:rPr>
              <a:t>fagocitosis</a:t>
            </a:r>
          </a:p>
        </p:txBody>
      </p:sp>
    </p:spTree>
    <p:extLst>
      <p:ext uri="{BB962C8B-B14F-4D97-AF65-F5344CB8AC3E}">
        <p14:creationId xmlns:p14="http://schemas.microsoft.com/office/powerpoint/2010/main" val="313409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5"/>
          <p:cNvSpPr>
            <a:spLocks noChangeArrowheads="1"/>
          </p:cNvSpPr>
          <p:nvPr/>
        </p:nvSpPr>
        <p:spPr bwMode="auto">
          <a:xfrm>
            <a:off x="0" y="6019801"/>
            <a:ext cx="9144000" cy="461661"/>
          </a:xfrm>
          <a:prstGeom prst="rect">
            <a:avLst/>
          </a:prstGeom>
          <a:noFill/>
          <a:ln w="9525">
            <a:noFill/>
            <a:miter lim="800000"/>
            <a:headEnd/>
            <a:tailEnd/>
          </a:ln>
        </p:spPr>
        <p:txBody>
          <a:bodyPr wrap="square" lIns="91436" tIns="45718" rIns="91436" bIns="45718">
            <a:spAutoFit/>
          </a:bodyPr>
          <a:lstStyle/>
          <a:p>
            <a:pPr algn="just"/>
            <a:r>
              <a:rPr lang="es-ES" sz="1200" i="1" dirty="0">
                <a:latin typeface="Arial" pitchFamily="34" charset="0"/>
                <a:cs typeface="Arial" pitchFamily="34" charset="0"/>
              </a:rPr>
              <a:t>Role of target </a:t>
            </a:r>
            <a:r>
              <a:rPr lang="es-ES" sz="1200" i="1" dirty="0" err="1">
                <a:latin typeface="Arial" pitchFamily="34" charset="0"/>
                <a:cs typeface="Arial" pitchFamily="34" charset="0"/>
              </a:rPr>
              <a:t>geometry</a:t>
            </a:r>
            <a:r>
              <a:rPr lang="es-ES" sz="1200" i="1" dirty="0">
                <a:latin typeface="Arial" pitchFamily="34" charset="0"/>
                <a:cs typeface="Arial" pitchFamily="34" charset="0"/>
              </a:rPr>
              <a:t> in </a:t>
            </a:r>
            <a:r>
              <a:rPr lang="es-ES" sz="1200" i="1" dirty="0" err="1">
                <a:latin typeface="Arial" pitchFamily="34" charset="0"/>
                <a:cs typeface="Arial" pitchFamily="34" charset="0"/>
              </a:rPr>
              <a:t>phagocytosis</a:t>
            </a:r>
            <a:r>
              <a:rPr lang="es-ES" sz="1200" i="1" dirty="0">
                <a:latin typeface="Arial" pitchFamily="34" charset="0"/>
                <a:cs typeface="Arial" pitchFamily="34" charset="0"/>
              </a:rPr>
              <a:t> </a:t>
            </a:r>
            <a:r>
              <a:rPr lang="es-ES" sz="1200" b="1" dirty="0" err="1">
                <a:latin typeface="Arial" pitchFamily="34" charset="0"/>
                <a:cs typeface="Arial" pitchFamily="34" charset="0"/>
              </a:rPr>
              <a:t>Julie</a:t>
            </a:r>
            <a:r>
              <a:rPr lang="es-ES" sz="1200" b="1" dirty="0">
                <a:latin typeface="Arial" pitchFamily="34" charset="0"/>
                <a:cs typeface="Arial" pitchFamily="34" charset="0"/>
              </a:rPr>
              <a:t> A. </a:t>
            </a:r>
            <a:r>
              <a:rPr lang="es-ES" sz="1200" b="1" dirty="0" err="1">
                <a:latin typeface="Arial" pitchFamily="34" charset="0"/>
                <a:cs typeface="Arial" pitchFamily="34" charset="0"/>
              </a:rPr>
              <a:t>Champion</a:t>
            </a:r>
            <a:r>
              <a:rPr lang="es-ES" sz="1200" b="1" dirty="0">
                <a:latin typeface="Arial" pitchFamily="34" charset="0"/>
                <a:cs typeface="Arial" pitchFamily="34" charset="0"/>
              </a:rPr>
              <a:t> and </a:t>
            </a:r>
            <a:r>
              <a:rPr lang="es-ES" sz="1200" b="1" dirty="0" err="1">
                <a:latin typeface="Arial" pitchFamily="34" charset="0"/>
                <a:cs typeface="Arial" pitchFamily="34" charset="0"/>
              </a:rPr>
              <a:t>Samir</a:t>
            </a:r>
            <a:r>
              <a:rPr lang="es-ES" sz="1200" b="1" dirty="0">
                <a:latin typeface="Arial" pitchFamily="34" charset="0"/>
                <a:cs typeface="Arial" pitchFamily="34" charset="0"/>
              </a:rPr>
              <a:t> </a:t>
            </a:r>
            <a:r>
              <a:rPr lang="es-ES" sz="1200" b="1" dirty="0" err="1">
                <a:latin typeface="Arial" pitchFamily="34" charset="0"/>
                <a:cs typeface="Arial" pitchFamily="34" charset="0"/>
              </a:rPr>
              <a:t>Mitragotri</a:t>
            </a:r>
            <a:r>
              <a:rPr lang="es-ES" sz="1200" b="1" dirty="0">
                <a:latin typeface="Arial" pitchFamily="34" charset="0"/>
                <a:cs typeface="Arial" pitchFamily="34" charset="0"/>
              </a:rPr>
              <a:t> 4930–4934 </a:t>
            </a:r>
            <a:r>
              <a:rPr lang="es-ES" sz="1200" dirty="0">
                <a:latin typeface="Arial" pitchFamily="34" charset="0"/>
                <a:cs typeface="Arial" pitchFamily="34" charset="0"/>
              </a:rPr>
              <a:t> PNAS  </a:t>
            </a:r>
            <a:r>
              <a:rPr lang="es-ES" sz="1200" b="1" dirty="0" err="1">
                <a:latin typeface="Arial" pitchFamily="34" charset="0"/>
                <a:cs typeface="Arial" pitchFamily="34" charset="0"/>
              </a:rPr>
              <a:t>March</a:t>
            </a:r>
            <a:r>
              <a:rPr lang="es-ES" sz="1200" b="1" dirty="0">
                <a:latin typeface="Arial" pitchFamily="34" charset="0"/>
                <a:cs typeface="Arial" pitchFamily="34" charset="0"/>
              </a:rPr>
              <a:t> 28, 2006 </a:t>
            </a:r>
            <a:r>
              <a:rPr lang="es-ES" sz="1200" dirty="0">
                <a:latin typeface="Arial" pitchFamily="34" charset="0"/>
                <a:cs typeface="Arial" pitchFamily="34" charset="0"/>
              </a:rPr>
              <a:t> vol. 103  no. 13 </a:t>
            </a:r>
            <a:endParaRPr lang="es-ES" b="1" dirty="0">
              <a:latin typeface="Arial" pitchFamily="34" charset="0"/>
              <a:cs typeface="Arial" pitchFamily="34" charset="0"/>
            </a:endParaRPr>
          </a:p>
        </p:txBody>
      </p:sp>
      <p:sp>
        <p:nvSpPr>
          <p:cNvPr id="40964" name="Text Box 7"/>
          <p:cNvSpPr txBox="1">
            <a:spLocks noChangeArrowheads="1"/>
          </p:cNvSpPr>
          <p:nvPr/>
        </p:nvSpPr>
        <p:spPr bwMode="auto">
          <a:xfrm>
            <a:off x="0" y="165530"/>
            <a:ext cx="9144000" cy="830993"/>
          </a:xfrm>
          <a:prstGeom prst="rect">
            <a:avLst/>
          </a:prstGeom>
          <a:solidFill>
            <a:srgbClr val="FF0000"/>
          </a:solidFill>
          <a:ln w="9525">
            <a:noFill/>
            <a:miter lim="800000"/>
            <a:headEnd/>
            <a:tailEnd/>
          </a:ln>
        </p:spPr>
        <p:txBody>
          <a:bodyPr wrap="square" lIns="91436" tIns="45718" rIns="91436" bIns="45718">
            <a:spAutoFit/>
          </a:bodyPr>
          <a:lstStyle/>
          <a:p>
            <a:pPr algn="ctr">
              <a:spcBef>
                <a:spcPct val="50000"/>
              </a:spcBef>
            </a:pPr>
            <a:r>
              <a:rPr lang="es-AR" sz="2400" b="1" dirty="0" err="1">
                <a:solidFill>
                  <a:schemeClr val="bg1"/>
                </a:solidFill>
                <a:latin typeface="Arial" pitchFamily="34" charset="0"/>
                <a:cs typeface="Arial" pitchFamily="34" charset="0"/>
              </a:rPr>
              <a:t>Internalizacion</a:t>
            </a:r>
            <a:r>
              <a:rPr lang="es-AR" sz="2400" b="1" dirty="0">
                <a:solidFill>
                  <a:schemeClr val="bg1"/>
                </a:solidFill>
                <a:latin typeface="Arial" pitchFamily="34" charset="0"/>
                <a:cs typeface="Arial" pitchFamily="34" charset="0"/>
              </a:rPr>
              <a:t>:</a:t>
            </a:r>
            <a:r>
              <a:rPr lang="es-AR" sz="2400" dirty="0">
                <a:solidFill>
                  <a:schemeClr val="bg1"/>
                </a:solidFill>
                <a:latin typeface="Arial" pitchFamily="34" charset="0"/>
                <a:cs typeface="Arial" pitchFamily="34" charset="0"/>
              </a:rPr>
              <a:t> La geometría del </a:t>
            </a:r>
            <a:r>
              <a:rPr lang="es-AR" sz="2400" b="1" dirty="0">
                <a:solidFill>
                  <a:schemeClr val="bg1"/>
                </a:solidFill>
                <a:latin typeface="Arial" pitchFamily="34" charset="0"/>
                <a:cs typeface="Arial" pitchFamily="34" charset="0"/>
              </a:rPr>
              <a:t>nano-objeto</a:t>
            </a:r>
            <a:r>
              <a:rPr lang="es-AR" sz="2400" dirty="0">
                <a:solidFill>
                  <a:schemeClr val="bg1"/>
                </a:solidFill>
                <a:latin typeface="Arial" pitchFamily="34" charset="0"/>
                <a:cs typeface="Arial" pitchFamily="34" charset="0"/>
              </a:rPr>
              <a:t> influye sobre su fagocitosis </a:t>
            </a:r>
            <a:endParaRPr lang="es-ES" sz="2400" dirty="0">
              <a:solidFill>
                <a:schemeClr val="bg1"/>
              </a:solidFill>
              <a:latin typeface="Arial" pitchFamily="34" charset="0"/>
              <a:cs typeface="Arial" pitchFamily="34" charset="0"/>
            </a:endParaRPr>
          </a:p>
        </p:txBody>
      </p:sp>
      <p:pic>
        <p:nvPicPr>
          <p:cNvPr id="5" name="Picture 2"/>
          <p:cNvPicPr>
            <a:picLocks noChangeAspect="1" noChangeArrowheads="1"/>
          </p:cNvPicPr>
          <p:nvPr/>
        </p:nvPicPr>
        <p:blipFill>
          <a:blip r:embed="rId2"/>
          <a:srcRect/>
          <a:stretch>
            <a:fillRect/>
          </a:stretch>
        </p:blipFill>
        <p:spPr bwMode="auto">
          <a:xfrm>
            <a:off x="457200" y="1981201"/>
            <a:ext cx="8458200" cy="2982913"/>
          </a:xfrm>
          <a:prstGeom prst="rect">
            <a:avLst/>
          </a:prstGeom>
          <a:noFill/>
          <a:ln w="9525">
            <a:noFill/>
            <a:miter lim="800000"/>
            <a:headEnd/>
            <a:tailEnd/>
          </a:ln>
          <a:effectLst/>
        </p:spPr>
      </p:pic>
      <p:sp>
        <p:nvSpPr>
          <p:cNvPr id="6" name="5 Rectángulo"/>
          <p:cNvSpPr/>
          <p:nvPr/>
        </p:nvSpPr>
        <p:spPr>
          <a:xfrm>
            <a:off x="0" y="6396337"/>
            <a:ext cx="9144000" cy="461661"/>
          </a:xfrm>
          <a:prstGeom prst="rect">
            <a:avLst/>
          </a:prstGeom>
        </p:spPr>
        <p:txBody>
          <a:bodyPr wrap="square" lIns="91436" tIns="45718" rIns="91436" bIns="45718">
            <a:spAutoFit/>
          </a:bodyPr>
          <a:lstStyle/>
          <a:p>
            <a:pPr algn="just"/>
            <a:r>
              <a:rPr lang="en-US" sz="1200" dirty="0">
                <a:latin typeface="Arial" pitchFamily="34" charset="0"/>
                <a:cs typeface="Arial" pitchFamily="34" charset="0"/>
              </a:rPr>
              <a:t>Shaping cancer </a:t>
            </a:r>
            <a:r>
              <a:rPr lang="en-US" sz="1200" dirty="0" err="1">
                <a:latin typeface="Arial" pitchFamily="34" charset="0"/>
                <a:cs typeface="Arial" pitchFamily="34" charset="0"/>
              </a:rPr>
              <a:t>nanomedicine</a:t>
            </a:r>
            <a:r>
              <a:rPr lang="en-US" sz="1200" dirty="0">
                <a:latin typeface="Arial" pitchFamily="34" charset="0"/>
                <a:cs typeface="Arial" pitchFamily="34" charset="0"/>
              </a:rPr>
              <a:t>: the effect of particle shape on the </a:t>
            </a:r>
            <a:r>
              <a:rPr lang="en-US" sz="1200" i="1" dirty="0">
                <a:latin typeface="Arial" pitchFamily="34" charset="0"/>
                <a:cs typeface="Arial" pitchFamily="34" charset="0"/>
              </a:rPr>
              <a:t>in vivo journey of </a:t>
            </a:r>
            <a:r>
              <a:rPr lang="en-US" sz="1200" i="1" dirty="0" err="1">
                <a:latin typeface="Arial" pitchFamily="34" charset="0"/>
                <a:cs typeface="Arial" pitchFamily="34" charset="0"/>
              </a:rPr>
              <a:t>nanoparticles</a:t>
            </a:r>
            <a:r>
              <a:rPr lang="en-US" sz="1200" b="1" dirty="0">
                <a:latin typeface="Arial" pitchFamily="34" charset="0"/>
                <a:cs typeface="Arial" pitchFamily="34" charset="0"/>
              </a:rPr>
              <a:t> Randall Toy, </a:t>
            </a:r>
            <a:r>
              <a:rPr lang="en-US" sz="1200" b="1" dirty="0" err="1">
                <a:latin typeface="Arial" pitchFamily="34" charset="0"/>
                <a:cs typeface="Arial" pitchFamily="34" charset="0"/>
              </a:rPr>
              <a:t>Pubudu</a:t>
            </a:r>
            <a:r>
              <a:rPr lang="en-US" sz="1200" b="1" dirty="0">
                <a:latin typeface="Arial" pitchFamily="34" charset="0"/>
                <a:cs typeface="Arial" pitchFamily="34" charset="0"/>
              </a:rPr>
              <a:t> M </a:t>
            </a:r>
            <a:r>
              <a:rPr lang="en-US" sz="1200" b="1" dirty="0" err="1">
                <a:latin typeface="Arial" pitchFamily="34" charset="0"/>
                <a:cs typeface="Arial" pitchFamily="34" charset="0"/>
              </a:rPr>
              <a:t>Peiris,Ketan</a:t>
            </a:r>
            <a:r>
              <a:rPr lang="en-US" sz="1200" b="1" dirty="0">
                <a:latin typeface="Arial" pitchFamily="34" charset="0"/>
                <a:cs typeface="Arial" pitchFamily="34" charset="0"/>
              </a:rPr>
              <a:t> B </a:t>
            </a:r>
            <a:r>
              <a:rPr lang="en-US" sz="1200" b="1" dirty="0" err="1">
                <a:latin typeface="Arial" pitchFamily="34" charset="0"/>
                <a:cs typeface="Arial" pitchFamily="34" charset="0"/>
              </a:rPr>
              <a:t>Ghaghada</a:t>
            </a:r>
            <a:r>
              <a:rPr lang="en-US" sz="1200" b="1" dirty="0">
                <a:latin typeface="Arial" pitchFamily="34" charset="0"/>
                <a:cs typeface="Arial" pitchFamily="34" charset="0"/>
              </a:rPr>
              <a:t> &amp; </a:t>
            </a:r>
            <a:r>
              <a:rPr lang="en-US" sz="1200" b="1" dirty="0" err="1">
                <a:latin typeface="Arial" pitchFamily="34" charset="0"/>
                <a:cs typeface="Arial" pitchFamily="34" charset="0"/>
              </a:rPr>
              <a:t>Efstathios</a:t>
            </a:r>
            <a:r>
              <a:rPr lang="en-US" sz="1200" b="1" dirty="0">
                <a:latin typeface="Arial" pitchFamily="34" charset="0"/>
                <a:cs typeface="Arial" pitchFamily="34" charset="0"/>
              </a:rPr>
              <a:t> Karathanasis1</a:t>
            </a:r>
            <a:r>
              <a:rPr lang="en-US" sz="1200" i="1" dirty="0">
                <a:latin typeface="Arial" pitchFamily="34" charset="0"/>
                <a:cs typeface="Arial" pitchFamily="34" charset="0"/>
              </a:rPr>
              <a:t> </a:t>
            </a:r>
            <a:r>
              <a:rPr lang="en-US" sz="1200" i="1" dirty="0" err="1">
                <a:latin typeface="Arial" pitchFamily="34" charset="0"/>
                <a:cs typeface="Arial" pitchFamily="34" charset="0"/>
              </a:rPr>
              <a:t>Nanomedicine</a:t>
            </a:r>
            <a:r>
              <a:rPr lang="en-US" sz="1200" i="1" dirty="0">
                <a:latin typeface="Arial" pitchFamily="34" charset="0"/>
                <a:cs typeface="Arial" pitchFamily="34" charset="0"/>
              </a:rPr>
              <a:t> (2014) </a:t>
            </a:r>
            <a:r>
              <a:rPr lang="en-US" sz="1200" b="1" i="1" dirty="0">
                <a:latin typeface="Arial" pitchFamily="34" charset="0"/>
                <a:cs typeface="Arial" pitchFamily="34" charset="0"/>
              </a:rPr>
              <a:t>9(1), 121–134</a:t>
            </a:r>
            <a:endParaRPr lang="en-US" sz="1200" dirty="0">
              <a:latin typeface="Arial" pitchFamily="34" charset="0"/>
              <a:cs typeface="Arial" pitchFamily="34" charset="0"/>
            </a:endParaRPr>
          </a:p>
        </p:txBody>
      </p:sp>
      <p:pic>
        <p:nvPicPr>
          <p:cNvPr id="40962" name="Picture 4"/>
          <p:cNvPicPr>
            <a:picLocks noChangeAspect="1" noChangeArrowheads="1"/>
          </p:cNvPicPr>
          <p:nvPr/>
        </p:nvPicPr>
        <p:blipFill>
          <a:blip r:embed="rId3"/>
          <a:srcRect/>
          <a:stretch>
            <a:fillRect/>
          </a:stretch>
        </p:blipFill>
        <p:spPr bwMode="auto">
          <a:xfrm>
            <a:off x="1619250" y="1047751"/>
            <a:ext cx="6305550" cy="5048251"/>
          </a:xfrm>
          <a:prstGeom prst="rect">
            <a:avLst/>
          </a:prstGeom>
          <a:noFill/>
          <a:ln w="9525">
            <a:noFill/>
            <a:miter lim="800000"/>
            <a:headEnd/>
            <a:tailEnd/>
          </a:ln>
        </p:spPr>
      </p:pic>
    </p:spTree>
    <p:extLst>
      <p:ext uri="{BB962C8B-B14F-4D97-AF65-F5344CB8AC3E}">
        <p14:creationId xmlns:p14="http://schemas.microsoft.com/office/powerpoint/2010/main" val="159853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01157" y="4161001"/>
            <a:ext cx="8115300" cy="2492990"/>
          </a:xfrm>
          <a:prstGeom prst="rect">
            <a:avLst/>
          </a:prstGeom>
        </p:spPr>
        <p:txBody>
          <a:bodyPr wrap="square">
            <a:spAutoFit/>
          </a:bodyPr>
          <a:lstStyle/>
          <a:p>
            <a:pPr algn="just"/>
            <a:r>
              <a:rPr lang="en-US" dirty="0">
                <a:solidFill>
                  <a:srgbClr val="000000"/>
                </a:solidFill>
                <a:latin typeface="Arial" panose="020B0604020202020204" pitchFamily="34" charset="0"/>
                <a:cs typeface="Arial" panose="020B0604020202020204" pitchFamily="34" charset="0"/>
              </a:rPr>
              <a:t>	Para 2012, se </a:t>
            </a:r>
            <a:r>
              <a:rPr lang="en-US" dirty="0" err="1">
                <a:solidFill>
                  <a:srgbClr val="000000"/>
                </a:solidFill>
                <a:latin typeface="Arial" panose="020B0604020202020204" pitchFamily="34" charset="0"/>
                <a:cs typeface="Arial" panose="020B0604020202020204" pitchFamily="34" charset="0"/>
              </a:rPr>
              <a:t>pronostica</a:t>
            </a:r>
            <a:r>
              <a:rPr lang="en-US" dirty="0">
                <a:solidFill>
                  <a:srgbClr val="000000"/>
                </a:solidFill>
                <a:latin typeface="Arial" panose="020B0604020202020204" pitchFamily="34" charset="0"/>
                <a:cs typeface="Arial" panose="020B0604020202020204" pitchFamily="34" charset="0"/>
              </a:rPr>
              <a:t> un </a:t>
            </a:r>
            <a:r>
              <a:rPr lang="en-US" dirty="0" err="1">
                <a:solidFill>
                  <a:srgbClr val="000000"/>
                </a:solidFill>
                <a:latin typeface="Arial" panose="020B0604020202020204" pitchFamily="34" charset="0"/>
                <a:cs typeface="Arial" panose="020B0604020202020204" pitchFamily="34" charset="0"/>
              </a:rPr>
              <a:t>mercado</a:t>
            </a:r>
            <a:r>
              <a:rPr lang="en-US" dirty="0">
                <a:solidFill>
                  <a:srgbClr val="000000"/>
                </a:solidFill>
                <a:latin typeface="Arial" panose="020B0604020202020204" pitchFamily="34" charset="0"/>
                <a:cs typeface="Arial" panose="020B0604020202020204" pitchFamily="34" charset="0"/>
              </a:rPr>
              <a:t> global de  </a:t>
            </a:r>
            <a:r>
              <a:rPr lang="en-US" b="1" dirty="0">
                <a:solidFill>
                  <a:srgbClr val="000000"/>
                </a:solidFill>
                <a:latin typeface="Arial" panose="020B0604020202020204" pitchFamily="34" charset="0"/>
                <a:cs typeface="Arial" panose="020B0604020202020204" pitchFamily="34" charset="0"/>
              </a:rPr>
              <a:t>$136 </a:t>
            </a:r>
            <a:r>
              <a:rPr lang="en-US" b="1" dirty="0" err="1">
                <a:solidFill>
                  <a:srgbClr val="000000"/>
                </a:solidFill>
                <a:latin typeface="Arial" panose="020B0604020202020204" pitchFamily="34" charset="0"/>
                <a:cs typeface="Arial" panose="020B0604020202020204" pitchFamily="34" charset="0"/>
              </a:rPr>
              <a:t>billones</a:t>
            </a:r>
            <a:r>
              <a:rPr lang="en-US" b="1" dirty="0">
                <a:solidFill>
                  <a:srgbClr val="000000"/>
                </a:solidFill>
                <a:latin typeface="Arial" panose="020B0604020202020204" pitchFamily="34" charset="0"/>
                <a:cs typeface="Arial" panose="020B0604020202020204" pitchFamily="34" charset="0"/>
              </a:rPr>
              <a:t> USD </a:t>
            </a:r>
            <a:r>
              <a:rPr lang="en-US" dirty="0">
                <a:solidFill>
                  <a:srgbClr val="000000"/>
                </a:solidFill>
                <a:latin typeface="Arial" panose="020B0604020202020204" pitchFamily="34" charset="0"/>
                <a:cs typeface="Arial" panose="020B0604020202020204" pitchFamily="34" charset="0"/>
              </a:rPr>
              <a:t>para las </a:t>
            </a:r>
            <a:r>
              <a:rPr lang="en-US" dirty="0" err="1">
                <a:solidFill>
                  <a:srgbClr val="000000"/>
                </a:solidFill>
                <a:latin typeface="Arial" panose="020B0604020202020204" pitchFamily="34" charset="0"/>
                <a:cs typeface="Arial" panose="020B0604020202020204" pitchFamily="34" charset="0"/>
              </a:rPr>
              <a:t>nanomedicinas</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liderado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por</a:t>
            </a:r>
            <a:r>
              <a:rPr lang="en-US" dirty="0">
                <a:solidFill>
                  <a:srgbClr val="000000"/>
                </a:solidFill>
                <a:latin typeface="Arial" panose="020B0604020202020204" pitchFamily="34" charset="0"/>
                <a:cs typeface="Arial" panose="020B0604020202020204" pitchFamily="34" charset="0"/>
              </a:rPr>
              <a:t> la </a:t>
            </a:r>
            <a:r>
              <a:rPr lang="en-US" dirty="0" err="1">
                <a:solidFill>
                  <a:srgbClr val="000000"/>
                </a:solidFill>
                <a:latin typeface="Arial" panose="020B0604020202020204" pitchFamily="34" charset="0"/>
                <a:cs typeface="Arial" panose="020B0604020202020204" pitchFamily="34" charset="0"/>
              </a:rPr>
              <a:t>tecnologia</a:t>
            </a:r>
            <a:r>
              <a:rPr lang="en-US" dirty="0">
                <a:solidFill>
                  <a:srgbClr val="000000"/>
                </a:solidFill>
                <a:latin typeface="Arial" panose="020B0604020202020204" pitchFamily="34" charset="0"/>
                <a:cs typeface="Arial" panose="020B0604020202020204" pitchFamily="34" charset="0"/>
              </a:rPr>
              <a:t> de </a:t>
            </a:r>
            <a:r>
              <a:rPr lang="en-US" dirty="0" err="1">
                <a:solidFill>
                  <a:srgbClr val="000000"/>
                </a:solidFill>
                <a:latin typeface="Arial" panose="020B0604020202020204" pitchFamily="34" charset="0"/>
                <a:cs typeface="Arial" panose="020B0604020202020204" pitchFamily="34" charset="0"/>
              </a:rPr>
              <a:t>nanocristales</a:t>
            </a:r>
            <a:r>
              <a:rPr lang="en-US" dirty="0">
                <a:solidFill>
                  <a:srgbClr val="000000"/>
                </a:solidFill>
                <a:latin typeface="Arial" panose="020B0604020202020204" pitchFamily="34" charset="0"/>
                <a:cs typeface="Arial" panose="020B0604020202020204" pitchFamily="34" charset="0"/>
              </a:rPr>
              <a:t> con </a:t>
            </a:r>
            <a:r>
              <a:rPr lang="en-US" b="1" dirty="0">
                <a:solidFill>
                  <a:srgbClr val="000000"/>
                </a:solidFill>
                <a:latin typeface="Arial" panose="020B0604020202020204" pitchFamily="34" charset="0"/>
                <a:cs typeface="Arial" panose="020B0604020202020204" pitchFamily="34" charset="0"/>
              </a:rPr>
              <a:t>$81.921 </a:t>
            </a:r>
            <a:r>
              <a:rPr lang="en-US" b="1" dirty="0" err="1">
                <a:solidFill>
                  <a:srgbClr val="000000"/>
                </a:solidFill>
                <a:latin typeface="Arial" panose="020B0604020202020204" pitchFamily="34" charset="0"/>
                <a:cs typeface="Arial" panose="020B0604020202020204" pitchFamily="34" charset="0"/>
              </a:rPr>
              <a:t>millones</a:t>
            </a:r>
            <a:r>
              <a:rPr lang="en-US" b="1" dirty="0">
                <a:solidFill>
                  <a:srgbClr val="000000"/>
                </a:solidFill>
                <a:latin typeface="Arial" panose="020B0604020202020204" pitchFamily="34" charset="0"/>
                <a:cs typeface="Arial" panose="020B0604020202020204" pitchFamily="34" charset="0"/>
              </a:rPr>
              <a:t> USD</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en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tanto</a:t>
            </a:r>
            <a:r>
              <a:rPr lang="en-US" dirty="0">
                <a:solidFill>
                  <a:srgbClr val="000000"/>
                </a:solidFill>
                <a:latin typeface="Arial" panose="020B0604020202020204" pitchFamily="34" charset="0"/>
                <a:cs typeface="Arial" panose="020B0604020202020204" pitchFamily="34" charset="0"/>
              </a:rPr>
              <a:t> un </a:t>
            </a:r>
            <a:r>
              <a:rPr lang="en-US" dirty="0" err="1">
                <a:solidFill>
                  <a:srgbClr val="000000"/>
                </a:solidFill>
                <a:latin typeface="Arial" panose="020B0604020202020204" pitchFamily="34" charset="0"/>
                <a:cs typeface="Arial" panose="020B0604020202020204" pitchFamily="34" charset="0"/>
              </a:rPr>
              <a:t>reparto</a:t>
            </a:r>
            <a:r>
              <a:rPr lang="en-US" dirty="0">
                <a:solidFill>
                  <a:srgbClr val="000000"/>
                </a:solidFill>
                <a:latin typeface="Arial" panose="020B0604020202020204" pitchFamily="34" charset="0"/>
                <a:cs typeface="Arial" panose="020B0604020202020204" pitchFamily="34" charset="0"/>
              </a:rPr>
              <a:t>  60:40 del </a:t>
            </a:r>
            <a:r>
              <a:rPr lang="en-US" dirty="0" err="1">
                <a:solidFill>
                  <a:srgbClr val="000000"/>
                </a:solidFill>
                <a:latin typeface="Arial" panose="020B0604020202020204" pitchFamily="34" charset="0"/>
                <a:cs typeface="Arial" panose="020B0604020202020204" pitchFamily="34" charset="0"/>
              </a:rPr>
              <a:t>mercado</a:t>
            </a:r>
            <a:r>
              <a:rPr lang="en-US" dirty="0">
                <a:solidFill>
                  <a:srgbClr val="000000"/>
                </a:solidFill>
                <a:latin typeface="Arial" panose="020B0604020202020204" pitchFamily="34" charset="0"/>
                <a:cs typeface="Arial" panose="020B0604020202020204" pitchFamily="34" charset="0"/>
              </a:rPr>
              <a:t> entre  </a:t>
            </a:r>
            <a:r>
              <a:rPr lang="en-US" dirty="0" err="1">
                <a:solidFill>
                  <a:srgbClr val="000000"/>
                </a:solidFill>
                <a:latin typeface="Arial" panose="020B0604020202020204" pitchFamily="34" charset="0"/>
                <a:cs typeface="Arial" panose="020B0604020202020204" pitchFamily="34" charset="0"/>
              </a:rPr>
              <a:t>nanocristales</a:t>
            </a:r>
            <a:r>
              <a:rPr lang="en-US" dirty="0">
                <a:solidFill>
                  <a:srgbClr val="000000"/>
                </a:solidFill>
                <a:latin typeface="Arial" panose="020B0604020202020204" pitchFamily="34" charset="0"/>
                <a:cs typeface="Arial" panose="020B0604020202020204" pitchFamily="34" charset="0"/>
              </a:rPr>
              <a:t> y </a:t>
            </a:r>
            <a:r>
              <a:rPr lang="en-US" dirty="0" err="1">
                <a:solidFill>
                  <a:srgbClr val="000000"/>
                </a:solidFill>
                <a:latin typeface="Arial" panose="020B0604020202020204" pitchFamily="34" charset="0"/>
                <a:cs typeface="Arial" panose="020B0604020202020204" pitchFamily="34" charset="0"/>
              </a:rPr>
              <a:t>nanosistemas</a:t>
            </a:r>
            <a:r>
              <a:rPr lang="en-US" dirty="0">
                <a:solidFill>
                  <a:srgbClr val="000000"/>
                </a:solidFill>
                <a:latin typeface="Arial" panose="020B0604020202020204" pitchFamily="34" charset="0"/>
                <a:cs typeface="Arial" panose="020B0604020202020204" pitchFamily="34" charset="0"/>
              </a:rPr>
              <a:t> de delivery de </a:t>
            </a:r>
            <a:r>
              <a:rPr lang="en-US" dirty="0" err="1">
                <a:solidFill>
                  <a:srgbClr val="000000"/>
                </a:solidFill>
                <a:latin typeface="Arial" panose="020B0604020202020204" pitchFamily="34" charset="0"/>
                <a:cs typeface="Arial" panose="020B0604020202020204" pitchFamily="34" charset="0"/>
              </a:rPr>
              <a:t>drogas</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En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este</a:t>
            </a:r>
            <a:r>
              <a:rPr lang="en-US" dirty="0">
                <a:solidFill>
                  <a:srgbClr val="000000"/>
                </a:solidFill>
                <a:latin typeface="Arial" panose="020B0604020202020204" pitchFamily="34" charset="0"/>
                <a:cs typeface="Arial" panose="020B0604020202020204" pitchFamily="34" charset="0"/>
              </a:rPr>
              <a:t> ultimo sector, el </a:t>
            </a:r>
            <a:r>
              <a:rPr lang="en-US" dirty="0" err="1">
                <a:solidFill>
                  <a:srgbClr val="000000"/>
                </a:solidFill>
                <a:latin typeface="Arial" panose="020B0604020202020204" pitchFamily="34" charset="0"/>
                <a:cs typeface="Arial" panose="020B0604020202020204" pitchFamily="34" charset="0"/>
              </a:rPr>
              <a:t>mercado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estará</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liderado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por</a:t>
            </a:r>
            <a:r>
              <a:rPr lang="en-US"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nanoliposomas</a:t>
            </a:r>
            <a:r>
              <a:rPr lang="en-US" b="1" dirty="0">
                <a:solidFill>
                  <a:srgbClr val="000000"/>
                </a:solidFill>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(35%), </a:t>
            </a:r>
            <a:r>
              <a:rPr lang="en-US" dirty="0" err="1">
                <a:solidFill>
                  <a:srgbClr val="000000"/>
                </a:solidFill>
                <a:latin typeface="Arial" panose="020B0604020202020204" pitchFamily="34" charset="0"/>
                <a:cs typeface="Arial" panose="020B0604020202020204" pitchFamily="34" charset="0"/>
              </a:rPr>
              <a:t>seguido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por</a:t>
            </a:r>
            <a:r>
              <a:rPr lang="en-US"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dendrimeros</a:t>
            </a:r>
            <a:r>
              <a:rPr lang="en-US" b="1" dirty="0">
                <a:solidFill>
                  <a:srgbClr val="000000"/>
                </a:solidFill>
                <a:latin typeface="Arial" panose="020B0604020202020204" pitchFamily="34" charset="0"/>
                <a:cs typeface="Arial" panose="020B0604020202020204" pitchFamily="34" charset="0"/>
              </a:rPr>
              <a:t> y nanopartículas de </a:t>
            </a:r>
            <a:r>
              <a:rPr lang="en-US" b="1" dirty="0" err="1">
                <a:solidFill>
                  <a:srgbClr val="000000"/>
                </a:solidFill>
                <a:latin typeface="Arial" panose="020B0604020202020204" pitchFamily="34" charset="0"/>
                <a:cs typeface="Arial" panose="020B0604020202020204" pitchFamily="34" charset="0"/>
              </a:rPr>
              <a:t>plata</a:t>
            </a:r>
            <a:r>
              <a:rPr lang="en-US" b="1" dirty="0">
                <a:solidFill>
                  <a:srgbClr val="000000"/>
                </a:solidFill>
                <a:latin typeface="Arial" panose="020B0604020202020204" pitchFamily="34" charset="0"/>
                <a:cs typeface="Arial" panose="020B0604020202020204" pitchFamily="34" charset="0"/>
              </a:rPr>
              <a:t> </a:t>
            </a:r>
            <a:r>
              <a:rPr lang="fr-FR" dirty="0">
                <a:solidFill>
                  <a:srgbClr val="000000"/>
                </a:solidFill>
                <a:latin typeface="Arial" panose="020B0604020202020204" pitchFamily="34" charset="0"/>
                <a:cs typeface="Arial" panose="020B0604020202020204" pitchFamily="34" charset="0"/>
              </a:rPr>
              <a:t>(21%), </a:t>
            </a:r>
            <a:r>
              <a:rPr lang="fr-FR" b="1" dirty="0" err="1">
                <a:solidFill>
                  <a:srgbClr val="000000"/>
                </a:solidFill>
                <a:latin typeface="Arial" panose="020B0604020202020204" pitchFamily="34" charset="0"/>
                <a:cs typeface="Arial" panose="020B0604020202020204" pitchFamily="34" charset="0"/>
              </a:rPr>
              <a:t>micelas</a:t>
            </a:r>
            <a:r>
              <a:rPr lang="fr-FR" dirty="0">
                <a:solidFill>
                  <a:srgbClr val="000000"/>
                </a:solidFill>
                <a:latin typeface="Arial" panose="020B0604020202020204" pitchFamily="34" charset="0"/>
                <a:cs typeface="Arial" panose="020B0604020202020204" pitchFamily="34" charset="0"/>
              </a:rPr>
              <a:t> (14%), </a:t>
            </a:r>
            <a:r>
              <a:rPr lang="fr-FR" b="1" dirty="0" err="1">
                <a:solidFill>
                  <a:srgbClr val="000000"/>
                </a:solidFill>
                <a:latin typeface="Arial" panose="020B0604020202020204" pitchFamily="34" charset="0"/>
                <a:cs typeface="Arial" panose="020B0604020202020204" pitchFamily="34" charset="0"/>
              </a:rPr>
              <a:t>nanoparticulas</a:t>
            </a:r>
            <a:r>
              <a:rPr lang="fr-FR" b="1" dirty="0">
                <a:solidFill>
                  <a:srgbClr val="000000"/>
                </a:solidFill>
                <a:latin typeface="Arial" panose="020B0604020202020204" pitchFamily="34" charset="0"/>
                <a:cs typeface="Arial" panose="020B0604020202020204" pitchFamily="34" charset="0"/>
              </a:rPr>
              <a:t> </a:t>
            </a:r>
            <a:r>
              <a:rPr lang="fr-FR" b="1" dirty="0" err="1">
                <a:solidFill>
                  <a:srgbClr val="000000"/>
                </a:solidFill>
                <a:latin typeface="Arial" panose="020B0604020202020204" pitchFamily="34" charset="0"/>
                <a:cs typeface="Arial" panose="020B0604020202020204" pitchFamily="34" charset="0"/>
              </a:rPr>
              <a:t>polimericas</a:t>
            </a:r>
            <a:r>
              <a:rPr lang="fr-FR" b="1" dirty="0">
                <a:solidFill>
                  <a:srgbClr val="000000"/>
                </a:solidFill>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(6%), y </a:t>
            </a:r>
            <a:r>
              <a:rPr lang="en-US" b="1" dirty="0" err="1">
                <a:solidFill>
                  <a:srgbClr val="000000"/>
                </a:solidFill>
                <a:latin typeface="Arial" panose="020B0604020202020204" pitchFamily="34" charset="0"/>
                <a:cs typeface="Arial" panose="020B0604020202020204" pitchFamily="34" charset="0"/>
              </a:rPr>
              <a:t>nanocapsulas</a:t>
            </a:r>
            <a:r>
              <a:rPr lang="en-US" b="1" dirty="0">
                <a:solidFill>
                  <a:srgbClr val="000000"/>
                </a:solidFill>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 (3%). 	[Markets Opportunities in Nanotechnology for Drug Delivery] </a:t>
            </a:r>
            <a:r>
              <a:rPr lang="en-US" sz="1200" b="1" dirty="0">
                <a:solidFill>
                  <a:srgbClr val="0000FF"/>
                </a:solidFill>
                <a:latin typeface="Arial" panose="020B0604020202020204" pitchFamily="34" charset="0"/>
                <a:cs typeface="Arial" panose="020B0604020202020204" pitchFamily="34" charset="0"/>
              </a:rPr>
              <a:t>(</a:t>
            </a:r>
            <a:r>
              <a:rPr lang="en-US" sz="1200" b="1" dirty="0">
                <a:solidFill>
                  <a:srgbClr val="0000FF"/>
                </a:solidFill>
                <a:latin typeface="Arial" panose="020B0604020202020204" pitchFamily="34" charset="0"/>
                <a:cs typeface="Arial" panose="020B0604020202020204" pitchFamily="34" charset="0"/>
                <a:hlinkClick r:id="rId2"/>
              </a:rPr>
              <a:t>http://www.cientifica.com/wp-content/uploads/downloads/2012/04/NDD-White-Paper-Jan-2012.pdf</a:t>
            </a:r>
            <a:r>
              <a:rPr lang="en-US" sz="1200" b="1" dirty="0">
                <a:solidFill>
                  <a:srgbClr val="0000FF"/>
                </a:solidFill>
                <a:latin typeface="Arial" panose="020B0604020202020204" pitchFamily="34" charset="0"/>
                <a:cs typeface="Arial" panose="020B0604020202020204" pitchFamily="34" charset="0"/>
              </a:rPr>
              <a:t>) </a:t>
            </a:r>
            <a:endParaRPr lang="en-US" dirty="0">
              <a:solidFill>
                <a:srgbClr val="000000"/>
              </a:solidFill>
              <a:latin typeface="Arial" panose="020B0604020202020204" pitchFamily="34" charset="0"/>
              <a:cs typeface="Arial" panose="020B0604020202020204" pitchFamily="34" charset="0"/>
            </a:endParaRPr>
          </a:p>
        </p:txBody>
      </p:sp>
      <p:sp>
        <p:nvSpPr>
          <p:cNvPr id="5" name="Rectángulo 4"/>
          <p:cNvSpPr/>
          <p:nvPr/>
        </p:nvSpPr>
        <p:spPr>
          <a:xfrm>
            <a:off x="315873" y="2643472"/>
            <a:ext cx="8200584" cy="1569660"/>
          </a:xfrm>
          <a:prstGeom prst="rect">
            <a:avLst/>
          </a:prstGeom>
        </p:spPr>
        <p:txBody>
          <a:bodyPr wrap="square">
            <a:spAutoFit/>
          </a:bodyPr>
          <a:lstStyle/>
          <a:p>
            <a:pPr algn="just"/>
            <a:r>
              <a:rPr lang="en-US" b="1" dirty="0">
                <a:latin typeface="Arial" panose="020B0604020202020204" pitchFamily="34" charset="0"/>
                <a:cs typeface="Arial" panose="020B0604020202020204" pitchFamily="34" charset="0"/>
              </a:rPr>
              <a:t>	Las </a:t>
            </a:r>
            <a:r>
              <a:rPr lang="en-US" b="1" dirty="0" err="1">
                <a:latin typeface="Arial" panose="020B0604020202020204" pitchFamily="34" charset="0"/>
                <a:cs typeface="Arial" panose="020B0604020202020204" pitchFamily="34" charset="0"/>
              </a:rPr>
              <a:t>nanomedicinas</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terapeuticas</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tambien</a:t>
            </a:r>
            <a:r>
              <a:rPr lang="en-US" b="1" dirty="0">
                <a:latin typeface="Arial" panose="020B0604020202020204" pitchFamily="34" charset="0"/>
                <a:cs typeface="Arial" panose="020B0604020202020204" pitchFamily="34" charset="0"/>
              </a:rPr>
              <a:t> se </a:t>
            </a:r>
            <a:r>
              <a:rPr lang="en-US" b="1" dirty="0" err="1">
                <a:latin typeface="Arial" panose="020B0604020202020204" pitchFamily="34" charset="0"/>
                <a:cs typeface="Arial" panose="020B0604020202020204" pitchFamily="34" charset="0"/>
              </a:rPr>
              <a:t>conocen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como</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nanopharmaceuticals</a:t>
            </a:r>
            <a:r>
              <a:rPr lang="en-US" b="1" dirty="0">
                <a:latin typeface="Arial" panose="020B0604020202020204" pitchFamily="34" charset="0"/>
                <a:cs typeface="Arial" panose="020B0604020202020204" pitchFamily="34" charset="0"/>
              </a:rPr>
              <a:t>”, o </a:t>
            </a:r>
            <a:r>
              <a:rPr lang="en-US" dirty="0" err="1">
                <a:latin typeface="Arial" panose="020B0604020202020204" pitchFamily="34" charset="0"/>
                <a:cs typeface="Arial" panose="020B0604020202020204" pitchFamily="34" charset="0"/>
              </a:rPr>
              <a:t>productos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farmaceuticos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ingenierizados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la </a:t>
            </a:r>
            <a:r>
              <a:rPr lang="en-US" dirty="0" err="1">
                <a:latin typeface="Arial" panose="020B0604020202020204" pitchFamily="34" charset="0"/>
                <a:cs typeface="Arial" panose="020B0604020202020204" pitchFamily="34" charset="0"/>
              </a:rPr>
              <a:t>nanoescala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donde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nanomateriales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juegan</a:t>
            </a:r>
            <a:r>
              <a:rPr lang="en-US" dirty="0">
                <a:latin typeface="Arial" panose="020B0604020202020204" pitchFamily="34" charset="0"/>
                <a:cs typeface="Arial" panose="020B0604020202020204" pitchFamily="34" charset="0"/>
              </a:rPr>
              <a:t> un </a:t>
            </a:r>
            <a:r>
              <a:rPr lang="en-US" dirty="0" err="1">
                <a:latin typeface="Arial" panose="020B0604020202020204" pitchFamily="34" charset="0"/>
                <a:cs typeface="Arial" panose="020B0604020202020204" pitchFamily="34" charset="0"/>
              </a:rPr>
              <a:t>rol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terapeutico</a:t>
            </a:r>
            <a:r>
              <a:rPr lang="en-US" dirty="0">
                <a:latin typeface="Arial" panose="020B0604020202020204" pitchFamily="34" charset="0"/>
                <a:cs typeface="Arial" panose="020B0604020202020204" pitchFamily="34" charset="0"/>
              </a:rPr>
              <a:t> fundamental o </a:t>
            </a:r>
            <a:r>
              <a:rPr lang="en-US" dirty="0" err="1">
                <a:latin typeface="Arial" panose="020B0604020202020204" pitchFamily="34" charset="0"/>
                <a:cs typeface="Arial" panose="020B0604020202020204" pitchFamily="34" charset="0"/>
              </a:rPr>
              <a:t>adicionan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funcionalidad</a:t>
            </a:r>
            <a:r>
              <a:rPr lang="en-US" dirty="0">
                <a:latin typeface="Arial" panose="020B0604020202020204" pitchFamily="34" charset="0"/>
                <a:cs typeface="Arial" panose="020B0604020202020204" pitchFamily="34" charset="0"/>
              </a:rPr>
              <a:t> al principio </a:t>
            </a:r>
            <a:r>
              <a:rPr lang="en-US" dirty="0" err="1">
                <a:latin typeface="Arial" panose="020B0604020202020204" pitchFamily="34" charset="0"/>
                <a:cs typeface="Arial" panose="020B0604020202020204" pitchFamily="34" charset="0"/>
              </a:rPr>
              <a:t>activo</a:t>
            </a:r>
            <a:r>
              <a:rPr lang="es-AR" dirty="0"/>
              <a:t> </a:t>
            </a:r>
            <a:r>
              <a:rPr lang="es-AR" sz="1200" b="1" dirty="0">
                <a:solidFill>
                  <a:srgbClr val="0000FF"/>
                </a:solidFill>
                <a:latin typeface="Arial" panose="020B0604020202020204" pitchFamily="34" charset="0"/>
                <a:cs typeface="Arial" panose="020B0604020202020204" pitchFamily="34" charset="0"/>
              </a:rPr>
              <a:t>(Rivera Gil P, </a:t>
            </a:r>
            <a:r>
              <a:rPr lang="es-AR" sz="1200" b="1" dirty="0" err="1">
                <a:solidFill>
                  <a:srgbClr val="0000FF"/>
                </a:solidFill>
                <a:latin typeface="Arial" panose="020B0604020202020204" pitchFamily="34" charset="0"/>
                <a:cs typeface="Arial" panose="020B0604020202020204" pitchFamily="34" charset="0"/>
              </a:rPr>
              <a:t>Hühn</a:t>
            </a:r>
            <a:r>
              <a:rPr lang="es-AR" sz="1200" b="1" dirty="0">
                <a:solidFill>
                  <a:srgbClr val="0000FF"/>
                </a:solidFill>
                <a:latin typeface="Arial" panose="020B0604020202020204" pitchFamily="34" charset="0"/>
                <a:cs typeface="Arial" panose="020B0604020202020204" pitchFamily="34" charset="0"/>
              </a:rPr>
              <a:t> D, del </a:t>
            </a:r>
            <a:r>
              <a:rPr lang="es-AR" sz="1200" b="1" dirty="0" err="1">
                <a:solidFill>
                  <a:srgbClr val="0000FF"/>
                </a:solidFill>
                <a:latin typeface="Arial" panose="020B0604020202020204" pitchFamily="34" charset="0"/>
                <a:cs typeface="Arial" panose="020B0604020202020204" pitchFamily="34" charset="0"/>
              </a:rPr>
              <a:t>Mercato</a:t>
            </a:r>
            <a:r>
              <a:rPr lang="es-AR" sz="1200" b="1" dirty="0">
                <a:solidFill>
                  <a:srgbClr val="0000FF"/>
                </a:solidFill>
                <a:latin typeface="Arial" panose="020B0604020202020204" pitchFamily="34" charset="0"/>
                <a:cs typeface="Arial" panose="020B0604020202020204" pitchFamily="34" charset="0"/>
              </a:rPr>
              <a:t> LL, </a:t>
            </a:r>
            <a:r>
              <a:rPr lang="es-AR" sz="1200" b="1" dirty="0" err="1">
                <a:solidFill>
                  <a:srgbClr val="0000FF"/>
                </a:solidFill>
                <a:latin typeface="Arial" panose="020B0604020202020204" pitchFamily="34" charset="0"/>
                <a:cs typeface="Arial" panose="020B0604020202020204" pitchFamily="34" charset="0"/>
              </a:rPr>
              <a:t>Sasse</a:t>
            </a:r>
            <a:r>
              <a:rPr lang="es-AR" sz="1200" b="1" dirty="0">
                <a:solidFill>
                  <a:srgbClr val="0000FF"/>
                </a:solidFill>
                <a:latin typeface="Arial" panose="020B0604020202020204" pitchFamily="34" charset="0"/>
                <a:cs typeface="Arial" panose="020B0604020202020204" pitchFamily="34" charset="0"/>
              </a:rPr>
              <a:t> D, </a:t>
            </a:r>
            <a:r>
              <a:rPr lang="es-AR" sz="1200" b="1" dirty="0" err="1">
                <a:solidFill>
                  <a:srgbClr val="0000FF"/>
                </a:solidFill>
                <a:latin typeface="Arial" panose="020B0604020202020204" pitchFamily="34" charset="0"/>
                <a:cs typeface="Arial" panose="020B0604020202020204" pitchFamily="34" charset="0"/>
              </a:rPr>
              <a:t>Parak</a:t>
            </a:r>
            <a:r>
              <a:rPr lang="es-AR" sz="1200" b="1" dirty="0">
                <a:solidFill>
                  <a:srgbClr val="0000FF"/>
                </a:solidFill>
                <a:latin typeface="Arial" panose="020B0604020202020204" pitchFamily="34" charset="0"/>
                <a:cs typeface="Arial" panose="020B0604020202020204" pitchFamily="34" charset="0"/>
              </a:rPr>
              <a:t> WJ. </a:t>
            </a:r>
            <a:r>
              <a:rPr lang="es-AR" sz="1200" b="1" dirty="0" err="1">
                <a:solidFill>
                  <a:srgbClr val="0000FF"/>
                </a:solidFill>
                <a:latin typeface="Arial" panose="020B0604020202020204" pitchFamily="34" charset="0"/>
                <a:cs typeface="Arial" panose="020B0604020202020204" pitchFamily="34" charset="0"/>
              </a:rPr>
              <a:t>Nanopharmacy</a:t>
            </a:r>
            <a:r>
              <a:rPr lang="es-AR" sz="1200" b="1" dirty="0">
                <a:solidFill>
                  <a:srgbClr val="0000FF"/>
                </a:solidFill>
                <a:latin typeface="Arial" panose="020B0604020202020204" pitchFamily="34" charset="0"/>
                <a:cs typeface="Arial" panose="020B0604020202020204" pitchFamily="34" charset="0"/>
              </a:rPr>
              <a:t>: </a:t>
            </a:r>
            <a:r>
              <a:rPr lang="es-AR" sz="1200" b="1" dirty="0" err="1">
                <a:solidFill>
                  <a:srgbClr val="0000FF"/>
                </a:solidFill>
                <a:latin typeface="Arial" panose="020B0604020202020204" pitchFamily="34" charset="0"/>
                <a:cs typeface="Arial" panose="020B0604020202020204" pitchFamily="34" charset="0"/>
              </a:rPr>
              <a:t>Inorganic</a:t>
            </a:r>
            <a:r>
              <a:rPr lang="es-AR" sz="1200" b="1" dirty="0">
                <a:solidFill>
                  <a:srgbClr val="0000FF"/>
                </a:solidFill>
                <a:latin typeface="Arial" panose="020B0604020202020204" pitchFamily="34" charset="0"/>
                <a:cs typeface="Arial" panose="020B0604020202020204" pitchFamily="34" charset="0"/>
              </a:rPr>
              <a:t> </a:t>
            </a:r>
            <a:r>
              <a:rPr lang="es-AR" sz="1200" b="1" dirty="0" err="1">
                <a:solidFill>
                  <a:srgbClr val="0000FF"/>
                </a:solidFill>
                <a:latin typeface="Arial" panose="020B0604020202020204" pitchFamily="34" charset="0"/>
                <a:cs typeface="Arial" panose="020B0604020202020204" pitchFamily="34" charset="0"/>
              </a:rPr>
              <a:t>nanoscale</a:t>
            </a:r>
            <a:r>
              <a:rPr lang="es-AR" sz="1200" b="1" dirty="0">
                <a:solidFill>
                  <a:srgbClr val="0000FF"/>
                </a:solidFill>
                <a:latin typeface="Arial" panose="020B0604020202020204" pitchFamily="34" charset="0"/>
                <a:cs typeface="Arial" panose="020B0604020202020204" pitchFamily="34" charset="0"/>
              </a:rPr>
              <a:t> </a:t>
            </a:r>
            <a:r>
              <a:rPr lang="es-AR" sz="1200" b="1" dirty="0" err="1">
                <a:solidFill>
                  <a:srgbClr val="0000FF"/>
                </a:solidFill>
                <a:latin typeface="Arial" panose="020B0604020202020204" pitchFamily="34" charset="0"/>
                <a:cs typeface="Arial" panose="020B0604020202020204" pitchFamily="34" charset="0"/>
              </a:rPr>
              <a:t>devices</a:t>
            </a:r>
            <a:r>
              <a:rPr lang="es-AR" sz="1200" b="1" dirty="0">
                <a:solidFill>
                  <a:srgbClr val="0000FF"/>
                </a:solidFill>
                <a:latin typeface="Arial" panose="020B0604020202020204" pitchFamily="34" charset="0"/>
                <a:cs typeface="Arial" panose="020B0604020202020204" pitchFamily="34" charset="0"/>
              </a:rPr>
              <a:t> as </a:t>
            </a:r>
            <a:r>
              <a:rPr lang="es-AR" sz="1200" b="1" dirty="0" err="1">
                <a:solidFill>
                  <a:srgbClr val="0000FF"/>
                </a:solidFill>
                <a:latin typeface="Arial" panose="020B0604020202020204" pitchFamily="34" charset="0"/>
                <a:cs typeface="Arial" panose="020B0604020202020204" pitchFamily="34" charset="0"/>
              </a:rPr>
              <a:t>vectors</a:t>
            </a:r>
            <a:r>
              <a:rPr lang="es-AR" sz="1200" b="1" dirty="0">
                <a:solidFill>
                  <a:srgbClr val="0000FF"/>
                </a:solidFill>
                <a:latin typeface="Arial" panose="020B0604020202020204" pitchFamily="34" charset="0"/>
                <a:cs typeface="Arial" panose="020B0604020202020204" pitchFamily="34" charset="0"/>
              </a:rPr>
              <a:t> and active </a:t>
            </a:r>
            <a:r>
              <a:rPr lang="es-AR" sz="1200" b="1" dirty="0" err="1">
                <a:solidFill>
                  <a:srgbClr val="0000FF"/>
                </a:solidFill>
                <a:latin typeface="Arial" panose="020B0604020202020204" pitchFamily="34" charset="0"/>
                <a:cs typeface="Arial" panose="020B0604020202020204" pitchFamily="34" charset="0"/>
              </a:rPr>
              <a:t>compounds</a:t>
            </a:r>
            <a:r>
              <a:rPr lang="es-AR" sz="1200" b="1" dirty="0">
                <a:solidFill>
                  <a:srgbClr val="0000FF"/>
                </a:solidFill>
                <a:latin typeface="Arial" panose="020B0604020202020204" pitchFamily="34" charset="0"/>
                <a:cs typeface="Arial" panose="020B0604020202020204" pitchFamily="34" charset="0"/>
              </a:rPr>
              <a:t>. </a:t>
            </a:r>
            <a:r>
              <a:rPr lang="es-AR" sz="1200" b="1" dirty="0" err="1">
                <a:solidFill>
                  <a:srgbClr val="0000FF"/>
                </a:solidFill>
                <a:latin typeface="Arial" panose="020B0604020202020204" pitchFamily="34" charset="0"/>
                <a:cs typeface="Arial" panose="020B0604020202020204" pitchFamily="34" charset="0"/>
              </a:rPr>
              <a:t>Pharmacol</a:t>
            </a:r>
            <a:r>
              <a:rPr lang="es-AR" sz="1200" b="1" dirty="0">
                <a:solidFill>
                  <a:srgbClr val="0000FF"/>
                </a:solidFill>
                <a:latin typeface="Arial" panose="020B0604020202020204" pitchFamily="34" charset="0"/>
                <a:cs typeface="Arial" panose="020B0604020202020204" pitchFamily="34" charset="0"/>
              </a:rPr>
              <a:t> Res. 2010;62(2):115–125)</a:t>
            </a:r>
          </a:p>
        </p:txBody>
      </p:sp>
      <p:sp>
        <p:nvSpPr>
          <p:cNvPr id="7" name="CuadroTexto 6"/>
          <p:cNvSpPr txBox="1"/>
          <p:nvPr/>
        </p:nvSpPr>
        <p:spPr>
          <a:xfrm>
            <a:off x="0" y="1479725"/>
            <a:ext cx="9144000" cy="1107996"/>
          </a:xfrm>
          <a:prstGeom prst="rect">
            <a:avLst/>
          </a:prstGeom>
          <a:solidFill>
            <a:srgbClr val="FF0000"/>
          </a:solidFill>
        </p:spPr>
        <p:txBody>
          <a:bodyPr wrap="square" rtlCol="0">
            <a:spAutoFit/>
          </a:bodyPr>
          <a:lstStyle/>
          <a:p>
            <a:pPr algn="ctr"/>
            <a:r>
              <a:rPr lang="es-AR" sz="2400" b="1" dirty="0">
                <a:solidFill>
                  <a:schemeClr val="bg1"/>
                </a:solidFill>
                <a:latin typeface="Arial" panose="020B0604020202020204" pitchFamily="34" charset="0"/>
                <a:cs typeface="Arial" panose="020B0604020202020204" pitchFamily="34" charset="0"/>
              </a:rPr>
              <a:t>Las </a:t>
            </a:r>
            <a:r>
              <a:rPr lang="es-AR" sz="2400" b="1" dirty="0" err="1">
                <a:solidFill>
                  <a:schemeClr val="bg1"/>
                </a:solidFill>
                <a:latin typeface="Arial" panose="020B0604020202020204" pitchFamily="34" charset="0"/>
                <a:cs typeface="Arial" panose="020B0604020202020204" pitchFamily="34" charset="0"/>
              </a:rPr>
              <a:t>nanomedicinas</a:t>
            </a:r>
            <a:r>
              <a:rPr lang="es-AR" sz="2400" b="1" dirty="0">
                <a:solidFill>
                  <a:schemeClr val="bg1"/>
                </a:solidFill>
                <a:latin typeface="Arial" panose="020B0604020202020204" pitchFamily="34" charset="0"/>
                <a:cs typeface="Arial" panose="020B0604020202020204" pitchFamily="34" charset="0"/>
              </a:rPr>
              <a:t> tienen existencia real y ya están en el mercado farmacéutico. </a:t>
            </a:r>
            <a:r>
              <a:rPr lang="es-AR" dirty="0">
                <a:solidFill>
                  <a:schemeClr val="bg1"/>
                </a:solidFill>
                <a:latin typeface="Arial" panose="020B0604020202020204" pitchFamily="34" charset="0"/>
                <a:cs typeface="Arial" panose="020B0604020202020204" pitchFamily="34" charset="0"/>
              </a:rPr>
              <a:t>A continuación, una tabla relativamente completa enlistando las </a:t>
            </a:r>
            <a:r>
              <a:rPr lang="es-AR" dirty="0" err="1">
                <a:solidFill>
                  <a:schemeClr val="bg1"/>
                </a:solidFill>
                <a:latin typeface="Arial" panose="020B0604020202020204" pitchFamily="34" charset="0"/>
                <a:cs typeface="Arial" panose="020B0604020202020204" pitchFamily="34" charset="0"/>
              </a:rPr>
              <a:t>nanomedicinas</a:t>
            </a:r>
            <a:r>
              <a:rPr lang="es-AR" dirty="0">
                <a:solidFill>
                  <a:schemeClr val="bg1"/>
                </a:solidFill>
                <a:latin typeface="Arial" panose="020B0604020202020204" pitchFamily="34" charset="0"/>
                <a:cs typeface="Arial" panose="020B0604020202020204" pitchFamily="34" charset="0"/>
              </a:rPr>
              <a:t> (productos </a:t>
            </a:r>
            <a:r>
              <a:rPr lang="es-AR" dirty="0" err="1">
                <a:solidFill>
                  <a:schemeClr val="bg1"/>
                </a:solidFill>
                <a:latin typeface="Arial" panose="020B0604020202020204" pitchFamily="34" charset="0"/>
                <a:cs typeface="Arial" panose="020B0604020202020204" pitchFamily="34" charset="0"/>
              </a:rPr>
              <a:t>nanofarmaceuticos</a:t>
            </a:r>
            <a:r>
              <a:rPr lang="es-AR" dirty="0">
                <a:solidFill>
                  <a:schemeClr val="bg1"/>
                </a:solidFill>
                <a:latin typeface="Arial" panose="020B0604020202020204" pitchFamily="34" charset="0"/>
                <a:cs typeface="Arial" panose="020B0604020202020204" pitchFamily="34" charset="0"/>
              </a:rPr>
              <a:t>) en el mercado (2014) . </a:t>
            </a:r>
            <a:endParaRPr lang="es-AR" sz="2400" b="1" dirty="0">
              <a:solidFill>
                <a:schemeClr val="bg1"/>
              </a:solidFill>
              <a:latin typeface="Arial" panose="020B0604020202020204" pitchFamily="34" charset="0"/>
              <a:cs typeface="Arial" panose="020B0604020202020204" pitchFamily="34" charset="0"/>
            </a:endParaRPr>
          </a:p>
        </p:txBody>
      </p:sp>
      <p:sp>
        <p:nvSpPr>
          <p:cNvPr id="8" name="CuadroTexto 7"/>
          <p:cNvSpPr txBox="1"/>
          <p:nvPr/>
        </p:nvSpPr>
        <p:spPr>
          <a:xfrm>
            <a:off x="0" y="38979"/>
            <a:ext cx="9144000" cy="1384995"/>
          </a:xfrm>
          <a:prstGeom prst="rect">
            <a:avLst/>
          </a:prstGeom>
          <a:solidFill>
            <a:srgbClr val="FF0000"/>
          </a:solidFill>
        </p:spPr>
        <p:txBody>
          <a:bodyPr wrap="square" rtlCol="0">
            <a:spAutoFit/>
          </a:bodyPr>
          <a:lstStyle/>
          <a:p>
            <a:pPr algn="ctr"/>
            <a:r>
              <a:rPr lang="es-AR" sz="2400" b="1" dirty="0">
                <a:solidFill>
                  <a:schemeClr val="bg1"/>
                </a:solidFill>
                <a:latin typeface="Arial" panose="020B0604020202020204" pitchFamily="34" charset="0"/>
                <a:cs typeface="Arial" panose="020B0604020202020204" pitchFamily="34" charset="0"/>
              </a:rPr>
              <a:t>Las </a:t>
            </a:r>
            <a:r>
              <a:rPr lang="es-AR" sz="2400" b="1" dirty="0" err="1">
                <a:solidFill>
                  <a:schemeClr val="bg1"/>
                </a:solidFill>
                <a:latin typeface="Arial" panose="020B0604020202020204" pitchFamily="34" charset="0"/>
                <a:cs typeface="Arial" panose="020B0604020202020204" pitchFamily="34" charset="0"/>
              </a:rPr>
              <a:t>nanomedicinas</a:t>
            </a:r>
            <a:r>
              <a:rPr lang="es-AR" sz="2400" b="1" dirty="0">
                <a:solidFill>
                  <a:schemeClr val="bg1"/>
                </a:solidFill>
                <a:latin typeface="Arial" panose="020B0604020202020204" pitchFamily="34" charset="0"/>
                <a:cs typeface="Arial" panose="020B0604020202020204" pitchFamily="34" charset="0"/>
              </a:rPr>
              <a:t> pueden ser capturadas por células blanco. </a:t>
            </a:r>
            <a:r>
              <a:rPr lang="es-AR" dirty="0">
                <a:solidFill>
                  <a:schemeClr val="bg1"/>
                </a:solidFill>
                <a:latin typeface="Arial" panose="020B0604020202020204" pitchFamily="34" charset="0"/>
                <a:cs typeface="Arial" panose="020B0604020202020204" pitchFamily="34" charset="0"/>
              </a:rPr>
              <a:t>Por esta razón su estructura debe ser controlada estrictamente tanto estructural como toxicológicamente. Los nano-objetos NO son excipientes sino que controlan la farmacodinamia del nuevo </a:t>
            </a:r>
            <a:r>
              <a:rPr lang="es-AR" dirty="0" err="1">
                <a:solidFill>
                  <a:schemeClr val="bg1"/>
                </a:solidFill>
                <a:latin typeface="Arial" panose="020B0604020202020204" pitchFamily="34" charset="0"/>
                <a:cs typeface="Arial" panose="020B0604020202020204" pitchFamily="34" charset="0"/>
              </a:rPr>
              <a:t>nanofármaco</a:t>
            </a:r>
            <a:r>
              <a:rPr lang="es-AR" dirty="0">
                <a:solidFill>
                  <a:schemeClr val="bg1"/>
                </a:solidFill>
                <a:latin typeface="Arial" panose="020B0604020202020204" pitchFamily="34" charset="0"/>
                <a:cs typeface="Arial" panose="020B0604020202020204" pitchFamily="34" charset="0"/>
              </a:rPr>
              <a:t> . </a:t>
            </a:r>
          </a:p>
        </p:txBody>
      </p:sp>
    </p:spTree>
    <p:extLst>
      <p:ext uri="{BB962C8B-B14F-4D97-AF65-F5344CB8AC3E}">
        <p14:creationId xmlns:p14="http://schemas.microsoft.com/office/powerpoint/2010/main" val="78073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900120" y="44454"/>
            <a:ext cx="1582737" cy="5133975"/>
          </a:xfrm>
          <a:prstGeom prst="rect">
            <a:avLst/>
          </a:prstGeom>
          <a:noFill/>
          <a:ln w="9525">
            <a:noFill/>
            <a:miter lim="800000"/>
            <a:headEnd/>
            <a:tailEnd/>
          </a:ln>
        </p:spPr>
      </p:pic>
      <p:pic>
        <p:nvPicPr>
          <p:cNvPr id="39939" name="Picture 3"/>
          <p:cNvPicPr>
            <a:picLocks noChangeAspect="1" noChangeArrowheads="1"/>
          </p:cNvPicPr>
          <p:nvPr/>
        </p:nvPicPr>
        <p:blipFill>
          <a:blip r:embed="rId3"/>
          <a:srcRect/>
          <a:stretch>
            <a:fillRect/>
          </a:stretch>
        </p:blipFill>
        <p:spPr bwMode="auto">
          <a:xfrm>
            <a:off x="2916238" y="188913"/>
            <a:ext cx="4711700" cy="5268912"/>
          </a:xfrm>
          <a:prstGeom prst="rect">
            <a:avLst/>
          </a:prstGeom>
          <a:noFill/>
          <a:ln w="9525">
            <a:noFill/>
            <a:miter lim="800000"/>
            <a:headEnd/>
            <a:tailEnd/>
          </a:ln>
        </p:spPr>
      </p:pic>
      <p:sp>
        <p:nvSpPr>
          <p:cNvPr id="39940" name="Rectangle 4"/>
          <p:cNvSpPr>
            <a:spLocks noChangeArrowheads="1"/>
          </p:cNvSpPr>
          <p:nvPr/>
        </p:nvSpPr>
        <p:spPr bwMode="auto">
          <a:xfrm>
            <a:off x="1" y="5344193"/>
            <a:ext cx="9072564" cy="2000544"/>
          </a:xfrm>
          <a:prstGeom prst="rect">
            <a:avLst/>
          </a:prstGeom>
          <a:noFill/>
          <a:ln w="9525">
            <a:noFill/>
            <a:miter lim="800000"/>
            <a:headEnd/>
            <a:tailEnd/>
          </a:ln>
        </p:spPr>
        <p:txBody>
          <a:bodyPr wrap="square" lIns="91436" tIns="45718" rIns="91436" bIns="45718">
            <a:spAutoFit/>
          </a:bodyPr>
          <a:lstStyle/>
          <a:p>
            <a:r>
              <a:rPr lang="es-AR" sz="1000" b="1" dirty="0">
                <a:latin typeface="Arial" pitchFamily="34" charset="0"/>
                <a:cs typeface="Arial" pitchFamily="34" charset="0"/>
              </a:rPr>
              <a:t>Fig. 4. </a:t>
            </a:r>
            <a:r>
              <a:rPr lang="es-AR" sz="1000" dirty="0" err="1">
                <a:latin typeface="Arial" pitchFamily="34" charset="0"/>
                <a:cs typeface="Arial" pitchFamily="34" charset="0"/>
              </a:rPr>
              <a:t>Definition</a:t>
            </a:r>
            <a:r>
              <a:rPr lang="es-AR" sz="1000" dirty="0">
                <a:latin typeface="Arial" pitchFamily="34" charset="0"/>
                <a:cs typeface="Arial" pitchFamily="34" charset="0"/>
              </a:rPr>
              <a:t> of  </a:t>
            </a:r>
            <a:r>
              <a:rPr lang="es-AR" dirty="0">
                <a:latin typeface="Arial" pitchFamily="34" charset="0"/>
                <a:cs typeface="Arial" pitchFamily="34" charset="0"/>
              </a:rPr>
              <a:t> </a:t>
            </a:r>
            <a:r>
              <a:rPr lang="el-GR" b="1" dirty="0">
                <a:latin typeface="Arial" pitchFamily="34" charset="0"/>
                <a:cs typeface="Arial" pitchFamily="34" charset="0"/>
              </a:rPr>
              <a:t>Ω</a:t>
            </a:r>
            <a:r>
              <a:rPr lang="es-AR" b="1" dirty="0">
                <a:latin typeface="Arial" pitchFamily="34" charset="0"/>
                <a:cs typeface="Arial" pitchFamily="34" charset="0"/>
              </a:rPr>
              <a:t> </a:t>
            </a:r>
            <a:r>
              <a:rPr lang="es-AR" sz="1000" dirty="0">
                <a:latin typeface="Arial" pitchFamily="34" charset="0"/>
                <a:cs typeface="Arial" pitchFamily="34" charset="0"/>
              </a:rPr>
              <a:t>and </a:t>
            </a:r>
            <a:r>
              <a:rPr lang="es-AR" sz="1000" dirty="0" err="1">
                <a:latin typeface="Arial" pitchFamily="34" charset="0"/>
                <a:cs typeface="Arial" pitchFamily="34" charset="0"/>
              </a:rPr>
              <a:t>its</a:t>
            </a:r>
            <a:r>
              <a:rPr lang="es-AR" sz="1000" dirty="0">
                <a:latin typeface="Arial" pitchFamily="34" charset="0"/>
                <a:cs typeface="Arial" pitchFamily="34" charset="0"/>
              </a:rPr>
              <a:t> </a:t>
            </a:r>
            <a:r>
              <a:rPr lang="es-AR" sz="1000" dirty="0" err="1">
                <a:latin typeface="Arial" pitchFamily="34" charset="0"/>
                <a:cs typeface="Arial" pitchFamily="34" charset="0"/>
              </a:rPr>
              <a:t>relationship</a:t>
            </a:r>
            <a:r>
              <a:rPr lang="es-AR" sz="1000" dirty="0">
                <a:latin typeface="Arial" pitchFamily="34" charset="0"/>
                <a:cs typeface="Arial" pitchFamily="34" charset="0"/>
              </a:rPr>
              <a:t> </a:t>
            </a:r>
            <a:r>
              <a:rPr lang="es-AR" sz="1000" dirty="0" err="1">
                <a:latin typeface="Arial" pitchFamily="34" charset="0"/>
                <a:cs typeface="Arial" pitchFamily="34" charset="0"/>
              </a:rPr>
              <a:t>with</a:t>
            </a:r>
            <a:r>
              <a:rPr lang="es-AR" sz="1000" dirty="0">
                <a:latin typeface="Arial" pitchFamily="34" charset="0"/>
                <a:cs typeface="Arial" pitchFamily="34" charset="0"/>
              </a:rPr>
              <a:t> </a:t>
            </a:r>
            <a:r>
              <a:rPr lang="es-AR" sz="1000" dirty="0" err="1">
                <a:latin typeface="Arial" pitchFamily="34" charset="0"/>
                <a:cs typeface="Arial" pitchFamily="34" charset="0"/>
              </a:rPr>
              <a:t>membrane</a:t>
            </a:r>
            <a:r>
              <a:rPr lang="es-AR" sz="1000" dirty="0">
                <a:latin typeface="Arial" pitchFamily="34" charset="0"/>
                <a:cs typeface="Arial" pitchFamily="34" charset="0"/>
              </a:rPr>
              <a:t> </a:t>
            </a:r>
            <a:r>
              <a:rPr lang="es-AR" sz="1000" dirty="0" err="1">
                <a:latin typeface="Arial" pitchFamily="34" charset="0"/>
                <a:cs typeface="Arial" pitchFamily="34" charset="0"/>
              </a:rPr>
              <a:t>velocity</a:t>
            </a:r>
            <a:r>
              <a:rPr lang="es-AR" sz="1000" dirty="0">
                <a:latin typeface="Arial" pitchFamily="34" charset="0"/>
                <a:cs typeface="Arial" pitchFamily="34" charset="0"/>
              </a:rPr>
              <a:t>. (</a:t>
            </a:r>
            <a:r>
              <a:rPr lang="es-AR" sz="1000" i="1" dirty="0">
                <a:latin typeface="Arial" pitchFamily="34" charset="0"/>
                <a:cs typeface="Arial" pitchFamily="34" charset="0"/>
              </a:rPr>
              <a:t>A</a:t>
            </a:r>
            <a:r>
              <a:rPr lang="es-AR" sz="1000" dirty="0">
                <a:latin typeface="Arial" pitchFamily="34" charset="0"/>
                <a:cs typeface="Arial" pitchFamily="34" charset="0"/>
              </a:rPr>
              <a:t>) A </a:t>
            </a:r>
            <a:r>
              <a:rPr lang="es-AR" sz="1000" dirty="0" err="1">
                <a:latin typeface="Arial" pitchFamily="34" charset="0"/>
                <a:cs typeface="Arial" pitchFamily="34" charset="0"/>
              </a:rPr>
              <a:t>schematic</a:t>
            </a:r>
            <a:r>
              <a:rPr lang="es-AR" sz="1000" dirty="0">
                <a:latin typeface="Arial" pitchFamily="34" charset="0"/>
                <a:cs typeface="Arial" pitchFamily="34" charset="0"/>
              </a:rPr>
              <a:t> </a:t>
            </a:r>
            <a:r>
              <a:rPr lang="es-AR" sz="1000" dirty="0" err="1">
                <a:latin typeface="Arial" pitchFamily="34" charset="0"/>
                <a:cs typeface="Arial" pitchFamily="34" charset="0"/>
              </a:rPr>
              <a:t>diagram</a:t>
            </a:r>
            <a:r>
              <a:rPr lang="es-AR" sz="1000" dirty="0">
                <a:latin typeface="Arial" pitchFamily="34" charset="0"/>
                <a:cs typeface="Arial" pitchFamily="34" charset="0"/>
              </a:rPr>
              <a:t> </a:t>
            </a:r>
            <a:r>
              <a:rPr lang="es-AR" sz="1000" dirty="0" err="1">
                <a:latin typeface="Arial" pitchFamily="34" charset="0"/>
                <a:cs typeface="Arial" pitchFamily="34" charset="0"/>
              </a:rPr>
              <a:t>illustrating</a:t>
            </a:r>
            <a:r>
              <a:rPr lang="es-AR" sz="1000" dirty="0">
                <a:latin typeface="Arial" pitchFamily="34" charset="0"/>
                <a:cs typeface="Arial" pitchFamily="34" charset="0"/>
              </a:rPr>
              <a:t> </a:t>
            </a:r>
            <a:r>
              <a:rPr lang="es-AR" sz="1000" dirty="0" err="1">
                <a:latin typeface="Arial" pitchFamily="34" charset="0"/>
                <a:cs typeface="Arial" pitchFamily="34" charset="0"/>
              </a:rPr>
              <a:t>how</a:t>
            </a:r>
            <a:r>
              <a:rPr lang="es-AR" sz="1000" dirty="0">
                <a:latin typeface="Arial" pitchFamily="34" charset="0"/>
                <a:cs typeface="Arial" pitchFamily="34" charset="0"/>
              </a:rPr>
              <a:t> </a:t>
            </a:r>
            <a:r>
              <a:rPr lang="es-AR" sz="1000" dirty="0" err="1">
                <a:latin typeface="Arial" pitchFamily="34" charset="0"/>
                <a:cs typeface="Arial" pitchFamily="34" charset="0"/>
              </a:rPr>
              <a:t>membrane</a:t>
            </a:r>
            <a:r>
              <a:rPr lang="es-AR" sz="1000" dirty="0">
                <a:latin typeface="Arial" pitchFamily="34" charset="0"/>
                <a:cs typeface="Arial" pitchFamily="34" charset="0"/>
              </a:rPr>
              <a:t> </a:t>
            </a:r>
            <a:r>
              <a:rPr lang="es-AR" sz="1000" dirty="0" err="1">
                <a:latin typeface="Arial" pitchFamily="34" charset="0"/>
                <a:cs typeface="Arial" pitchFamily="34" charset="0"/>
              </a:rPr>
              <a:t>progresses</a:t>
            </a:r>
            <a:r>
              <a:rPr lang="es-AR" sz="1000" dirty="0">
                <a:latin typeface="Arial" pitchFamily="34" charset="0"/>
                <a:cs typeface="Arial" pitchFamily="34" charset="0"/>
              </a:rPr>
              <a:t> </a:t>
            </a:r>
            <a:r>
              <a:rPr lang="es-AR" sz="1000" dirty="0" err="1">
                <a:latin typeface="Arial" pitchFamily="34" charset="0"/>
                <a:cs typeface="Arial" pitchFamily="34" charset="0"/>
              </a:rPr>
              <a:t>tangentially</a:t>
            </a:r>
            <a:r>
              <a:rPr lang="es-AR" sz="1000" dirty="0">
                <a:latin typeface="Arial" pitchFamily="34" charset="0"/>
                <a:cs typeface="Arial" pitchFamily="34" charset="0"/>
              </a:rPr>
              <a:t> </a:t>
            </a:r>
            <a:r>
              <a:rPr lang="es-AR" sz="1000" dirty="0" err="1">
                <a:latin typeface="Arial" pitchFamily="34" charset="0"/>
                <a:cs typeface="Arial" pitchFamily="34" charset="0"/>
              </a:rPr>
              <a:t>around</a:t>
            </a:r>
            <a:r>
              <a:rPr lang="es-AR" sz="1000" dirty="0">
                <a:latin typeface="Arial" pitchFamily="34" charset="0"/>
                <a:cs typeface="Arial" pitchFamily="34" charset="0"/>
              </a:rPr>
              <a:t> </a:t>
            </a:r>
            <a:r>
              <a:rPr lang="es-AR" sz="1000" dirty="0" err="1">
                <a:latin typeface="Arial" pitchFamily="34" charset="0"/>
                <a:cs typeface="Arial" pitchFamily="34" charset="0"/>
              </a:rPr>
              <a:t>an</a:t>
            </a:r>
            <a:r>
              <a:rPr lang="es-AR" sz="1000" dirty="0">
                <a:latin typeface="Arial" pitchFamily="34" charset="0"/>
                <a:cs typeface="Arial" pitchFamily="34" charset="0"/>
              </a:rPr>
              <a:t> ED. </a:t>
            </a:r>
            <a:r>
              <a:rPr lang="es-AR" sz="1000" b="1" dirty="0">
                <a:latin typeface="Arial" pitchFamily="34" charset="0"/>
                <a:cs typeface="Arial" pitchFamily="34" charset="0"/>
              </a:rPr>
              <a:t>T</a:t>
            </a:r>
            <a:r>
              <a:rPr lang="es-AR" sz="1000" dirty="0">
                <a:latin typeface="Arial" pitchFamily="34" charset="0"/>
                <a:cs typeface="Arial" pitchFamily="34" charset="0"/>
              </a:rPr>
              <a:t> </a:t>
            </a:r>
            <a:r>
              <a:rPr lang="es-AR" sz="1000" dirty="0" err="1">
                <a:latin typeface="Arial" pitchFamily="34" charset="0"/>
                <a:cs typeface="Arial" pitchFamily="34" charset="0"/>
              </a:rPr>
              <a:t>represents</a:t>
            </a:r>
            <a:r>
              <a:rPr lang="es-AR" sz="1000" dirty="0">
                <a:latin typeface="Arial" pitchFamily="34" charset="0"/>
                <a:cs typeface="Arial" pitchFamily="34" charset="0"/>
              </a:rPr>
              <a:t> </a:t>
            </a:r>
            <a:r>
              <a:rPr lang="es-AR" sz="1000" dirty="0" err="1">
                <a:latin typeface="Arial" pitchFamily="34" charset="0"/>
                <a:cs typeface="Arial" pitchFamily="34" charset="0"/>
              </a:rPr>
              <a:t>the</a:t>
            </a:r>
            <a:r>
              <a:rPr lang="es-AR" sz="1000" dirty="0">
                <a:latin typeface="Arial" pitchFamily="34" charset="0"/>
                <a:cs typeface="Arial" pitchFamily="34" charset="0"/>
              </a:rPr>
              <a:t> </a:t>
            </a:r>
            <a:r>
              <a:rPr lang="es-AR" sz="1000" dirty="0" err="1">
                <a:latin typeface="Arial" pitchFamily="34" charset="0"/>
                <a:cs typeface="Arial" pitchFamily="34" charset="0"/>
              </a:rPr>
              <a:t>average</a:t>
            </a:r>
            <a:r>
              <a:rPr lang="es-AR" sz="1000" dirty="0">
                <a:latin typeface="Arial" pitchFamily="34" charset="0"/>
                <a:cs typeface="Arial" pitchFamily="34" charset="0"/>
              </a:rPr>
              <a:t> of </a:t>
            </a:r>
            <a:r>
              <a:rPr lang="es-AR" sz="1000" dirty="0" err="1">
                <a:latin typeface="Arial" pitchFamily="34" charset="0"/>
                <a:cs typeface="Arial" pitchFamily="34" charset="0"/>
              </a:rPr>
              <a:t>tangential</a:t>
            </a:r>
            <a:r>
              <a:rPr lang="es-AR" sz="1000" dirty="0">
                <a:latin typeface="Arial" pitchFamily="34" charset="0"/>
                <a:cs typeface="Arial" pitchFamily="34" charset="0"/>
              </a:rPr>
              <a:t> </a:t>
            </a:r>
            <a:r>
              <a:rPr lang="es-AR" sz="1000" dirty="0" err="1">
                <a:latin typeface="Arial" pitchFamily="34" charset="0"/>
                <a:cs typeface="Arial" pitchFamily="34" charset="0"/>
              </a:rPr>
              <a:t>angles</a:t>
            </a:r>
            <a:r>
              <a:rPr lang="es-AR" sz="1000" dirty="0">
                <a:latin typeface="Arial" pitchFamily="34" charset="0"/>
                <a:cs typeface="Arial" pitchFamily="34" charset="0"/>
              </a:rPr>
              <a:t> </a:t>
            </a:r>
            <a:r>
              <a:rPr lang="es-AR" sz="1000" dirty="0" err="1">
                <a:latin typeface="Arial" pitchFamily="34" charset="0"/>
                <a:cs typeface="Arial" pitchFamily="34" charset="0"/>
              </a:rPr>
              <a:t>from</a:t>
            </a:r>
            <a:r>
              <a:rPr lang="es-AR" sz="1000" dirty="0">
                <a:latin typeface="Arial" pitchFamily="34" charset="0"/>
                <a:cs typeface="Arial" pitchFamily="34" charset="0"/>
              </a:rPr>
              <a:t> </a:t>
            </a:r>
            <a:r>
              <a:rPr lang="es-AR" sz="1200" dirty="0">
                <a:latin typeface="Arial" pitchFamily="34" charset="0"/>
                <a:cs typeface="Arial" pitchFamily="34" charset="0"/>
                <a:sym typeface="Symbol" pitchFamily="18" charset="2"/>
              </a:rPr>
              <a:t>= </a:t>
            </a:r>
            <a:r>
              <a:rPr lang="es-AR" sz="1200" dirty="0">
                <a:latin typeface="Arial" pitchFamily="34" charset="0"/>
                <a:cs typeface="Arial" pitchFamily="34" charset="0"/>
              </a:rPr>
              <a:t>0 </a:t>
            </a:r>
            <a:r>
              <a:rPr lang="es-AR" sz="1200" dirty="0" err="1">
                <a:latin typeface="Arial" pitchFamily="34" charset="0"/>
                <a:cs typeface="Arial" pitchFamily="34" charset="0"/>
              </a:rPr>
              <a:t>to</a:t>
            </a:r>
            <a:r>
              <a:rPr lang="es-AR" sz="1200" dirty="0">
                <a:latin typeface="Arial" pitchFamily="34" charset="0"/>
                <a:cs typeface="Arial" pitchFamily="34" charset="0"/>
              </a:rPr>
              <a:t> </a:t>
            </a:r>
            <a:r>
              <a:rPr lang="es-AR" sz="1200" dirty="0">
                <a:latin typeface="Arial" pitchFamily="34" charset="0"/>
                <a:cs typeface="Arial" pitchFamily="34" charset="0"/>
                <a:sym typeface="Symbol" pitchFamily="18" charset="2"/>
              </a:rPr>
              <a:t>= </a:t>
            </a:r>
            <a:r>
              <a:rPr lang="el-GR" sz="1200" dirty="0">
                <a:latin typeface="Arial" pitchFamily="34" charset="0"/>
                <a:cs typeface="Arial" pitchFamily="34" charset="0"/>
                <a:sym typeface="Symbol" pitchFamily="18" charset="2"/>
              </a:rPr>
              <a:t>π</a:t>
            </a:r>
            <a:r>
              <a:rPr lang="es-AR" sz="1200" dirty="0">
                <a:latin typeface="Arial" pitchFamily="34" charset="0"/>
                <a:cs typeface="Arial" pitchFamily="34" charset="0"/>
                <a:sym typeface="Symbol" pitchFamily="18" charset="2"/>
              </a:rPr>
              <a:t>/</a:t>
            </a:r>
            <a:r>
              <a:rPr lang="es-AR" sz="1200" dirty="0">
                <a:latin typeface="Arial" pitchFamily="34" charset="0"/>
                <a:cs typeface="Arial" pitchFamily="34" charset="0"/>
              </a:rPr>
              <a:t> 2</a:t>
            </a:r>
            <a:r>
              <a:rPr lang="es-AR" sz="1000" dirty="0">
                <a:latin typeface="Arial" pitchFamily="34" charset="0"/>
                <a:cs typeface="Arial" pitchFamily="34" charset="0"/>
              </a:rPr>
              <a:t>. </a:t>
            </a:r>
            <a:r>
              <a:rPr lang="el-GR" sz="1200" b="1" dirty="0">
                <a:latin typeface="Arial" pitchFamily="34" charset="0"/>
                <a:cs typeface="Arial" pitchFamily="34" charset="0"/>
              </a:rPr>
              <a:t>Ω</a:t>
            </a:r>
            <a:r>
              <a:rPr lang="es-AR" sz="1000" dirty="0">
                <a:latin typeface="Arial" pitchFamily="34" charset="0"/>
                <a:cs typeface="Arial" pitchFamily="34" charset="0"/>
              </a:rPr>
              <a:t> </a:t>
            </a:r>
            <a:r>
              <a:rPr lang="es-AR" sz="1000" dirty="0" err="1">
                <a:latin typeface="Arial" pitchFamily="34" charset="0"/>
                <a:cs typeface="Arial" pitchFamily="34" charset="0"/>
              </a:rPr>
              <a:t>is</a:t>
            </a:r>
            <a:r>
              <a:rPr lang="es-AR" sz="1000" dirty="0">
                <a:latin typeface="Arial" pitchFamily="34" charset="0"/>
                <a:cs typeface="Arial" pitchFamily="34" charset="0"/>
              </a:rPr>
              <a:t> </a:t>
            </a:r>
            <a:r>
              <a:rPr lang="es-AR" sz="1000" dirty="0" err="1">
                <a:latin typeface="Arial" pitchFamily="34" charset="0"/>
                <a:cs typeface="Arial" pitchFamily="34" charset="0"/>
              </a:rPr>
              <a:t>the</a:t>
            </a:r>
            <a:r>
              <a:rPr lang="es-AR" sz="1000" dirty="0">
                <a:latin typeface="Arial" pitchFamily="34" charset="0"/>
                <a:cs typeface="Arial" pitchFamily="34" charset="0"/>
              </a:rPr>
              <a:t> </a:t>
            </a:r>
            <a:r>
              <a:rPr lang="es-AR" sz="1000" dirty="0" err="1">
                <a:latin typeface="Arial" pitchFamily="34" charset="0"/>
                <a:cs typeface="Arial" pitchFamily="34" charset="0"/>
              </a:rPr>
              <a:t>angle</a:t>
            </a:r>
            <a:r>
              <a:rPr lang="es-AR" sz="1000" dirty="0">
                <a:latin typeface="Arial" pitchFamily="34" charset="0"/>
                <a:cs typeface="Arial" pitchFamily="34" charset="0"/>
              </a:rPr>
              <a:t> </a:t>
            </a:r>
            <a:r>
              <a:rPr lang="es-AR" sz="1000" dirty="0" err="1">
                <a:latin typeface="Arial" pitchFamily="34" charset="0"/>
                <a:cs typeface="Arial" pitchFamily="34" charset="0"/>
              </a:rPr>
              <a:t>between</a:t>
            </a:r>
            <a:r>
              <a:rPr lang="es-AR" sz="1000" dirty="0">
                <a:latin typeface="Arial" pitchFamily="34" charset="0"/>
                <a:cs typeface="Arial" pitchFamily="34" charset="0"/>
              </a:rPr>
              <a:t> </a:t>
            </a:r>
            <a:r>
              <a:rPr lang="es-AR" sz="1000" b="1" dirty="0">
                <a:latin typeface="Arial" pitchFamily="34" charset="0"/>
                <a:cs typeface="Arial" pitchFamily="34" charset="0"/>
              </a:rPr>
              <a:t>T</a:t>
            </a:r>
            <a:r>
              <a:rPr lang="es-AR" sz="1000" dirty="0">
                <a:latin typeface="Arial" pitchFamily="34" charset="0"/>
                <a:cs typeface="Arial" pitchFamily="34" charset="0"/>
              </a:rPr>
              <a:t> and </a:t>
            </a:r>
            <a:r>
              <a:rPr lang="es-AR" sz="1000" dirty="0" err="1">
                <a:latin typeface="Arial" pitchFamily="34" charset="0"/>
                <a:cs typeface="Arial" pitchFamily="34" charset="0"/>
              </a:rPr>
              <a:t>membrane</a:t>
            </a:r>
            <a:r>
              <a:rPr lang="es-AR" sz="1000" dirty="0">
                <a:latin typeface="Arial" pitchFamily="34" charset="0"/>
                <a:cs typeface="Arial" pitchFamily="34" charset="0"/>
              </a:rPr>
              <a:t> normal at </a:t>
            </a:r>
            <a:r>
              <a:rPr lang="es-AR" sz="1000" dirty="0" err="1">
                <a:latin typeface="Arial" pitchFamily="34" charset="0"/>
                <a:cs typeface="Arial" pitchFamily="34" charset="0"/>
              </a:rPr>
              <a:t>the</a:t>
            </a:r>
            <a:r>
              <a:rPr lang="es-AR" sz="1000" dirty="0">
                <a:latin typeface="Arial" pitchFamily="34" charset="0"/>
                <a:cs typeface="Arial" pitchFamily="34" charset="0"/>
              </a:rPr>
              <a:t> </a:t>
            </a:r>
            <a:r>
              <a:rPr lang="es-AR" sz="1000" dirty="0" err="1">
                <a:latin typeface="Arial" pitchFamily="34" charset="0"/>
                <a:cs typeface="Arial" pitchFamily="34" charset="0"/>
              </a:rPr>
              <a:t>site</a:t>
            </a:r>
            <a:r>
              <a:rPr lang="es-AR" sz="1000" dirty="0">
                <a:latin typeface="Arial" pitchFamily="34" charset="0"/>
                <a:cs typeface="Arial" pitchFamily="34" charset="0"/>
              </a:rPr>
              <a:t> of </a:t>
            </a:r>
            <a:r>
              <a:rPr lang="es-AR" sz="1000" dirty="0" err="1">
                <a:latin typeface="Arial" pitchFamily="34" charset="0"/>
                <a:cs typeface="Arial" pitchFamily="34" charset="0"/>
              </a:rPr>
              <a:t>attachment</a:t>
            </a:r>
            <a:r>
              <a:rPr lang="es-AR" sz="1000" dirty="0">
                <a:latin typeface="Arial" pitchFamily="34" charset="0"/>
                <a:cs typeface="Arial" pitchFamily="34" charset="0"/>
              </a:rPr>
              <a:t>, </a:t>
            </a:r>
            <a:r>
              <a:rPr lang="es-AR" sz="1000" b="1" dirty="0">
                <a:latin typeface="Arial" pitchFamily="34" charset="0"/>
                <a:cs typeface="Arial" pitchFamily="34" charset="0"/>
              </a:rPr>
              <a:t>N</a:t>
            </a:r>
            <a:r>
              <a:rPr lang="es-AR" sz="1000" dirty="0">
                <a:latin typeface="Arial" pitchFamily="34" charset="0"/>
                <a:cs typeface="Arial" pitchFamily="34" charset="0"/>
              </a:rPr>
              <a:t> . (</a:t>
            </a:r>
            <a:r>
              <a:rPr lang="es-AR" sz="1000" i="1" dirty="0">
                <a:latin typeface="Arial" pitchFamily="34" charset="0"/>
                <a:cs typeface="Arial" pitchFamily="34" charset="0"/>
              </a:rPr>
              <a:t>B</a:t>
            </a:r>
            <a:r>
              <a:rPr lang="es-AR" sz="1000" dirty="0">
                <a:latin typeface="Arial" pitchFamily="34" charset="0"/>
                <a:cs typeface="Arial" pitchFamily="34" charset="0"/>
              </a:rPr>
              <a:t>) </a:t>
            </a:r>
            <a:r>
              <a:rPr lang="es-AR" sz="1000" dirty="0" err="1">
                <a:latin typeface="Arial" pitchFamily="34" charset="0"/>
                <a:cs typeface="Arial" pitchFamily="34" charset="0"/>
              </a:rPr>
              <a:t>Membrane</a:t>
            </a:r>
            <a:r>
              <a:rPr lang="es-AR" sz="1000" dirty="0">
                <a:latin typeface="Arial" pitchFamily="34" charset="0"/>
                <a:cs typeface="Arial" pitchFamily="34" charset="0"/>
              </a:rPr>
              <a:t> </a:t>
            </a:r>
            <a:r>
              <a:rPr lang="es-AR" sz="1000" dirty="0" err="1">
                <a:latin typeface="Arial" pitchFamily="34" charset="0"/>
                <a:cs typeface="Arial" pitchFamily="34" charset="0"/>
              </a:rPr>
              <a:t>velocity</a:t>
            </a:r>
            <a:r>
              <a:rPr lang="es-AR" sz="1000" dirty="0">
                <a:latin typeface="Arial" pitchFamily="34" charset="0"/>
                <a:cs typeface="Arial" pitchFamily="34" charset="0"/>
              </a:rPr>
              <a:t> (</a:t>
            </a:r>
            <a:r>
              <a:rPr lang="es-AR" sz="1000" dirty="0" err="1">
                <a:latin typeface="Arial" pitchFamily="34" charset="0"/>
                <a:cs typeface="Arial" pitchFamily="34" charset="0"/>
              </a:rPr>
              <a:t>distance</a:t>
            </a:r>
            <a:r>
              <a:rPr lang="es-AR" sz="1000" dirty="0">
                <a:latin typeface="Arial" pitchFamily="34" charset="0"/>
                <a:cs typeface="Arial" pitchFamily="34" charset="0"/>
              </a:rPr>
              <a:t> </a:t>
            </a:r>
            <a:r>
              <a:rPr lang="es-AR" sz="1000" dirty="0" err="1">
                <a:latin typeface="Arial" pitchFamily="34" charset="0"/>
                <a:cs typeface="Arial" pitchFamily="34" charset="0"/>
              </a:rPr>
              <a:t>traveled</a:t>
            </a:r>
            <a:r>
              <a:rPr lang="es-AR" sz="1000" dirty="0">
                <a:latin typeface="Arial" pitchFamily="34" charset="0"/>
                <a:cs typeface="Arial" pitchFamily="34" charset="0"/>
              </a:rPr>
              <a:t> </a:t>
            </a:r>
            <a:r>
              <a:rPr lang="es-AR" sz="1000" dirty="0" err="1">
                <a:latin typeface="Arial" pitchFamily="34" charset="0"/>
                <a:cs typeface="Arial" pitchFamily="34" charset="0"/>
              </a:rPr>
              <a:t>by</a:t>
            </a:r>
            <a:r>
              <a:rPr lang="es-AR" sz="1000" dirty="0">
                <a:latin typeface="Arial" pitchFamily="34" charset="0"/>
                <a:cs typeface="Arial" pitchFamily="34" charset="0"/>
              </a:rPr>
              <a:t> </a:t>
            </a:r>
            <a:r>
              <a:rPr lang="es-AR" sz="1000" dirty="0" err="1">
                <a:latin typeface="Arial" pitchFamily="34" charset="0"/>
                <a:cs typeface="Arial" pitchFamily="34" charset="0"/>
              </a:rPr>
              <a:t>the</a:t>
            </a:r>
            <a:r>
              <a:rPr lang="es-AR" sz="1000" dirty="0">
                <a:latin typeface="Arial" pitchFamily="34" charset="0"/>
                <a:cs typeface="Arial" pitchFamily="34" charset="0"/>
              </a:rPr>
              <a:t> </a:t>
            </a:r>
            <a:r>
              <a:rPr lang="es-AR" sz="1000" dirty="0" err="1">
                <a:latin typeface="Arial" pitchFamily="34" charset="0"/>
                <a:cs typeface="Arial" pitchFamily="34" charset="0"/>
              </a:rPr>
              <a:t>membrane</a:t>
            </a:r>
            <a:r>
              <a:rPr lang="es-AR" sz="1000" dirty="0">
                <a:latin typeface="Arial" pitchFamily="34" charset="0"/>
                <a:cs typeface="Arial" pitchFamily="34" charset="0"/>
              </a:rPr>
              <a:t> </a:t>
            </a:r>
            <a:r>
              <a:rPr lang="es-AR" sz="1000" dirty="0" err="1">
                <a:latin typeface="Arial" pitchFamily="34" charset="0"/>
                <a:cs typeface="Arial" pitchFamily="34" charset="0"/>
              </a:rPr>
              <a:t>divided</a:t>
            </a:r>
            <a:r>
              <a:rPr lang="es-AR" sz="1000" dirty="0">
                <a:latin typeface="Arial" pitchFamily="34" charset="0"/>
                <a:cs typeface="Arial" pitchFamily="34" charset="0"/>
              </a:rPr>
              <a:t> </a:t>
            </a:r>
            <a:r>
              <a:rPr lang="es-AR" sz="1000" dirty="0" err="1">
                <a:latin typeface="Arial" pitchFamily="34" charset="0"/>
                <a:cs typeface="Arial" pitchFamily="34" charset="0"/>
              </a:rPr>
              <a:t>by</a:t>
            </a:r>
            <a:r>
              <a:rPr lang="es-AR" sz="1000" dirty="0">
                <a:latin typeface="Arial" pitchFamily="34" charset="0"/>
                <a:cs typeface="Arial" pitchFamily="34" charset="0"/>
              </a:rPr>
              <a:t> time </a:t>
            </a:r>
            <a:r>
              <a:rPr lang="es-AR" sz="1000" dirty="0" err="1">
                <a:latin typeface="Arial" pitchFamily="34" charset="0"/>
                <a:cs typeface="Arial" pitchFamily="34" charset="0"/>
              </a:rPr>
              <a:t>to</a:t>
            </a:r>
            <a:r>
              <a:rPr lang="es-AR" sz="1000" dirty="0">
                <a:latin typeface="Arial" pitchFamily="34" charset="0"/>
                <a:cs typeface="Arial" pitchFamily="34" charset="0"/>
              </a:rPr>
              <a:t> </a:t>
            </a:r>
            <a:r>
              <a:rPr lang="es-AR" sz="1000" dirty="0" err="1">
                <a:latin typeface="Arial" pitchFamily="34" charset="0"/>
                <a:cs typeface="Arial" pitchFamily="34" charset="0"/>
              </a:rPr>
              <a:t>internalize</a:t>
            </a:r>
            <a:r>
              <a:rPr lang="es-AR" sz="1000" dirty="0">
                <a:latin typeface="Arial" pitchFamily="34" charset="0"/>
                <a:cs typeface="Arial" pitchFamily="34" charset="0"/>
              </a:rPr>
              <a:t>, </a:t>
            </a:r>
            <a:r>
              <a:rPr lang="es-AR" sz="1000" i="1" dirty="0">
                <a:latin typeface="Arial" pitchFamily="34" charset="0"/>
                <a:cs typeface="Arial" pitchFamily="34" charset="0"/>
              </a:rPr>
              <a:t>n </a:t>
            </a:r>
            <a:r>
              <a:rPr lang="es-AR" sz="1000" dirty="0">
                <a:latin typeface="Arial" pitchFamily="34" charset="0"/>
                <a:cs typeface="Arial" pitchFamily="34" charset="0"/>
              </a:rPr>
              <a:t> 3; error </a:t>
            </a:r>
            <a:r>
              <a:rPr lang="es-AR" sz="1000" dirty="0" err="1">
                <a:latin typeface="Arial" pitchFamily="34" charset="0"/>
                <a:cs typeface="Arial" pitchFamily="34" charset="0"/>
              </a:rPr>
              <a:t>bars</a:t>
            </a:r>
            <a:r>
              <a:rPr lang="es-AR" sz="1000" dirty="0">
                <a:latin typeface="Arial" pitchFamily="34" charset="0"/>
                <a:cs typeface="Arial" pitchFamily="34" charset="0"/>
              </a:rPr>
              <a:t> </a:t>
            </a:r>
            <a:r>
              <a:rPr lang="es-AR" sz="1000" dirty="0" err="1">
                <a:latin typeface="Arial" pitchFamily="34" charset="0"/>
                <a:cs typeface="Arial" pitchFamily="34" charset="0"/>
              </a:rPr>
              <a:t>represent</a:t>
            </a:r>
            <a:r>
              <a:rPr lang="es-AR" sz="1000" dirty="0">
                <a:latin typeface="Arial" pitchFamily="34" charset="0"/>
                <a:cs typeface="Arial" pitchFamily="34" charset="0"/>
              </a:rPr>
              <a:t> SD) </a:t>
            </a:r>
            <a:r>
              <a:rPr lang="es-AR" sz="1000" dirty="0" err="1">
                <a:latin typeface="Arial" pitchFamily="34" charset="0"/>
                <a:cs typeface="Arial" pitchFamily="34" charset="0"/>
              </a:rPr>
              <a:t>decreases</a:t>
            </a:r>
            <a:r>
              <a:rPr lang="es-AR" sz="1000" dirty="0">
                <a:latin typeface="Arial" pitchFamily="34" charset="0"/>
                <a:cs typeface="Arial" pitchFamily="34" charset="0"/>
              </a:rPr>
              <a:t> </a:t>
            </a:r>
            <a:r>
              <a:rPr lang="es-AR" sz="1000" dirty="0" err="1">
                <a:latin typeface="Arial" pitchFamily="34" charset="0"/>
                <a:cs typeface="Arial" pitchFamily="34" charset="0"/>
              </a:rPr>
              <a:t>with</a:t>
            </a:r>
            <a:r>
              <a:rPr lang="es-AR" sz="1000" dirty="0">
                <a:latin typeface="Arial" pitchFamily="34" charset="0"/>
                <a:cs typeface="Arial" pitchFamily="34" charset="0"/>
              </a:rPr>
              <a:t> </a:t>
            </a:r>
            <a:r>
              <a:rPr lang="es-AR" sz="1000" dirty="0" err="1">
                <a:latin typeface="Arial" pitchFamily="34" charset="0"/>
                <a:cs typeface="Arial" pitchFamily="34" charset="0"/>
              </a:rPr>
              <a:t>increasing</a:t>
            </a:r>
            <a:r>
              <a:rPr lang="es-AR" sz="1000" dirty="0">
                <a:latin typeface="Arial" pitchFamily="34" charset="0"/>
                <a:cs typeface="Arial" pitchFamily="34" charset="0"/>
              </a:rPr>
              <a:t> </a:t>
            </a:r>
            <a:r>
              <a:rPr lang="el-GR" b="1" dirty="0">
                <a:latin typeface="Arial" pitchFamily="34" charset="0"/>
                <a:cs typeface="Arial" pitchFamily="34" charset="0"/>
              </a:rPr>
              <a:t>Ω</a:t>
            </a:r>
            <a:r>
              <a:rPr lang="el-GR" sz="1000" b="1" dirty="0">
                <a:latin typeface="Arial" pitchFamily="34" charset="0"/>
                <a:cs typeface="Arial" pitchFamily="34" charset="0"/>
              </a:rPr>
              <a:t> </a:t>
            </a:r>
            <a:r>
              <a:rPr lang="es-AR" sz="1000" dirty="0" err="1">
                <a:latin typeface="Arial" pitchFamily="34" charset="0"/>
                <a:cs typeface="Arial" pitchFamily="34" charset="0"/>
              </a:rPr>
              <a:t>for</a:t>
            </a:r>
            <a:r>
              <a:rPr lang="es-AR" sz="1000" dirty="0">
                <a:latin typeface="Arial" pitchFamily="34" charset="0"/>
                <a:cs typeface="Arial" pitchFamily="34" charset="0"/>
              </a:rPr>
              <a:t> a </a:t>
            </a:r>
            <a:r>
              <a:rPr lang="es-AR" sz="1000" dirty="0" err="1">
                <a:latin typeface="Arial" pitchFamily="34" charset="0"/>
                <a:cs typeface="Arial" pitchFamily="34" charset="0"/>
              </a:rPr>
              <a:t>variety</a:t>
            </a:r>
            <a:r>
              <a:rPr lang="es-AR" sz="1000" dirty="0">
                <a:latin typeface="Arial" pitchFamily="34" charset="0"/>
                <a:cs typeface="Arial" pitchFamily="34" charset="0"/>
              </a:rPr>
              <a:t> of </a:t>
            </a:r>
            <a:r>
              <a:rPr lang="es-AR" sz="1000" dirty="0" err="1">
                <a:latin typeface="Arial" pitchFamily="34" charset="0"/>
                <a:cs typeface="Arial" pitchFamily="34" charset="0"/>
              </a:rPr>
              <a:t>shapes</a:t>
            </a:r>
            <a:r>
              <a:rPr lang="es-AR" sz="1000" dirty="0">
                <a:latin typeface="Arial" pitchFamily="34" charset="0"/>
                <a:cs typeface="Arial" pitchFamily="34" charset="0"/>
              </a:rPr>
              <a:t> and </a:t>
            </a:r>
            <a:r>
              <a:rPr lang="es-AR" sz="1000" dirty="0" err="1">
                <a:latin typeface="Arial" pitchFamily="34" charset="0"/>
                <a:cs typeface="Arial" pitchFamily="34" charset="0"/>
              </a:rPr>
              <a:t>sizes</a:t>
            </a:r>
            <a:r>
              <a:rPr lang="es-AR" sz="1000" dirty="0">
                <a:latin typeface="Arial" pitchFamily="34" charset="0"/>
                <a:cs typeface="Arial" pitchFamily="34" charset="0"/>
              </a:rPr>
              <a:t> of </a:t>
            </a:r>
            <a:r>
              <a:rPr lang="es-AR" sz="1000" dirty="0" err="1">
                <a:latin typeface="Arial" pitchFamily="34" charset="0"/>
                <a:cs typeface="Arial" pitchFamily="34" charset="0"/>
              </a:rPr>
              <a:t>particles</a:t>
            </a:r>
            <a:r>
              <a:rPr lang="es-AR" sz="1000" dirty="0">
                <a:latin typeface="Arial" pitchFamily="34" charset="0"/>
                <a:cs typeface="Arial" pitchFamily="34" charset="0"/>
              </a:rPr>
              <a:t>. </a:t>
            </a:r>
            <a:r>
              <a:rPr lang="es-AR" sz="1000" dirty="0" err="1">
                <a:latin typeface="Arial" pitchFamily="34" charset="0"/>
                <a:cs typeface="Arial" pitchFamily="34" charset="0"/>
              </a:rPr>
              <a:t>Nonopsonized</a:t>
            </a:r>
            <a:r>
              <a:rPr lang="es-AR" sz="1000" dirty="0">
                <a:latin typeface="Arial" pitchFamily="34" charset="0"/>
                <a:cs typeface="Arial" pitchFamily="34" charset="0"/>
              </a:rPr>
              <a:t> </a:t>
            </a:r>
            <a:r>
              <a:rPr lang="es-AR" sz="1000" dirty="0" err="1">
                <a:latin typeface="Arial" pitchFamily="34" charset="0"/>
                <a:cs typeface="Arial" pitchFamily="34" charset="0"/>
              </a:rPr>
              <a:t>particles</a:t>
            </a:r>
            <a:r>
              <a:rPr lang="es-AR" sz="1000" dirty="0">
                <a:latin typeface="Arial" pitchFamily="34" charset="0"/>
                <a:cs typeface="Arial" pitchFamily="34" charset="0"/>
              </a:rPr>
              <a:t> are </a:t>
            </a:r>
            <a:r>
              <a:rPr lang="es-AR" sz="1000" dirty="0" err="1">
                <a:latin typeface="Arial" pitchFamily="34" charset="0"/>
                <a:cs typeface="Arial" pitchFamily="34" charset="0"/>
              </a:rPr>
              <a:t>indicated</a:t>
            </a:r>
            <a:r>
              <a:rPr lang="es-AR" sz="1000" dirty="0">
                <a:latin typeface="Arial" pitchFamily="34" charset="0"/>
                <a:cs typeface="Arial" pitchFamily="34" charset="0"/>
              </a:rPr>
              <a:t> </a:t>
            </a:r>
            <a:r>
              <a:rPr lang="es-AR" sz="1000" dirty="0" err="1">
                <a:latin typeface="Arial" pitchFamily="34" charset="0"/>
                <a:cs typeface="Arial" pitchFamily="34" charset="0"/>
              </a:rPr>
              <a:t>by</a:t>
            </a:r>
            <a:r>
              <a:rPr lang="es-AR" sz="1000" dirty="0">
                <a:latin typeface="Arial" pitchFamily="34" charset="0"/>
                <a:cs typeface="Arial" pitchFamily="34" charset="0"/>
              </a:rPr>
              <a:t> </a:t>
            </a:r>
            <a:r>
              <a:rPr lang="es-AR" sz="1000" dirty="0" err="1">
                <a:latin typeface="Arial" pitchFamily="34" charset="0"/>
                <a:cs typeface="Arial" pitchFamily="34" charset="0"/>
              </a:rPr>
              <a:t>filled</a:t>
            </a:r>
            <a:r>
              <a:rPr lang="es-AR" sz="1000" dirty="0">
                <a:latin typeface="Arial" pitchFamily="34" charset="0"/>
                <a:cs typeface="Arial" pitchFamily="34" charset="0"/>
              </a:rPr>
              <a:t> </a:t>
            </a:r>
            <a:r>
              <a:rPr lang="es-AR" sz="1000" dirty="0" err="1">
                <a:latin typeface="Arial" pitchFamily="34" charset="0"/>
                <a:cs typeface="Arial" pitchFamily="34" charset="0"/>
              </a:rPr>
              <a:t>circles</a:t>
            </a:r>
            <a:r>
              <a:rPr lang="es-AR" sz="1000" dirty="0">
                <a:latin typeface="Arial" pitchFamily="34" charset="0"/>
                <a:cs typeface="Arial" pitchFamily="34" charset="0"/>
              </a:rPr>
              <a:t>, and </a:t>
            </a:r>
            <a:r>
              <a:rPr lang="es-AR" sz="1000" dirty="0" err="1">
                <a:latin typeface="Arial" pitchFamily="34" charset="0"/>
                <a:cs typeface="Arial" pitchFamily="34" charset="0"/>
              </a:rPr>
              <a:t>IgG-opsonized</a:t>
            </a:r>
            <a:r>
              <a:rPr lang="es-AR" sz="1000" dirty="0">
                <a:latin typeface="Arial" pitchFamily="34" charset="0"/>
                <a:cs typeface="Arial" pitchFamily="34" charset="0"/>
              </a:rPr>
              <a:t> </a:t>
            </a:r>
            <a:r>
              <a:rPr lang="es-AR" sz="1000" dirty="0" err="1">
                <a:latin typeface="Arial" pitchFamily="34" charset="0"/>
                <a:cs typeface="Arial" pitchFamily="34" charset="0"/>
              </a:rPr>
              <a:t>particles</a:t>
            </a:r>
            <a:r>
              <a:rPr lang="es-AR" sz="1000" dirty="0">
                <a:latin typeface="Arial" pitchFamily="34" charset="0"/>
                <a:cs typeface="Arial" pitchFamily="34" charset="0"/>
              </a:rPr>
              <a:t> are </a:t>
            </a:r>
            <a:r>
              <a:rPr lang="es-AR" sz="1000" dirty="0" err="1">
                <a:latin typeface="Arial" pitchFamily="34" charset="0"/>
                <a:cs typeface="Arial" pitchFamily="34" charset="0"/>
              </a:rPr>
              <a:t>indicated</a:t>
            </a:r>
            <a:r>
              <a:rPr lang="es-AR" sz="1000" dirty="0">
                <a:latin typeface="Arial" pitchFamily="34" charset="0"/>
                <a:cs typeface="Arial" pitchFamily="34" charset="0"/>
              </a:rPr>
              <a:t> </a:t>
            </a:r>
            <a:r>
              <a:rPr lang="es-AR" sz="1000" dirty="0" err="1">
                <a:latin typeface="Arial" pitchFamily="34" charset="0"/>
                <a:cs typeface="Arial" pitchFamily="34" charset="0"/>
              </a:rPr>
              <a:t>by</a:t>
            </a:r>
            <a:r>
              <a:rPr lang="es-AR" sz="1000" dirty="0">
                <a:latin typeface="Arial" pitchFamily="34" charset="0"/>
                <a:cs typeface="Arial" pitchFamily="34" charset="0"/>
              </a:rPr>
              <a:t> open </a:t>
            </a:r>
            <a:r>
              <a:rPr lang="es-AR" sz="1000" dirty="0" err="1">
                <a:latin typeface="Arial" pitchFamily="34" charset="0"/>
                <a:cs typeface="Arial" pitchFamily="34" charset="0"/>
              </a:rPr>
              <a:t>squares</a:t>
            </a:r>
            <a:r>
              <a:rPr lang="es-AR" sz="1000" dirty="0">
                <a:latin typeface="Arial" pitchFamily="34" charset="0"/>
                <a:cs typeface="Arial" pitchFamily="34" charset="0"/>
              </a:rPr>
              <a:t>. </a:t>
            </a:r>
            <a:r>
              <a:rPr lang="es-AR" sz="1000" dirty="0" err="1">
                <a:latin typeface="Arial" pitchFamily="34" charset="0"/>
                <a:cs typeface="Arial" pitchFamily="34" charset="0"/>
              </a:rPr>
              <a:t>Each</a:t>
            </a:r>
            <a:r>
              <a:rPr lang="es-AR" sz="1000" dirty="0">
                <a:latin typeface="Arial" pitchFamily="34" charset="0"/>
                <a:cs typeface="Arial" pitchFamily="34" charset="0"/>
              </a:rPr>
              <a:t> data </a:t>
            </a:r>
            <a:r>
              <a:rPr lang="es-AR" sz="1000" dirty="0" err="1">
                <a:latin typeface="Arial" pitchFamily="34" charset="0"/>
                <a:cs typeface="Arial" pitchFamily="34" charset="0"/>
              </a:rPr>
              <a:t>point</a:t>
            </a:r>
            <a:r>
              <a:rPr lang="es-AR" sz="1000" dirty="0">
                <a:latin typeface="Arial" pitchFamily="34" charset="0"/>
                <a:cs typeface="Arial" pitchFamily="34" charset="0"/>
              </a:rPr>
              <a:t> </a:t>
            </a:r>
            <a:r>
              <a:rPr lang="es-AR" sz="1000" dirty="0" err="1">
                <a:latin typeface="Arial" pitchFamily="34" charset="0"/>
                <a:cs typeface="Arial" pitchFamily="34" charset="0"/>
              </a:rPr>
              <a:t>represents</a:t>
            </a:r>
            <a:r>
              <a:rPr lang="es-AR" sz="1000" dirty="0">
                <a:latin typeface="Arial" pitchFamily="34" charset="0"/>
                <a:cs typeface="Arial" pitchFamily="34" charset="0"/>
              </a:rPr>
              <a:t> a </a:t>
            </a:r>
            <a:r>
              <a:rPr lang="es-AR" sz="1000" dirty="0" err="1">
                <a:latin typeface="Arial" pitchFamily="34" charset="0"/>
                <a:cs typeface="Arial" pitchFamily="34" charset="0"/>
              </a:rPr>
              <a:t>different</a:t>
            </a:r>
            <a:r>
              <a:rPr lang="es-AR" sz="1000" dirty="0">
                <a:latin typeface="Arial" pitchFamily="34" charset="0"/>
                <a:cs typeface="Arial" pitchFamily="34" charset="0"/>
              </a:rPr>
              <a:t> </a:t>
            </a:r>
            <a:r>
              <a:rPr lang="es-AR" sz="1000" dirty="0" err="1">
                <a:latin typeface="Arial" pitchFamily="34" charset="0"/>
                <a:cs typeface="Arial" pitchFamily="34" charset="0"/>
              </a:rPr>
              <a:t>shape</a:t>
            </a:r>
            <a:r>
              <a:rPr lang="es-AR" sz="1000" dirty="0">
                <a:latin typeface="Arial" pitchFamily="34" charset="0"/>
                <a:cs typeface="Arial" pitchFamily="34" charset="0"/>
              </a:rPr>
              <a:t>, </a:t>
            </a:r>
            <a:r>
              <a:rPr lang="es-AR" sz="1000" dirty="0" err="1">
                <a:latin typeface="Arial" pitchFamily="34" charset="0"/>
                <a:cs typeface="Arial" pitchFamily="34" charset="0"/>
              </a:rPr>
              <a:t>size</a:t>
            </a:r>
            <a:r>
              <a:rPr lang="es-AR" sz="1000" dirty="0">
                <a:latin typeface="Arial" pitchFamily="34" charset="0"/>
                <a:cs typeface="Arial" pitchFamily="34" charset="0"/>
              </a:rPr>
              <a:t>, </a:t>
            </a:r>
            <a:r>
              <a:rPr lang="es-AR" sz="1000" dirty="0" err="1">
                <a:latin typeface="Arial" pitchFamily="34" charset="0"/>
                <a:cs typeface="Arial" pitchFamily="34" charset="0"/>
              </a:rPr>
              <a:t>or</a:t>
            </a:r>
            <a:r>
              <a:rPr lang="es-AR" sz="1000" dirty="0">
                <a:latin typeface="Arial" pitchFamily="34" charset="0"/>
                <a:cs typeface="Arial" pitchFamily="34" charset="0"/>
              </a:rPr>
              <a:t> </a:t>
            </a:r>
            <a:r>
              <a:rPr lang="es-AR" sz="1000" dirty="0" err="1">
                <a:latin typeface="Arial" pitchFamily="34" charset="0"/>
                <a:cs typeface="Arial" pitchFamily="34" charset="0"/>
              </a:rPr>
              <a:t>aspect</a:t>
            </a:r>
            <a:r>
              <a:rPr lang="es-AR" sz="1000" dirty="0">
                <a:latin typeface="Arial" pitchFamily="34" charset="0"/>
                <a:cs typeface="Arial" pitchFamily="34" charset="0"/>
              </a:rPr>
              <a:t> ratio </a:t>
            </a:r>
            <a:r>
              <a:rPr lang="es-AR" sz="1000" dirty="0" err="1">
                <a:latin typeface="Arial" pitchFamily="34" charset="0"/>
                <a:cs typeface="Arial" pitchFamily="34" charset="0"/>
              </a:rPr>
              <a:t>particle</a:t>
            </a:r>
            <a:r>
              <a:rPr lang="es-AR" sz="1000" dirty="0">
                <a:latin typeface="Arial" pitchFamily="34" charset="0"/>
                <a:cs typeface="Arial" pitchFamily="34" charset="0"/>
              </a:rPr>
              <a:t>. </a:t>
            </a:r>
            <a:r>
              <a:rPr lang="es-AR" sz="1000" dirty="0" err="1">
                <a:latin typeface="Arial" pitchFamily="34" charset="0"/>
                <a:cs typeface="Arial" pitchFamily="34" charset="0"/>
              </a:rPr>
              <a:t>The</a:t>
            </a:r>
            <a:r>
              <a:rPr lang="es-AR" sz="1000" dirty="0">
                <a:latin typeface="Arial" pitchFamily="34" charset="0"/>
                <a:cs typeface="Arial" pitchFamily="34" charset="0"/>
              </a:rPr>
              <a:t> </a:t>
            </a:r>
            <a:r>
              <a:rPr lang="es-AR" sz="1000" dirty="0" err="1">
                <a:latin typeface="Arial" pitchFamily="34" charset="0"/>
                <a:cs typeface="Arial" pitchFamily="34" charset="0"/>
              </a:rPr>
              <a:t>internalization</a:t>
            </a:r>
            <a:r>
              <a:rPr lang="es-AR" sz="1000" dirty="0">
                <a:latin typeface="Arial" pitchFamily="34" charset="0"/>
                <a:cs typeface="Arial" pitchFamily="34" charset="0"/>
              </a:rPr>
              <a:t> </a:t>
            </a:r>
            <a:r>
              <a:rPr lang="es-AR" sz="1000" dirty="0" err="1">
                <a:latin typeface="Arial" pitchFamily="34" charset="0"/>
                <a:cs typeface="Arial" pitchFamily="34" charset="0"/>
              </a:rPr>
              <a:t>velocity</a:t>
            </a:r>
            <a:r>
              <a:rPr lang="es-AR" sz="1000" dirty="0">
                <a:latin typeface="Arial" pitchFamily="34" charset="0"/>
                <a:cs typeface="Arial" pitchFamily="34" charset="0"/>
              </a:rPr>
              <a:t> </a:t>
            </a:r>
            <a:r>
              <a:rPr lang="es-AR" sz="1000" dirty="0" err="1">
                <a:latin typeface="Arial" pitchFamily="34" charset="0"/>
                <a:cs typeface="Arial" pitchFamily="34" charset="0"/>
              </a:rPr>
              <a:t>is</a:t>
            </a:r>
            <a:r>
              <a:rPr lang="es-AR" sz="1000" dirty="0">
                <a:latin typeface="Arial" pitchFamily="34" charset="0"/>
                <a:cs typeface="Arial" pitchFamily="34" charset="0"/>
              </a:rPr>
              <a:t> positive </a:t>
            </a:r>
            <a:r>
              <a:rPr lang="es-AR" sz="1000" dirty="0" err="1">
                <a:latin typeface="Arial" pitchFamily="34" charset="0"/>
                <a:cs typeface="Arial" pitchFamily="34" charset="0"/>
              </a:rPr>
              <a:t>for</a:t>
            </a:r>
            <a:r>
              <a:rPr lang="es-AR" sz="1000" dirty="0">
                <a:latin typeface="Arial" pitchFamily="34" charset="0"/>
                <a:cs typeface="Arial" pitchFamily="34" charset="0"/>
              </a:rPr>
              <a:t> </a:t>
            </a:r>
            <a:r>
              <a:rPr lang="el-GR" b="1" dirty="0">
                <a:latin typeface="Arial" pitchFamily="34" charset="0"/>
                <a:cs typeface="Arial" pitchFamily="34" charset="0"/>
              </a:rPr>
              <a:t>Ω</a:t>
            </a:r>
            <a:r>
              <a:rPr lang="es-AR" dirty="0">
                <a:latin typeface="Arial" pitchFamily="34" charset="0"/>
                <a:cs typeface="Arial" pitchFamily="34" charset="0"/>
              </a:rPr>
              <a:t> ≤ </a:t>
            </a:r>
            <a:r>
              <a:rPr lang="es-AR" sz="1000" dirty="0">
                <a:latin typeface="Arial" pitchFamily="34" charset="0"/>
                <a:cs typeface="Arial" pitchFamily="34" charset="0"/>
              </a:rPr>
              <a:t>45° (</a:t>
            </a:r>
            <a:r>
              <a:rPr lang="es-AR" sz="1000" i="1" dirty="0">
                <a:latin typeface="Arial" pitchFamily="34" charset="0"/>
                <a:cs typeface="Arial" pitchFamily="34" charset="0"/>
              </a:rPr>
              <a:t>P</a:t>
            </a:r>
            <a:r>
              <a:rPr lang="es-AR" sz="1000" dirty="0">
                <a:latin typeface="Arial" pitchFamily="34" charset="0"/>
                <a:cs typeface="Arial" pitchFamily="34" charset="0"/>
              </a:rPr>
              <a:t>0.001). </a:t>
            </a:r>
            <a:r>
              <a:rPr lang="es-AR" sz="1000" dirty="0" err="1">
                <a:latin typeface="Arial" pitchFamily="34" charset="0"/>
                <a:cs typeface="Arial" pitchFamily="34" charset="0"/>
              </a:rPr>
              <a:t>Above</a:t>
            </a:r>
            <a:r>
              <a:rPr lang="es-AR" sz="1000" dirty="0">
                <a:latin typeface="Arial" pitchFamily="34" charset="0"/>
                <a:cs typeface="Arial" pitchFamily="34" charset="0"/>
              </a:rPr>
              <a:t> a </a:t>
            </a:r>
            <a:r>
              <a:rPr lang="es-AR" sz="1000" dirty="0" err="1">
                <a:latin typeface="Arial" pitchFamily="34" charset="0"/>
                <a:cs typeface="Arial" pitchFamily="34" charset="0"/>
              </a:rPr>
              <a:t>critical</a:t>
            </a:r>
            <a:r>
              <a:rPr lang="es-AR" sz="1000" dirty="0">
                <a:latin typeface="Arial" pitchFamily="34" charset="0"/>
                <a:cs typeface="Arial" pitchFamily="34" charset="0"/>
              </a:rPr>
              <a:t> </a:t>
            </a:r>
            <a:r>
              <a:rPr lang="es-AR" sz="1000" dirty="0" err="1">
                <a:latin typeface="Arial" pitchFamily="34" charset="0"/>
                <a:cs typeface="Arial" pitchFamily="34" charset="0"/>
              </a:rPr>
              <a:t>value</a:t>
            </a:r>
            <a:r>
              <a:rPr lang="es-AR" sz="1000" dirty="0">
                <a:latin typeface="Arial" pitchFamily="34" charset="0"/>
                <a:cs typeface="Arial" pitchFamily="34" charset="0"/>
              </a:rPr>
              <a:t> of </a:t>
            </a:r>
            <a:r>
              <a:rPr lang="es-AR" dirty="0">
                <a:latin typeface="Arial" pitchFamily="34" charset="0"/>
                <a:cs typeface="Arial" pitchFamily="34" charset="0"/>
              </a:rPr>
              <a:t> </a:t>
            </a:r>
            <a:r>
              <a:rPr lang="el-GR" b="1" dirty="0">
                <a:latin typeface="Arial" pitchFamily="34" charset="0"/>
                <a:cs typeface="Arial" pitchFamily="34" charset="0"/>
              </a:rPr>
              <a:t>Ω</a:t>
            </a:r>
            <a:r>
              <a:rPr lang="el-GR" b="1" dirty="0">
                <a:latin typeface="Arial" pitchFamily="34" charset="0"/>
                <a:cs typeface="Arial" pitchFamily="34" charset="0"/>
                <a:sym typeface="Symbol" pitchFamily="18" charset="2"/>
              </a:rPr>
              <a:t></a:t>
            </a:r>
            <a:r>
              <a:rPr lang="es-AR" sz="1000" dirty="0">
                <a:latin typeface="Arial" pitchFamily="34" charset="0"/>
                <a:cs typeface="Arial" pitchFamily="34" charset="0"/>
              </a:rPr>
              <a:t> 45°, </a:t>
            </a:r>
            <a:r>
              <a:rPr lang="es-AR" sz="1000" dirty="0" err="1">
                <a:latin typeface="Arial" pitchFamily="34" charset="0"/>
                <a:cs typeface="Arial" pitchFamily="34" charset="0"/>
              </a:rPr>
              <a:t>the</a:t>
            </a:r>
            <a:r>
              <a:rPr lang="es-AR" sz="1000" dirty="0">
                <a:latin typeface="Arial" pitchFamily="34" charset="0"/>
                <a:cs typeface="Arial" pitchFamily="34" charset="0"/>
              </a:rPr>
              <a:t> </a:t>
            </a:r>
            <a:r>
              <a:rPr lang="es-AR" sz="1000" dirty="0" err="1">
                <a:latin typeface="Arial" pitchFamily="34" charset="0"/>
                <a:cs typeface="Arial" pitchFamily="34" charset="0"/>
              </a:rPr>
              <a:t>internalization</a:t>
            </a:r>
            <a:r>
              <a:rPr lang="es-AR" sz="1000" dirty="0">
                <a:latin typeface="Arial" pitchFamily="34" charset="0"/>
                <a:cs typeface="Arial" pitchFamily="34" charset="0"/>
              </a:rPr>
              <a:t> </a:t>
            </a:r>
            <a:r>
              <a:rPr lang="es-AR" sz="1000" dirty="0" err="1">
                <a:latin typeface="Arial" pitchFamily="34" charset="0"/>
                <a:cs typeface="Arial" pitchFamily="34" charset="0"/>
              </a:rPr>
              <a:t>velocity</a:t>
            </a:r>
            <a:r>
              <a:rPr lang="es-AR" sz="1000" dirty="0">
                <a:latin typeface="Arial" pitchFamily="34" charset="0"/>
                <a:cs typeface="Arial" pitchFamily="34" charset="0"/>
              </a:rPr>
              <a:t> </a:t>
            </a:r>
            <a:r>
              <a:rPr lang="es-AR" sz="1000" dirty="0" err="1">
                <a:latin typeface="Arial" pitchFamily="34" charset="0"/>
                <a:cs typeface="Arial" pitchFamily="34" charset="0"/>
              </a:rPr>
              <a:t>is</a:t>
            </a:r>
            <a:r>
              <a:rPr lang="es-AR" sz="1000" dirty="0">
                <a:latin typeface="Arial" pitchFamily="34" charset="0"/>
                <a:cs typeface="Arial" pitchFamily="34" charset="0"/>
              </a:rPr>
              <a:t> </a:t>
            </a:r>
            <a:r>
              <a:rPr lang="es-AR" sz="1000" dirty="0" err="1">
                <a:latin typeface="Arial" pitchFamily="34" charset="0"/>
                <a:cs typeface="Arial" pitchFamily="34" charset="0"/>
              </a:rPr>
              <a:t>zero</a:t>
            </a:r>
            <a:r>
              <a:rPr lang="es-AR" sz="1000" dirty="0">
                <a:latin typeface="Arial" pitchFamily="34" charset="0"/>
                <a:cs typeface="Arial" pitchFamily="34" charset="0"/>
              </a:rPr>
              <a:t> (</a:t>
            </a:r>
            <a:r>
              <a:rPr lang="es-AR" sz="1000" i="1" dirty="0">
                <a:latin typeface="Arial" pitchFamily="34" charset="0"/>
                <a:cs typeface="Arial" pitchFamily="34" charset="0"/>
              </a:rPr>
              <a:t>P </a:t>
            </a:r>
            <a:r>
              <a:rPr lang="es-AR" sz="1000" dirty="0">
                <a:latin typeface="Arial" pitchFamily="34" charset="0"/>
                <a:cs typeface="Arial" pitchFamily="34" charset="0"/>
              </a:rPr>
              <a:t> 0.001) and </a:t>
            </a:r>
            <a:r>
              <a:rPr lang="es-AR" sz="1000" dirty="0" err="1">
                <a:latin typeface="Arial" pitchFamily="34" charset="0"/>
                <a:cs typeface="Arial" pitchFamily="34" charset="0"/>
              </a:rPr>
              <a:t>there</a:t>
            </a:r>
            <a:r>
              <a:rPr lang="es-AR" sz="1000" dirty="0">
                <a:latin typeface="Arial" pitchFamily="34" charset="0"/>
                <a:cs typeface="Arial" pitchFamily="34" charset="0"/>
              </a:rPr>
              <a:t> </a:t>
            </a:r>
            <a:r>
              <a:rPr lang="es-AR" sz="1000" dirty="0" err="1">
                <a:latin typeface="Arial" pitchFamily="34" charset="0"/>
                <a:cs typeface="Arial" pitchFamily="34" charset="0"/>
              </a:rPr>
              <a:t>is</a:t>
            </a:r>
            <a:r>
              <a:rPr lang="es-AR" sz="1000" dirty="0">
                <a:latin typeface="Arial" pitchFamily="34" charset="0"/>
                <a:cs typeface="Arial" pitchFamily="34" charset="0"/>
              </a:rPr>
              <a:t> </a:t>
            </a:r>
            <a:r>
              <a:rPr lang="es-AR" sz="1000" dirty="0" err="1">
                <a:latin typeface="Arial" pitchFamily="34" charset="0"/>
                <a:cs typeface="Arial" pitchFamily="34" charset="0"/>
              </a:rPr>
              <a:t>only</a:t>
            </a:r>
            <a:r>
              <a:rPr lang="es-AR" sz="1000" dirty="0">
                <a:latin typeface="Arial" pitchFamily="34" charset="0"/>
                <a:cs typeface="Arial" pitchFamily="34" charset="0"/>
              </a:rPr>
              <a:t> </a:t>
            </a:r>
            <a:r>
              <a:rPr lang="es-AR" sz="1000" dirty="0" err="1">
                <a:latin typeface="Arial" pitchFamily="34" charset="0"/>
                <a:cs typeface="Arial" pitchFamily="34" charset="0"/>
              </a:rPr>
              <a:t>membrane</a:t>
            </a:r>
            <a:r>
              <a:rPr lang="es-AR" sz="1000" dirty="0">
                <a:latin typeface="Arial" pitchFamily="34" charset="0"/>
                <a:cs typeface="Arial" pitchFamily="34" charset="0"/>
              </a:rPr>
              <a:t> </a:t>
            </a:r>
            <a:r>
              <a:rPr lang="es-AR" sz="1000" dirty="0" err="1">
                <a:latin typeface="Arial" pitchFamily="34" charset="0"/>
                <a:cs typeface="Arial" pitchFamily="34" charset="0"/>
              </a:rPr>
              <a:t>spreading</a:t>
            </a:r>
            <a:r>
              <a:rPr lang="es-AR" sz="1000" dirty="0">
                <a:latin typeface="Arial" pitchFamily="34" charset="0"/>
                <a:cs typeface="Arial" pitchFamily="34" charset="0"/>
              </a:rPr>
              <a:t> </a:t>
            </a:r>
            <a:r>
              <a:rPr lang="es-AR" sz="1000" dirty="0" err="1">
                <a:latin typeface="Arial" pitchFamily="34" charset="0"/>
                <a:cs typeface="Arial" pitchFamily="34" charset="0"/>
              </a:rPr>
              <a:t>after</a:t>
            </a:r>
            <a:r>
              <a:rPr lang="es-AR" sz="1000" dirty="0">
                <a:latin typeface="Arial" pitchFamily="34" charset="0"/>
                <a:cs typeface="Arial" pitchFamily="34" charset="0"/>
              </a:rPr>
              <a:t> </a:t>
            </a:r>
            <a:r>
              <a:rPr lang="es-AR" sz="1000" dirty="0" err="1">
                <a:latin typeface="Arial" pitchFamily="34" charset="0"/>
                <a:cs typeface="Arial" pitchFamily="34" charset="0"/>
              </a:rPr>
              <a:t>particle</a:t>
            </a:r>
            <a:r>
              <a:rPr lang="es-AR" sz="1000" dirty="0">
                <a:latin typeface="Arial" pitchFamily="34" charset="0"/>
                <a:cs typeface="Arial" pitchFamily="34" charset="0"/>
              </a:rPr>
              <a:t> </a:t>
            </a:r>
            <a:r>
              <a:rPr lang="es-AR" sz="1000" dirty="0" err="1">
                <a:latin typeface="Arial" pitchFamily="34" charset="0"/>
                <a:cs typeface="Arial" pitchFamily="34" charset="0"/>
              </a:rPr>
              <a:t>attachment</a:t>
            </a:r>
            <a:r>
              <a:rPr lang="es-AR" sz="1000" dirty="0">
                <a:latin typeface="Arial" pitchFamily="34" charset="0"/>
                <a:cs typeface="Arial" pitchFamily="34" charset="0"/>
              </a:rPr>
              <a:t>, </a:t>
            </a:r>
            <a:r>
              <a:rPr lang="es-AR" sz="1000" dirty="0" err="1">
                <a:latin typeface="Arial" pitchFamily="34" charset="0"/>
                <a:cs typeface="Arial" pitchFamily="34" charset="0"/>
              </a:rPr>
              <a:t>not</a:t>
            </a:r>
            <a:r>
              <a:rPr lang="es-AR" sz="1000" dirty="0">
                <a:latin typeface="Arial" pitchFamily="34" charset="0"/>
                <a:cs typeface="Arial" pitchFamily="34" charset="0"/>
              </a:rPr>
              <a:t> </a:t>
            </a:r>
            <a:r>
              <a:rPr lang="es-AR" sz="1000" dirty="0" err="1">
                <a:latin typeface="Arial" pitchFamily="34" charset="0"/>
                <a:cs typeface="Arial" pitchFamily="34" charset="0"/>
              </a:rPr>
              <a:t>internalization</a:t>
            </a:r>
            <a:r>
              <a:rPr lang="es-AR" sz="1000" dirty="0">
                <a:latin typeface="Arial" pitchFamily="34" charset="0"/>
                <a:cs typeface="Arial" pitchFamily="34" charset="0"/>
              </a:rPr>
              <a:t>. </a:t>
            </a:r>
            <a:r>
              <a:rPr lang="es-AR" sz="1000" dirty="0" err="1">
                <a:latin typeface="Arial" pitchFamily="34" charset="0"/>
                <a:cs typeface="Arial" pitchFamily="34" charset="0"/>
              </a:rPr>
              <a:t>The</a:t>
            </a:r>
            <a:r>
              <a:rPr lang="es-AR" sz="1000" dirty="0">
                <a:latin typeface="Arial" pitchFamily="34" charset="0"/>
                <a:cs typeface="Arial" pitchFamily="34" charset="0"/>
              </a:rPr>
              <a:t> </a:t>
            </a:r>
            <a:r>
              <a:rPr lang="es-AR" sz="1000" dirty="0" err="1">
                <a:latin typeface="Arial" pitchFamily="34" charset="0"/>
                <a:cs typeface="Arial" pitchFamily="34" charset="0"/>
              </a:rPr>
              <a:t>arrows</a:t>
            </a:r>
            <a:r>
              <a:rPr lang="es-AR" sz="1000" dirty="0">
                <a:latin typeface="Arial" pitchFamily="34" charset="0"/>
                <a:cs typeface="Arial" pitchFamily="34" charset="0"/>
              </a:rPr>
              <a:t> </a:t>
            </a:r>
            <a:r>
              <a:rPr lang="es-AR" sz="1000" dirty="0" err="1">
                <a:latin typeface="Arial" pitchFamily="34" charset="0"/>
                <a:cs typeface="Arial" pitchFamily="34" charset="0"/>
              </a:rPr>
              <a:t>above</a:t>
            </a:r>
            <a:r>
              <a:rPr lang="es-AR" sz="1000" dirty="0">
                <a:latin typeface="Arial" pitchFamily="34" charset="0"/>
                <a:cs typeface="Arial" pitchFamily="34" charset="0"/>
              </a:rPr>
              <a:t> </a:t>
            </a:r>
            <a:r>
              <a:rPr lang="es-AR" sz="1000" dirty="0" err="1">
                <a:latin typeface="Arial" pitchFamily="34" charset="0"/>
                <a:cs typeface="Arial" pitchFamily="34" charset="0"/>
              </a:rPr>
              <a:t>the</a:t>
            </a:r>
            <a:r>
              <a:rPr lang="es-AR" sz="1000" dirty="0">
                <a:latin typeface="Arial" pitchFamily="34" charset="0"/>
                <a:cs typeface="Arial" pitchFamily="34" charset="0"/>
              </a:rPr>
              <a:t> </a:t>
            </a:r>
            <a:r>
              <a:rPr lang="es-AR" sz="1000" dirty="0" err="1">
                <a:latin typeface="Arial" pitchFamily="34" charset="0"/>
                <a:cs typeface="Arial" pitchFamily="34" charset="0"/>
              </a:rPr>
              <a:t>plot</a:t>
            </a:r>
            <a:r>
              <a:rPr lang="es-AR" sz="1000" dirty="0">
                <a:latin typeface="Arial" pitchFamily="34" charset="0"/>
                <a:cs typeface="Arial" pitchFamily="34" charset="0"/>
              </a:rPr>
              <a:t> </a:t>
            </a:r>
            <a:r>
              <a:rPr lang="es-AR" sz="1000" dirty="0" err="1">
                <a:latin typeface="Arial" pitchFamily="34" charset="0"/>
                <a:cs typeface="Arial" pitchFamily="34" charset="0"/>
              </a:rPr>
              <a:t>indicate</a:t>
            </a:r>
            <a:r>
              <a:rPr lang="es-AR" sz="1000" dirty="0">
                <a:latin typeface="Arial" pitchFamily="34" charset="0"/>
                <a:cs typeface="Arial" pitchFamily="34" charset="0"/>
              </a:rPr>
              <a:t> </a:t>
            </a:r>
            <a:r>
              <a:rPr lang="es-AR" sz="1000" dirty="0" err="1">
                <a:latin typeface="Arial" pitchFamily="34" charset="0"/>
                <a:cs typeface="Arial" pitchFamily="34" charset="0"/>
              </a:rPr>
              <a:t>the</a:t>
            </a:r>
            <a:r>
              <a:rPr lang="es-AR" sz="1000" dirty="0">
                <a:latin typeface="Arial" pitchFamily="34" charset="0"/>
                <a:cs typeface="Arial" pitchFamily="34" charset="0"/>
              </a:rPr>
              <a:t> </a:t>
            </a:r>
            <a:r>
              <a:rPr lang="es-AR" sz="1000" dirty="0" err="1">
                <a:latin typeface="Arial" pitchFamily="34" charset="0"/>
                <a:cs typeface="Arial" pitchFamily="34" charset="0"/>
              </a:rPr>
              <a:t>point</a:t>
            </a:r>
            <a:r>
              <a:rPr lang="es-AR" sz="1000" dirty="0">
                <a:latin typeface="Arial" pitchFamily="34" charset="0"/>
                <a:cs typeface="Arial" pitchFamily="34" charset="0"/>
              </a:rPr>
              <a:t> of </a:t>
            </a:r>
            <a:r>
              <a:rPr lang="es-AR" sz="1000" dirty="0" err="1">
                <a:latin typeface="Arial" pitchFamily="34" charset="0"/>
                <a:cs typeface="Arial" pitchFamily="34" charset="0"/>
              </a:rPr>
              <a:t>attachment</a:t>
            </a:r>
            <a:r>
              <a:rPr lang="es-AR" sz="1000" dirty="0">
                <a:latin typeface="Arial" pitchFamily="34" charset="0"/>
                <a:cs typeface="Arial" pitchFamily="34" charset="0"/>
              </a:rPr>
              <a:t> </a:t>
            </a:r>
            <a:r>
              <a:rPr lang="es-AR" sz="1000" dirty="0" err="1">
                <a:latin typeface="Arial" pitchFamily="34" charset="0"/>
                <a:cs typeface="Arial" pitchFamily="34" charset="0"/>
              </a:rPr>
              <a:t>for</a:t>
            </a:r>
            <a:r>
              <a:rPr lang="es-AR" sz="1000" dirty="0">
                <a:latin typeface="Arial" pitchFamily="34" charset="0"/>
                <a:cs typeface="Arial" pitchFamily="34" charset="0"/>
              </a:rPr>
              <a:t> </a:t>
            </a:r>
            <a:r>
              <a:rPr lang="es-AR" sz="1000" dirty="0" err="1">
                <a:latin typeface="Arial" pitchFamily="34" charset="0"/>
                <a:cs typeface="Arial" pitchFamily="34" charset="0"/>
              </a:rPr>
              <a:t>each</a:t>
            </a:r>
            <a:r>
              <a:rPr lang="es-AR" sz="1000" dirty="0">
                <a:latin typeface="Arial" pitchFamily="34" charset="0"/>
                <a:cs typeface="Arial" pitchFamily="34" charset="0"/>
              </a:rPr>
              <a:t> </a:t>
            </a:r>
            <a:r>
              <a:rPr lang="es-AR" sz="1000" dirty="0" err="1">
                <a:latin typeface="Arial" pitchFamily="34" charset="0"/>
                <a:cs typeface="Arial" pitchFamily="34" charset="0"/>
              </a:rPr>
              <a:t>shape</a:t>
            </a:r>
            <a:r>
              <a:rPr lang="es-AR" sz="1000" dirty="0">
                <a:latin typeface="Arial" pitchFamily="34" charset="0"/>
                <a:cs typeface="Arial" pitchFamily="34" charset="0"/>
              </a:rPr>
              <a:t> </a:t>
            </a:r>
            <a:r>
              <a:rPr lang="es-AR" sz="1000" dirty="0" err="1">
                <a:latin typeface="Arial" pitchFamily="34" charset="0"/>
                <a:cs typeface="Arial" pitchFamily="34" charset="0"/>
              </a:rPr>
              <a:t>that</a:t>
            </a:r>
            <a:r>
              <a:rPr lang="es-AR" sz="1000" dirty="0">
                <a:latin typeface="Arial" pitchFamily="34" charset="0"/>
                <a:cs typeface="Arial" pitchFamily="34" charset="0"/>
              </a:rPr>
              <a:t> </a:t>
            </a:r>
            <a:r>
              <a:rPr lang="es-AR" sz="1000" dirty="0" err="1">
                <a:latin typeface="Arial" pitchFamily="34" charset="0"/>
                <a:cs typeface="Arial" pitchFamily="34" charset="0"/>
              </a:rPr>
              <a:t>corresponds</a:t>
            </a:r>
            <a:r>
              <a:rPr lang="es-AR" sz="1000" dirty="0">
                <a:latin typeface="Arial" pitchFamily="34" charset="0"/>
                <a:cs typeface="Arial" pitchFamily="34" charset="0"/>
              </a:rPr>
              <a:t> </a:t>
            </a:r>
            <a:r>
              <a:rPr lang="es-AR" sz="1000" dirty="0" err="1">
                <a:latin typeface="Arial" pitchFamily="34" charset="0"/>
                <a:cs typeface="Arial" pitchFamily="34" charset="0"/>
              </a:rPr>
              <a:t>to</a:t>
            </a:r>
            <a:r>
              <a:rPr lang="es-AR" sz="1000" dirty="0">
                <a:latin typeface="Arial" pitchFamily="34" charset="0"/>
                <a:cs typeface="Arial" pitchFamily="34" charset="0"/>
              </a:rPr>
              <a:t> </a:t>
            </a:r>
            <a:r>
              <a:rPr lang="es-AR" sz="1000" dirty="0" err="1">
                <a:latin typeface="Arial" pitchFamily="34" charset="0"/>
                <a:cs typeface="Arial" pitchFamily="34" charset="0"/>
              </a:rPr>
              <a:t>the</a:t>
            </a:r>
            <a:r>
              <a:rPr lang="es-AR" sz="1000" dirty="0">
                <a:latin typeface="Arial" pitchFamily="34" charset="0"/>
                <a:cs typeface="Arial" pitchFamily="34" charset="0"/>
              </a:rPr>
              <a:t> </a:t>
            </a:r>
            <a:r>
              <a:rPr lang="es-AR" sz="1000" dirty="0" err="1">
                <a:latin typeface="Arial" pitchFamily="34" charset="0"/>
                <a:cs typeface="Arial" pitchFamily="34" charset="0"/>
              </a:rPr>
              <a:t>value</a:t>
            </a:r>
            <a:r>
              <a:rPr lang="es-AR" sz="1000" dirty="0">
                <a:latin typeface="Arial" pitchFamily="34" charset="0"/>
                <a:cs typeface="Arial" pitchFamily="34" charset="0"/>
              </a:rPr>
              <a:t> of  </a:t>
            </a:r>
            <a:r>
              <a:rPr lang="es-AR" sz="1000" dirty="0" err="1">
                <a:latin typeface="Arial" pitchFamily="34" charset="0"/>
                <a:cs typeface="Arial" pitchFamily="34" charset="0"/>
              </a:rPr>
              <a:t>on</a:t>
            </a:r>
            <a:r>
              <a:rPr lang="es-AR" sz="1000" dirty="0">
                <a:latin typeface="Arial" pitchFamily="34" charset="0"/>
                <a:cs typeface="Arial" pitchFamily="34" charset="0"/>
              </a:rPr>
              <a:t> </a:t>
            </a:r>
            <a:r>
              <a:rPr lang="es-AR" sz="1000" dirty="0" err="1">
                <a:latin typeface="Arial" pitchFamily="34" charset="0"/>
                <a:cs typeface="Arial" pitchFamily="34" charset="0"/>
              </a:rPr>
              <a:t>the</a:t>
            </a:r>
            <a:r>
              <a:rPr lang="es-AR" sz="1000" dirty="0">
                <a:latin typeface="Arial" pitchFamily="34" charset="0"/>
                <a:cs typeface="Arial" pitchFamily="34" charset="0"/>
              </a:rPr>
              <a:t> </a:t>
            </a:r>
            <a:r>
              <a:rPr lang="es-AR" sz="1000" i="1" dirty="0">
                <a:latin typeface="Arial" pitchFamily="34" charset="0"/>
                <a:cs typeface="Arial" pitchFamily="34" charset="0"/>
              </a:rPr>
              <a:t>x </a:t>
            </a:r>
            <a:r>
              <a:rPr lang="es-AR" sz="1000" dirty="0">
                <a:latin typeface="Arial" pitchFamily="34" charset="0"/>
                <a:cs typeface="Arial" pitchFamily="34" charset="0"/>
              </a:rPr>
              <a:t>axis. Error in  </a:t>
            </a:r>
            <a:r>
              <a:rPr lang="es-AR" sz="1000" dirty="0" err="1">
                <a:latin typeface="Arial" pitchFamily="34" charset="0"/>
                <a:cs typeface="Arial" pitchFamily="34" charset="0"/>
              </a:rPr>
              <a:t>is</a:t>
            </a:r>
            <a:r>
              <a:rPr lang="es-AR" sz="1000" dirty="0">
                <a:latin typeface="Arial" pitchFamily="34" charset="0"/>
                <a:cs typeface="Arial" pitchFamily="34" charset="0"/>
              </a:rPr>
              <a:t> </a:t>
            </a:r>
            <a:r>
              <a:rPr lang="es-AR" sz="1000" dirty="0" err="1">
                <a:latin typeface="Arial" pitchFamily="34" charset="0"/>
                <a:cs typeface="Arial" pitchFamily="34" charset="0"/>
              </a:rPr>
              <a:t>due</a:t>
            </a:r>
            <a:r>
              <a:rPr lang="es-AR" sz="1000" dirty="0">
                <a:latin typeface="Arial" pitchFamily="34" charset="0"/>
                <a:cs typeface="Arial" pitchFamily="34" charset="0"/>
              </a:rPr>
              <a:t> </a:t>
            </a:r>
            <a:r>
              <a:rPr lang="es-AR" sz="1000" dirty="0" err="1">
                <a:latin typeface="Arial" pitchFamily="34" charset="0"/>
                <a:cs typeface="Arial" pitchFamily="34" charset="0"/>
              </a:rPr>
              <a:t>to</a:t>
            </a:r>
            <a:r>
              <a:rPr lang="es-AR" sz="1000" dirty="0">
                <a:latin typeface="Arial" pitchFamily="34" charset="0"/>
                <a:cs typeface="Arial" pitchFamily="34" charset="0"/>
              </a:rPr>
              <a:t> </a:t>
            </a:r>
            <a:r>
              <a:rPr lang="es-AR" sz="1000" dirty="0" err="1">
                <a:latin typeface="Arial" pitchFamily="34" charset="0"/>
                <a:cs typeface="Arial" pitchFamily="34" charset="0"/>
              </a:rPr>
              <a:t>the</a:t>
            </a:r>
            <a:r>
              <a:rPr lang="es-AR" sz="1000" dirty="0">
                <a:latin typeface="Arial" pitchFamily="34" charset="0"/>
                <a:cs typeface="Arial" pitchFamily="34" charset="0"/>
              </a:rPr>
              <a:t> </a:t>
            </a:r>
            <a:r>
              <a:rPr lang="es-AR" sz="1000" dirty="0" err="1">
                <a:latin typeface="Arial" pitchFamily="34" charset="0"/>
                <a:cs typeface="Arial" pitchFamily="34" charset="0"/>
              </a:rPr>
              <a:t>difference</a:t>
            </a:r>
            <a:r>
              <a:rPr lang="es-AR" sz="1000" dirty="0">
                <a:latin typeface="Arial" pitchFamily="34" charset="0"/>
                <a:cs typeface="Arial" pitchFamily="34" charset="0"/>
              </a:rPr>
              <a:t> in </a:t>
            </a:r>
            <a:r>
              <a:rPr lang="es-AR" sz="1000" dirty="0" err="1">
                <a:latin typeface="Arial" pitchFamily="34" charset="0"/>
                <a:cs typeface="Arial" pitchFamily="34" charset="0"/>
              </a:rPr>
              <a:t>the</a:t>
            </a:r>
            <a:r>
              <a:rPr lang="es-AR" sz="1000" dirty="0">
                <a:latin typeface="Arial" pitchFamily="34" charset="0"/>
                <a:cs typeface="Arial" pitchFamily="34" charset="0"/>
              </a:rPr>
              <a:t> actual </a:t>
            </a:r>
            <a:r>
              <a:rPr lang="es-AR" sz="1000" dirty="0" err="1">
                <a:latin typeface="Arial" pitchFamily="34" charset="0"/>
                <a:cs typeface="Arial" pitchFamily="34" charset="0"/>
              </a:rPr>
              <a:t>point</a:t>
            </a:r>
            <a:r>
              <a:rPr lang="es-AR" sz="1000" dirty="0">
                <a:latin typeface="Arial" pitchFamily="34" charset="0"/>
                <a:cs typeface="Arial" pitchFamily="34" charset="0"/>
              </a:rPr>
              <a:t> of </a:t>
            </a:r>
            <a:r>
              <a:rPr lang="es-AR" sz="1000" dirty="0" err="1">
                <a:latin typeface="Arial" pitchFamily="34" charset="0"/>
                <a:cs typeface="Arial" pitchFamily="34" charset="0"/>
              </a:rPr>
              <a:t>contact</a:t>
            </a:r>
            <a:r>
              <a:rPr lang="es-AR" sz="1000" dirty="0">
                <a:latin typeface="Arial" pitchFamily="34" charset="0"/>
                <a:cs typeface="Arial" pitchFamily="34" charset="0"/>
              </a:rPr>
              <a:t> in time-</a:t>
            </a:r>
            <a:r>
              <a:rPr lang="es-AR" sz="1000" dirty="0" err="1">
                <a:latin typeface="Arial" pitchFamily="34" charset="0"/>
                <a:cs typeface="Arial" pitchFamily="34" charset="0"/>
              </a:rPr>
              <a:t>lapse</a:t>
            </a:r>
            <a:r>
              <a:rPr lang="es-AR" sz="1000" dirty="0">
                <a:latin typeface="Arial" pitchFamily="34" charset="0"/>
                <a:cs typeface="Arial" pitchFamily="34" charset="0"/>
              </a:rPr>
              <a:t> </a:t>
            </a:r>
            <a:r>
              <a:rPr lang="es-AR" sz="1000" dirty="0" err="1">
                <a:latin typeface="Arial" pitchFamily="34" charset="0"/>
                <a:cs typeface="Arial" pitchFamily="34" charset="0"/>
              </a:rPr>
              <a:t>microscopy</a:t>
            </a:r>
            <a:r>
              <a:rPr lang="es-AR" sz="1000" dirty="0">
                <a:latin typeface="Arial" pitchFamily="34" charset="0"/>
                <a:cs typeface="Arial" pitchFamily="34" charset="0"/>
              </a:rPr>
              <a:t> </a:t>
            </a:r>
            <a:r>
              <a:rPr lang="es-AR" sz="1000" dirty="0" err="1">
                <a:latin typeface="Arial" pitchFamily="34" charset="0"/>
                <a:cs typeface="Arial" pitchFamily="34" charset="0"/>
              </a:rPr>
              <a:t>from</a:t>
            </a:r>
            <a:r>
              <a:rPr lang="es-AR" sz="1000" dirty="0">
                <a:latin typeface="Arial" pitchFamily="34" charset="0"/>
                <a:cs typeface="Arial" pitchFamily="34" charset="0"/>
              </a:rPr>
              <a:t> </a:t>
            </a:r>
            <a:r>
              <a:rPr lang="es-AR" sz="1000" dirty="0" err="1">
                <a:latin typeface="Arial" pitchFamily="34" charset="0"/>
                <a:cs typeface="Arial" pitchFamily="34" charset="0"/>
              </a:rPr>
              <a:t>that</a:t>
            </a:r>
            <a:r>
              <a:rPr lang="es-AR" sz="1000" dirty="0">
                <a:latin typeface="Arial" pitchFamily="34" charset="0"/>
                <a:cs typeface="Arial" pitchFamily="34" charset="0"/>
              </a:rPr>
              <a:t> </a:t>
            </a:r>
            <a:r>
              <a:rPr lang="es-AR" sz="1000" dirty="0" err="1">
                <a:latin typeface="Arial" pitchFamily="34" charset="0"/>
                <a:cs typeface="Arial" pitchFamily="34" charset="0"/>
              </a:rPr>
              <a:t>used</a:t>
            </a:r>
            <a:r>
              <a:rPr lang="es-AR" sz="1000" dirty="0">
                <a:latin typeface="Arial" pitchFamily="34" charset="0"/>
                <a:cs typeface="Arial" pitchFamily="34" charset="0"/>
              </a:rPr>
              <a:t> </a:t>
            </a:r>
            <a:r>
              <a:rPr lang="es-AR" sz="1000" dirty="0" err="1">
                <a:latin typeface="Arial" pitchFamily="34" charset="0"/>
                <a:cs typeface="Arial" pitchFamily="34" charset="0"/>
              </a:rPr>
              <a:t>to</a:t>
            </a:r>
            <a:r>
              <a:rPr lang="es-AR" sz="1000" dirty="0">
                <a:latin typeface="Arial" pitchFamily="34" charset="0"/>
                <a:cs typeface="Arial" pitchFamily="34" charset="0"/>
              </a:rPr>
              <a:t> </a:t>
            </a:r>
            <a:r>
              <a:rPr lang="es-AR" sz="1000" dirty="0" err="1">
                <a:latin typeface="Arial" pitchFamily="34" charset="0"/>
                <a:cs typeface="Arial" pitchFamily="34" charset="0"/>
              </a:rPr>
              <a:t>calculate</a:t>
            </a:r>
            <a:r>
              <a:rPr lang="es-AR" sz="1000" dirty="0">
                <a:latin typeface="Arial" pitchFamily="34" charset="0"/>
                <a:cs typeface="Arial" pitchFamily="34" charset="0"/>
              </a:rPr>
              <a:t> . </a:t>
            </a:r>
            <a:r>
              <a:rPr lang="es-AR" sz="1000" dirty="0" err="1">
                <a:latin typeface="Arial" pitchFamily="34" charset="0"/>
                <a:cs typeface="Arial" pitchFamily="34" charset="0"/>
              </a:rPr>
              <a:t>Only</a:t>
            </a:r>
            <a:r>
              <a:rPr lang="es-AR" sz="1000" dirty="0">
                <a:latin typeface="Arial" pitchFamily="34" charset="0"/>
                <a:cs typeface="Arial" pitchFamily="34" charset="0"/>
              </a:rPr>
              <a:t> </a:t>
            </a:r>
            <a:r>
              <a:rPr lang="es-AR" sz="1000" dirty="0" err="1">
                <a:latin typeface="Arial" pitchFamily="34" charset="0"/>
                <a:cs typeface="Arial" pitchFamily="34" charset="0"/>
              </a:rPr>
              <a:t>points</a:t>
            </a:r>
            <a:r>
              <a:rPr lang="es-AR" sz="1000" dirty="0">
                <a:latin typeface="Arial" pitchFamily="34" charset="0"/>
                <a:cs typeface="Arial" pitchFamily="34" charset="0"/>
              </a:rPr>
              <a:t> of </a:t>
            </a:r>
            <a:r>
              <a:rPr lang="es-AR" sz="1000" dirty="0" err="1">
                <a:latin typeface="Arial" pitchFamily="34" charset="0"/>
                <a:cs typeface="Arial" pitchFamily="34" charset="0"/>
              </a:rPr>
              <a:t>contact</a:t>
            </a:r>
            <a:r>
              <a:rPr lang="es-AR" sz="1000" dirty="0">
                <a:latin typeface="Arial" pitchFamily="34" charset="0"/>
                <a:cs typeface="Arial" pitchFamily="34" charset="0"/>
              </a:rPr>
              <a:t> </a:t>
            </a:r>
            <a:r>
              <a:rPr lang="es-AR" sz="1000" dirty="0" err="1">
                <a:latin typeface="Arial" pitchFamily="34" charset="0"/>
                <a:cs typeface="Arial" pitchFamily="34" charset="0"/>
              </a:rPr>
              <a:t>within</a:t>
            </a:r>
            <a:r>
              <a:rPr lang="es-AR" sz="1000" dirty="0">
                <a:latin typeface="Arial" pitchFamily="34" charset="0"/>
                <a:cs typeface="Arial" pitchFamily="34" charset="0"/>
              </a:rPr>
              <a:t> 10° of </a:t>
            </a:r>
            <a:r>
              <a:rPr lang="es-AR" sz="1000" dirty="0" err="1">
                <a:latin typeface="Arial" pitchFamily="34" charset="0"/>
                <a:cs typeface="Arial" pitchFamily="34" charset="0"/>
              </a:rPr>
              <a:t>that</a:t>
            </a:r>
            <a:r>
              <a:rPr lang="es-AR" sz="1000" dirty="0">
                <a:latin typeface="Arial" pitchFamily="34" charset="0"/>
                <a:cs typeface="Arial" pitchFamily="34" charset="0"/>
              </a:rPr>
              <a:t> </a:t>
            </a:r>
            <a:r>
              <a:rPr lang="es-AR" sz="1000" dirty="0" err="1">
                <a:latin typeface="Arial" pitchFamily="34" charset="0"/>
                <a:cs typeface="Arial" pitchFamily="34" charset="0"/>
              </a:rPr>
              <a:t>used</a:t>
            </a:r>
            <a:r>
              <a:rPr lang="es-AR" sz="1000" dirty="0">
                <a:latin typeface="Arial" pitchFamily="34" charset="0"/>
                <a:cs typeface="Arial" pitchFamily="34" charset="0"/>
              </a:rPr>
              <a:t> </a:t>
            </a:r>
            <a:r>
              <a:rPr lang="es-AR" sz="1000" dirty="0" err="1">
                <a:latin typeface="Arial" pitchFamily="34" charset="0"/>
                <a:cs typeface="Arial" pitchFamily="34" charset="0"/>
              </a:rPr>
              <a:t>to</a:t>
            </a:r>
            <a:r>
              <a:rPr lang="es-AR" sz="1000" dirty="0">
                <a:latin typeface="Arial" pitchFamily="34" charset="0"/>
                <a:cs typeface="Arial" pitchFamily="34" charset="0"/>
              </a:rPr>
              <a:t> </a:t>
            </a:r>
            <a:r>
              <a:rPr lang="es-AR" sz="1000" dirty="0" err="1">
                <a:latin typeface="Arial" pitchFamily="34" charset="0"/>
                <a:cs typeface="Arial" pitchFamily="34" charset="0"/>
              </a:rPr>
              <a:t>calculate</a:t>
            </a:r>
            <a:r>
              <a:rPr lang="es-AR" sz="1000" dirty="0">
                <a:latin typeface="Arial" pitchFamily="34" charset="0"/>
                <a:cs typeface="Arial" pitchFamily="34" charset="0"/>
              </a:rPr>
              <a:t>  </a:t>
            </a:r>
            <a:r>
              <a:rPr lang="es-AR" sz="1000" dirty="0" err="1">
                <a:latin typeface="Arial" pitchFamily="34" charset="0"/>
                <a:cs typeface="Arial" pitchFamily="34" charset="0"/>
              </a:rPr>
              <a:t>were</a:t>
            </a:r>
            <a:r>
              <a:rPr lang="es-AR" sz="1000" dirty="0">
                <a:latin typeface="Arial" pitchFamily="34" charset="0"/>
                <a:cs typeface="Arial" pitchFamily="34" charset="0"/>
              </a:rPr>
              <a:t> </a:t>
            </a:r>
            <a:r>
              <a:rPr lang="es-AR" sz="1000" dirty="0" err="1">
                <a:latin typeface="Arial" pitchFamily="34" charset="0"/>
                <a:cs typeface="Arial" pitchFamily="34" charset="0"/>
              </a:rPr>
              <a:t>selected</a:t>
            </a:r>
            <a:r>
              <a:rPr lang="es-AR" sz="1000" dirty="0">
                <a:latin typeface="Arial" pitchFamily="34" charset="0"/>
                <a:cs typeface="Arial" pitchFamily="34" charset="0"/>
              </a:rPr>
              <a:t>. </a:t>
            </a:r>
            <a:r>
              <a:rPr lang="es-AR" sz="1000" dirty="0" err="1">
                <a:latin typeface="Arial" pitchFamily="34" charset="0"/>
                <a:cs typeface="Arial" pitchFamily="34" charset="0"/>
              </a:rPr>
              <a:t>All</a:t>
            </a:r>
            <a:r>
              <a:rPr lang="es-AR" sz="1000" dirty="0">
                <a:latin typeface="Arial" pitchFamily="34" charset="0"/>
                <a:cs typeface="Arial" pitchFamily="34" charset="0"/>
              </a:rPr>
              <a:t> data </a:t>
            </a:r>
            <a:r>
              <a:rPr lang="es-AR" sz="1000" dirty="0" err="1">
                <a:latin typeface="Arial" pitchFamily="34" charset="0"/>
                <a:cs typeface="Arial" pitchFamily="34" charset="0"/>
              </a:rPr>
              <a:t>points</a:t>
            </a:r>
            <a:r>
              <a:rPr lang="es-AR" sz="1000" dirty="0">
                <a:latin typeface="Arial" pitchFamily="34" charset="0"/>
                <a:cs typeface="Arial" pitchFamily="34" charset="0"/>
              </a:rPr>
              <a:t> at </a:t>
            </a:r>
            <a:r>
              <a:rPr lang="es-AR" sz="1000" dirty="0" err="1">
                <a:latin typeface="Arial" pitchFamily="34" charset="0"/>
                <a:cs typeface="Arial" pitchFamily="34" charset="0"/>
              </a:rPr>
              <a:t>the</a:t>
            </a:r>
            <a:r>
              <a:rPr lang="es-AR" sz="1000" dirty="0">
                <a:latin typeface="Arial" pitchFamily="34" charset="0"/>
                <a:cs typeface="Arial" pitchFamily="34" charset="0"/>
              </a:rPr>
              <a:t> </a:t>
            </a:r>
            <a:r>
              <a:rPr lang="es-AR" sz="1000" dirty="0" err="1">
                <a:latin typeface="Arial" pitchFamily="34" charset="0"/>
                <a:cs typeface="Arial" pitchFamily="34" charset="0"/>
              </a:rPr>
              <a:t>critical</a:t>
            </a:r>
            <a:r>
              <a:rPr lang="es-AR" sz="1000" dirty="0">
                <a:latin typeface="Arial" pitchFamily="34" charset="0"/>
                <a:cs typeface="Arial" pitchFamily="34" charset="0"/>
              </a:rPr>
              <a:t> </a:t>
            </a:r>
            <a:r>
              <a:rPr lang="es-AR" sz="1000" dirty="0" err="1">
                <a:latin typeface="Arial" pitchFamily="34" charset="0"/>
                <a:cs typeface="Arial" pitchFamily="34" charset="0"/>
              </a:rPr>
              <a:t>point</a:t>
            </a:r>
            <a:r>
              <a:rPr lang="es-AR" sz="1000" dirty="0">
                <a:latin typeface="Arial" pitchFamily="34" charset="0"/>
                <a:cs typeface="Arial" pitchFamily="34" charset="0"/>
              </a:rPr>
              <a:t>, </a:t>
            </a:r>
            <a:r>
              <a:rPr lang="el-GR" b="1" dirty="0">
                <a:latin typeface="Arial" pitchFamily="34" charset="0"/>
                <a:cs typeface="Arial" pitchFamily="34" charset="0"/>
              </a:rPr>
              <a:t>Ω</a:t>
            </a:r>
            <a:r>
              <a:rPr lang="es-AR" b="1" dirty="0">
                <a:latin typeface="Arial" pitchFamily="34" charset="0"/>
                <a:cs typeface="Arial" pitchFamily="34" charset="0"/>
              </a:rPr>
              <a:t>=</a:t>
            </a:r>
            <a:r>
              <a:rPr lang="es-AR" sz="1000" dirty="0">
                <a:latin typeface="Arial" pitchFamily="34" charset="0"/>
                <a:cs typeface="Arial" pitchFamily="34" charset="0"/>
              </a:rPr>
              <a:t>45°, </a:t>
            </a:r>
            <a:r>
              <a:rPr lang="es-AR" sz="1000" dirty="0" err="1">
                <a:latin typeface="Arial" pitchFamily="34" charset="0"/>
                <a:cs typeface="Arial" pitchFamily="34" charset="0"/>
              </a:rPr>
              <a:t>except</a:t>
            </a:r>
            <a:r>
              <a:rPr lang="es-AR" sz="1000" dirty="0">
                <a:latin typeface="Arial" pitchFamily="34" charset="0"/>
                <a:cs typeface="Arial" pitchFamily="34" charset="0"/>
              </a:rPr>
              <a:t> </a:t>
            </a:r>
            <a:r>
              <a:rPr lang="es-AR" sz="1000" dirty="0" err="1">
                <a:latin typeface="Arial" pitchFamily="34" charset="0"/>
                <a:cs typeface="Arial" pitchFamily="34" charset="0"/>
              </a:rPr>
              <a:t>UFOs</a:t>
            </a:r>
            <a:r>
              <a:rPr lang="es-AR" sz="1000" dirty="0">
                <a:latin typeface="Arial" pitchFamily="34" charset="0"/>
                <a:cs typeface="Arial" pitchFamily="34" charset="0"/>
              </a:rPr>
              <a:t>, do </a:t>
            </a:r>
            <a:r>
              <a:rPr lang="es-AR" sz="1000" dirty="0" err="1">
                <a:latin typeface="Arial" pitchFamily="34" charset="0"/>
                <a:cs typeface="Arial" pitchFamily="34" charset="0"/>
              </a:rPr>
              <a:t>not</a:t>
            </a:r>
            <a:r>
              <a:rPr lang="es-AR" sz="1000" dirty="0">
                <a:latin typeface="Arial" pitchFamily="34" charset="0"/>
                <a:cs typeface="Arial" pitchFamily="34" charset="0"/>
              </a:rPr>
              <a:t> </a:t>
            </a:r>
            <a:r>
              <a:rPr lang="es-AR" sz="1000" dirty="0" err="1">
                <a:latin typeface="Arial" pitchFamily="34" charset="0"/>
                <a:cs typeface="Arial" pitchFamily="34" charset="0"/>
              </a:rPr>
              <a:t>have</a:t>
            </a:r>
            <a:r>
              <a:rPr lang="es-AR" sz="1000" dirty="0">
                <a:latin typeface="Arial" pitchFamily="34" charset="0"/>
                <a:cs typeface="Arial" pitchFamily="34" charset="0"/>
              </a:rPr>
              <a:t> error </a:t>
            </a:r>
            <a:r>
              <a:rPr lang="es-AR" sz="1000" dirty="0" err="1">
                <a:latin typeface="Arial" pitchFamily="34" charset="0"/>
                <a:cs typeface="Arial" pitchFamily="34" charset="0"/>
              </a:rPr>
              <a:t>associated</a:t>
            </a:r>
            <a:r>
              <a:rPr lang="es-AR" sz="1000" dirty="0">
                <a:latin typeface="Arial" pitchFamily="34" charset="0"/>
                <a:cs typeface="Arial" pitchFamily="34" charset="0"/>
              </a:rPr>
              <a:t> </a:t>
            </a:r>
            <a:r>
              <a:rPr lang="es-AR" sz="1000" dirty="0" err="1">
                <a:latin typeface="Arial" pitchFamily="34" charset="0"/>
                <a:cs typeface="Arial" pitchFamily="34" charset="0"/>
              </a:rPr>
              <a:t>with</a:t>
            </a:r>
            <a:r>
              <a:rPr lang="es-AR" sz="1000" dirty="0">
                <a:latin typeface="Arial" pitchFamily="34" charset="0"/>
                <a:cs typeface="Arial" pitchFamily="34" charset="0"/>
              </a:rPr>
              <a:t>  </a:t>
            </a:r>
            <a:r>
              <a:rPr lang="es-AR" sz="1000" dirty="0" err="1">
                <a:latin typeface="Arial" pitchFamily="34" charset="0"/>
                <a:cs typeface="Arial" pitchFamily="34" charset="0"/>
              </a:rPr>
              <a:t>because</a:t>
            </a:r>
            <a:r>
              <a:rPr lang="es-AR" sz="1000" dirty="0">
                <a:latin typeface="Arial" pitchFamily="34" charset="0"/>
                <a:cs typeface="Arial" pitchFamily="34" charset="0"/>
              </a:rPr>
              <a:t> of </a:t>
            </a:r>
            <a:r>
              <a:rPr lang="es-AR" sz="1000" dirty="0" err="1">
                <a:latin typeface="Arial" pitchFamily="34" charset="0"/>
                <a:cs typeface="Arial" pitchFamily="34" charset="0"/>
              </a:rPr>
              <a:t>their</a:t>
            </a:r>
            <a:r>
              <a:rPr lang="es-AR" sz="1000" dirty="0">
                <a:latin typeface="Arial" pitchFamily="34" charset="0"/>
                <a:cs typeface="Arial" pitchFamily="34" charset="0"/>
              </a:rPr>
              <a:t> </a:t>
            </a:r>
            <a:r>
              <a:rPr lang="es-AR" sz="1000" dirty="0" err="1">
                <a:latin typeface="Arial" pitchFamily="34" charset="0"/>
                <a:cs typeface="Arial" pitchFamily="34" charset="0"/>
              </a:rPr>
              <a:t>symmetry</a:t>
            </a:r>
            <a:endParaRPr lang="es-AR" sz="1000" dirty="0">
              <a:latin typeface="Arial" pitchFamily="34" charset="0"/>
              <a:cs typeface="Arial" pitchFamily="34" charset="0"/>
            </a:endParaRPr>
          </a:p>
        </p:txBody>
      </p:sp>
      <p:sp>
        <p:nvSpPr>
          <p:cNvPr id="39941" name="Rectangle 5"/>
          <p:cNvSpPr>
            <a:spLocks noChangeArrowheads="1"/>
          </p:cNvSpPr>
          <p:nvPr/>
        </p:nvSpPr>
        <p:spPr bwMode="auto">
          <a:xfrm>
            <a:off x="6156331" y="3284543"/>
            <a:ext cx="1476375" cy="461661"/>
          </a:xfrm>
          <a:prstGeom prst="rect">
            <a:avLst/>
          </a:prstGeom>
          <a:noFill/>
          <a:ln w="9525">
            <a:noFill/>
            <a:miter lim="800000"/>
            <a:headEnd/>
            <a:tailEnd/>
          </a:ln>
        </p:spPr>
        <p:txBody>
          <a:bodyPr lIns="91436" tIns="45718" rIns="91436" bIns="45718">
            <a:spAutoFit/>
          </a:bodyPr>
          <a:lstStyle/>
          <a:p>
            <a:r>
              <a:rPr lang="es-AR" sz="1200" b="1" dirty="0">
                <a:solidFill>
                  <a:srgbClr val="FFFF00"/>
                </a:solidFill>
                <a:latin typeface="Arial" pitchFamily="34" charset="0"/>
                <a:cs typeface="Arial" pitchFamily="34" charset="0"/>
              </a:rPr>
              <a:t>Independiente </a:t>
            </a:r>
            <a:r>
              <a:rPr lang="es-AR" sz="1200" b="1" dirty="0" err="1">
                <a:solidFill>
                  <a:srgbClr val="FFFF00"/>
                </a:solidFill>
                <a:latin typeface="Arial" pitchFamily="34" charset="0"/>
                <a:cs typeface="Arial" pitchFamily="34" charset="0"/>
              </a:rPr>
              <a:t>opsonizacion</a:t>
            </a:r>
            <a:endParaRPr lang="es-AR" sz="1200" b="1" dirty="0">
              <a:solidFill>
                <a:srgbClr val="FFFF00"/>
              </a:solidFill>
              <a:latin typeface="Arial" pitchFamily="34" charset="0"/>
              <a:cs typeface="Arial" pitchFamily="34" charset="0"/>
            </a:endParaRPr>
          </a:p>
        </p:txBody>
      </p:sp>
      <p:sp>
        <p:nvSpPr>
          <p:cNvPr id="39942" name="Rectangle 6"/>
          <p:cNvSpPr>
            <a:spLocks noChangeArrowheads="1"/>
          </p:cNvSpPr>
          <p:nvPr/>
        </p:nvSpPr>
        <p:spPr bwMode="auto">
          <a:xfrm>
            <a:off x="6156326" y="1268413"/>
            <a:ext cx="2916238" cy="1107992"/>
          </a:xfrm>
          <a:prstGeom prst="rect">
            <a:avLst/>
          </a:prstGeom>
          <a:noFill/>
          <a:ln w="9525">
            <a:noFill/>
            <a:miter lim="800000"/>
            <a:headEnd/>
            <a:tailEnd/>
          </a:ln>
        </p:spPr>
        <p:txBody>
          <a:bodyPr lIns="91436" tIns="45718" rIns="91436" bIns="45718">
            <a:spAutoFit/>
          </a:bodyPr>
          <a:lstStyle/>
          <a:p>
            <a:r>
              <a:rPr lang="es-AR" sz="1200" dirty="0" err="1">
                <a:latin typeface="Arial" pitchFamily="34" charset="0"/>
                <a:cs typeface="Arial" pitchFamily="34" charset="0"/>
              </a:rPr>
              <a:t>Particles</a:t>
            </a:r>
            <a:r>
              <a:rPr lang="es-AR" sz="1200" dirty="0">
                <a:latin typeface="Arial" pitchFamily="34" charset="0"/>
                <a:cs typeface="Arial" pitchFamily="34" charset="0"/>
              </a:rPr>
              <a:t> </a:t>
            </a:r>
            <a:r>
              <a:rPr lang="es-AR" sz="1200" dirty="0" err="1">
                <a:latin typeface="Arial" pitchFamily="34" charset="0"/>
                <a:cs typeface="Arial" pitchFamily="34" charset="0"/>
              </a:rPr>
              <a:t>with</a:t>
            </a:r>
            <a:r>
              <a:rPr lang="es-AR" sz="1200" dirty="0">
                <a:latin typeface="Arial" pitchFamily="34" charset="0"/>
                <a:cs typeface="Arial" pitchFamily="34" charset="0"/>
              </a:rPr>
              <a:t> </a:t>
            </a:r>
            <a:r>
              <a:rPr lang="el-GR" b="1" dirty="0">
                <a:latin typeface="Arial" pitchFamily="34" charset="0"/>
                <a:cs typeface="Arial" pitchFamily="34" charset="0"/>
              </a:rPr>
              <a:t>Ω</a:t>
            </a:r>
            <a:r>
              <a:rPr lang="es-AR" dirty="0">
                <a:latin typeface="Arial" pitchFamily="34" charset="0"/>
                <a:cs typeface="Arial" pitchFamily="34" charset="0"/>
              </a:rPr>
              <a:t> ≥</a:t>
            </a:r>
            <a:r>
              <a:rPr lang="es-AR" sz="1200" dirty="0">
                <a:latin typeface="Arial" pitchFamily="34" charset="0"/>
                <a:cs typeface="Arial" pitchFamily="34" charset="0"/>
              </a:rPr>
              <a:t>45° </a:t>
            </a:r>
            <a:r>
              <a:rPr lang="es-AR" sz="1200" dirty="0" err="1">
                <a:latin typeface="Arial" pitchFamily="34" charset="0"/>
                <a:cs typeface="Arial" pitchFamily="34" charset="0"/>
              </a:rPr>
              <a:t>induced</a:t>
            </a:r>
            <a:r>
              <a:rPr lang="es-AR" sz="1200" dirty="0">
                <a:latin typeface="Arial" pitchFamily="34" charset="0"/>
                <a:cs typeface="Arial" pitchFamily="34" charset="0"/>
              </a:rPr>
              <a:t> </a:t>
            </a:r>
            <a:r>
              <a:rPr lang="es-AR" sz="1200" dirty="0" err="1">
                <a:latin typeface="Arial" pitchFamily="34" charset="0"/>
                <a:cs typeface="Arial" pitchFamily="34" charset="0"/>
              </a:rPr>
              <a:t>significant</a:t>
            </a:r>
            <a:endParaRPr lang="es-AR" sz="1200" dirty="0">
              <a:latin typeface="Arial" pitchFamily="34" charset="0"/>
              <a:cs typeface="Arial" pitchFamily="34" charset="0"/>
            </a:endParaRPr>
          </a:p>
          <a:p>
            <a:r>
              <a:rPr lang="es-AR" sz="1200" dirty="0" err="1">
                <a:latin typeface="Arial" pitchFamily="34" charset="0"/>
                <a:cs typeface="Arial" pitchFamily="34" charset="0"/>
              </a:rPr>
              <a:t>spreading</a:t>
            </a:r>
            <a:r>
              <a:rPr lang="es-AR" sz="1200" dirty="0">
                <a:latin typeface="Arial" pitchFamily="34" charset="0"/>
                <a:cs typeface="Arial" pitchFamily="34" charset="0"/>
              </a:rPr>
              <a:t> of </a:t>
            </a:r>
            <a:r>
              <a:rPr lang="es-AR" sz="1200" dirty="0" err="1">
                <a:latin typeface="Arial" pitchFamily="34" charset="0"/>
                <a:cs typeface="Arial" pitchFamily="34" charset="0"/>
              </a:rPr>
              <a:t>cells</a:t>
            </a:r>
            <a:r>
              <a:rPr lang="es-AR" sz="1200" dirty="0">
                <a:latin typeface="Arial" pitchFamily="34" charset="0"/>
                <a:cs typeface="Arial" pitchFamily="34" charset="0"/>
              </a:rPr>
              <a:t> </a:t>
            </a:r>
            <a:r>
              <a:rPr lang="es-AR" sz="1200" dirty="0" err="1">
                <a:latin typeface="Arial" pitchFamily="34" charset="0"/>
                <a:cs typeface="Arial" pitchFamily="34" charset="0"/>
              </a:rPr>
              <a:t>but</a:t>
            </a:r>
            <a:r>
              <a:rPr lang="es-AR" sz="1200" dirty="0">
                <a:latin typeface="Arial" pitchFamily="34" charset="0"/>
                <a:cs typeface="Arial" pitchFamily="34" charset="0"/>
              </a:rPr>
              <a:t> </a:t>
            </a:r>
            <a:r>
              <a:rPr lang="es-AR" sz="1200" dirty="0" err="1">
                <a:latin typeface="Arial" pitchFamily="34" charset="0"/>
                <a:cs typeface="Arial" pitchFamily="34" charset="0"/>
              </a:rPr>
              <a:t>not</a:t>
            </a:r>
            <a:r>
              <a:rPr lang="es-AR" sz="1200" dirty="0">
                <a:latin typeface="Arial" pitchFamily="34" charset="0"/>
                <a:cs typeface="Arial" pitchFamily="34" charset="0"/>
              </a:rPr>
              <a:t> </a:t>
            </a:r>
            <a:r>
              <a:rPr lang="es-AR" sz="1200" dirty="0" err="1">
                <a:latin typeface="Arial" pitchFamily="34" charset="0"/>
                <a:cs typeface="Arial" pitchFamily="34" charset="0"/>
              </a:rPr>
              <a:t>internalization</a:t>
            </a:r>
            <a:r>
              <a:rPr lang="es-AR" sz="1200" dirty="0">
                <a:latin typeface="Arial" pitchFamily="34" charset="0"/>
                <a:cs typeface="Arial" pitchFamily="34" charset="0"/>
              </a:rPr>
              <a:t>.</a:t>
            </a:r>
          </a:p>
          <a:p>
            <a:r>
              <a:rPr lang="es-AR" sz="1200" dirty="0" err="1">
                <a:latin typeface="Arial" pitchFamily="34" charset="0"/>
                <a:cs typeface="Arial" pitchFamily="34" charset="0"/>
              </a:rPr>
              <a:t>many</a:t>
            </a:r>
            <a:r>
              <a:rPr lang="es-AR" sz="1200" dirty="0">
                <a:latin typeface="Arial" pitchFamily="34" charset="0"/>
                <a:cs typeface="Arial" pitchFamily="34" charset="0"/>
              </a:rPr>
              <a:t> of </a:t>
            </a:r>
            <a:r>
              <a:rPr lang="es-AR" sz="1200" dirty="0" err="1">
                <a:latin typeface="Arial" pitchFamily="34" charset="0"/>
                <a:cs typeface="Arial" pitchFamily="34" charset="0"/>
              </a:rPr>
              <a:t>the</a:t>
            </a:r>
            <a:r>
              <a:rPr lang="es-AR" sz="1200" dirty="0">
                <a:latin typeface="Arial" pitchFamily="34" charset="0"/>
                <a:cs typeface="Arial" pitchFamily="34" charset="0"/>
              </a:rPr>
              <a:t> </a:t>
            </a:r>
            <a:r>
              <a:rPr lang="es-AR" sz="1200" dirty="0" err="1">
                <a:latin typeface="Arial" pitchFamily="34" charset="0"/>
                <a:cs typeface="Arial" pitchFamily="34" charset="0"/>
              </a:rPr>
              <a:t>same</a:t>
            </a:r>
            <a:r>
              <a:rPr lang="es-AR" sz="1200" dirty="0">
                <a:latin typeface="Arial" pitchFamily="34" charset="0"/>
                <a:cs typeface="Arial" pitchFamily="34" charset="0"/>
              </a:rPr>
              <a:t> </a:t>
            </a:r>
            <a:r>
              <a:rPr lang="es-AR" sz="1200" dirty="0" err="1">
                <a:latin typeface="Arial" pitchFamily="34" charset="0"/>
                <a:cs typeface="Arial" pitchFamily="34" charset="0"/>
              </a:rPr>
              <a:t>proteins</a:t>
            </a:r>
            <a:r>
              <a:rPr lang="es-AR" sz="1200" dirty="0">
                <a:latin typeface="Arial" pitchFamily="34" charset="0"/>
                <a:cs typeface="Arial" pitchFamily="34" charset="0"/>
              </a:rPr>
              <a:t> are </a:t>
            </a:r>
            <a:r>
              <a:rPr lang="es-AR" sz="1200" dirty="0" err="1">
                <a:latin typeface="Arial" pitchFamily="34" charset="0"/>
                <a:cs typeface="Arial" pitchFamily="34" charset="0"/>
              </a:rPr>
              <a:t>involved</a:t>
            </a:r>
            <a:r>
              <a:rPr lang="es-AR" sz="1200" dirty="0">
                <a:latin typeface="Arial" pitchFamily="34" charset="0"/>
                <a:cs typeface="Arial" pitchFamily="34" charset="0"/>
              </a:rPr>
              <a:t> in </a:t>
            </a:r>
            <a:r>
              <a:rPr lang="es-AR" sz="1200" dirty="0" err="1">
                <a:latin typeface="Arial" pitchFamily="34" charset="0"/>
                <a:cs typeface="Arial" pitchFamily="34" charset="0"/>
              </a:rPr>
              <a:t>both</a:t>
            </a:r>
            <a:r>
              <a:rPr lang="es-AR" sz="1200" dirty="0">
                <a:latin typeface="Arial" pitchFamily="34" charset="0"/>
                <a:cs typeface="Arial" pitchFamily="34" charset="0"/>
              </a:rPr>
              <a:t> </a:t>
            </a:r>
            <a:r>
              <a:rPr lang="es-AR" sz="1200" dirty="0" err="1">
                <a:latin typeface="Arial" pitchFamily="34" charset="0"/>
                <a:cs typeface="Arial" pitchFamily="34" charset="0"/>
              </a:rPr>
              <a:t>processes</a:t>
            </a:r>
            <a:endParaRPr lang="es-AR" sz="1200" dirty="0">
              <a:latin typeface="Arial" pitchFamily="34" charset="0"/>
              <a:cs typeface="Arial" pitchFamily="34" charset="0"/>
            </a:endParaRPr>
          </a:p>
        </p:txBody>
      </p:sp>
      <p:sp>
        <p:nvSpPr>
          <p:cNvPr id="39943" name="Rectangle 7"/>
          <p:cNvSpPr>
            <a:spLocks noChangeArrowheads="1"/>
          </p:cNvSpPr>
          <p:nvPr/>
        </p:nvSpPr>
        <p:spPr bwMode="auto">
          <a:xfrm>
            <a:off x="5292732" y="3860801"/>
            <a:ext cx="2016125" cy="553994"/>
          </a:xfrm>
          <a:prstGeom prst="rect">
            <a:avLst/>
          </a:prstGeom>
          <a:noFill/>
          <a:ln w="9525">
            <a:noFill/>
            <a:miter lim="800000"/>
            <a:headEnd/>
            <a:tailEnd/>
          </a:ln>
        </p:spPr>
        <p:txBody>
          <a:bodyPr lIns="91436" tIns="45718" rIns="91436" bIns="45718">
            <a:spAutoFit/>
          </a:bodyPr>
          <a:lstStyle/>
          <a:p>
            <a:pPr algn="ctr"/>
            <a:r>
              <a:rPr lang="es-AR" b="1" dirty="0">
                <a:solidFill>
                  <a:srgbClr val="339966"/>
                </a:solidFill>
                <a:latin typeface="Arial" pitchFamily="34" charset="0"/>
                <a:cs typeface="Arial" pitchFamily="34" charset="0"/>
              </a:rPr>
              <a:t>Ausencia</a:t>
            </a:r>
            <a:r>
              <a:rPr lang="es-AR" sz="1200" b="1" dirty="0">
                <a:solidFill>
                  <a:srgbClr val="339966"/>
                </a:solidFill>
                <a:latin typeface="Arial" pitchFamily="34" charset="0"/>
                <a:cs typeface="Arial" pitchFamily="34" charset="0"/>
              </a:rPr>
              <a:t> de </a:t>
            </a:r>
            <a:r>
              <a:rPr lang="es-AR" sz="1200" b="1" dirty="0" err="1">
                <a:solidFill>
                  <a:srgbClr val="339966"/>
                </a:solidFill>
                <a:latin typeface="Arial" pitchFamily="34" charset="0"/>
                <a:cs typeface="Arial" pitchFamily="34" charset="0"/>
              </a:rPr>
              <a:t>actin</a:t>
            </a:r>
            <a:r>
              <a:rPr lang="es-AR" sz="1200" b="1" dirty="0">
                <a:solidFill>
                  <a:srgbClr val="339966"/>
                </a:solidFill>
                <a:latin typeface="Arial" pitchFamily="34" charset="0"/>
                <a:cs typeface="Arial" pitchFamily="34" charset="0"/>
              </a:rPr>
              <a:t> cup and ring</a:t>
            </a:r>
          </a:p>
        </p:txBody>
      </p:sp>
      <p:sp>
        <p:nvSpPr>
          <p:cNvPr id="39944" name="Rectangle 8"/>
          <p:cNvSpPr>
            <a:spLocks noChangeArrowheads="1"/>
          </p:cNvSpPr>
          <p:nvPr/>
        </p:nvSpPr>
        <p:spPr bwMode="auto">
          <a:xfrm>
            <a:off x="6156332" y="2276481"/>
            <a:ext cx="2663825" cy="1015659"/>
          </a:xfrm>
          <a:prstGeom prst="rect">
            <a:avLst/>
          </a:prstGeom>
          <a:noFill/>
          <a:ln w="9525">
            <a:noFill/>
            <a:miter lim="800000"/>
            <a:headEnd/>
            <a:tailEnd/>
          </a:ln>
        </p:spPr>
        <p:txBody>
          <a:bodyPr lIns="91436" tIns="45718" rIns="91436" bIns="45718">
            <a:spAutoFit/>
          </a:bodyPr>
          <a:lstStyle/>
          <a:p>
            <a:r>
              <a:rPr lang="es-AR" sz="1200" b="1" dirty="0">
                <a:solidFill>
                  <a:srgbClr val="3333FF"/>
                </a:solidFill>
                <a:latin typeface="Arial" pitchFamily="34" charset="0"/>
                <a:cs typeface="Arial" pitchFamily="34" charset="0"/>
              </a:rPr>
              <a:t>Ausencia </a:t>
            </a:r>
            <a:r>
              <a:rPr lang="es-AR" sz="1200" b="1" dirty="0" err="1">
                <a:solidFill>
                  <a:srgbClr val="3333FF"/>
                </a:solidFill>
                <a:latin typeface="Arial" pitchFamily="34" charset="0"/>
                <a:cs typeface="Arial" pitchFamily="34" charset="0"/>
              </a:rPr>
              <a:t>internalizacion</a:t>
            </a:r>
            <a:r>
              <a:rPr lang="es-AR" sz="1200" b="1" dirty="0">
                <a:solidFill>
                  <a:srgbClr val="3333FF"/>
                </a:solidFill>
                <a:latin typeface="Arial" pitchFamily="34" charset="0"/>
                <a:cs typeface="Arial" pitchFamily="34" charset="0"/>
              </a:rPr>
              <a:t> independiente tamaño </a:t>
            </a:r>
            <a:r>
              <a:rPr lang="es-AR" sz="1200" b="1" dirty="0" err="1">
                <a:solidFill>
                  <a:srgbClr val="3333FF"/>
                </a:solidFill>
                <a:latin typeface="Arial" pitchFamily="34" charset="0"/>
                <a:cs typeface="Arial" pitchFamily="34" charset="0"/>
              </a:rPr>
              <a:t>particula</a:t>
            </a:r>
            <a:r>
              <a:rPr lang="es-AR" sz="1200" b="1" dirty="0">
                <a:solidFill>
                  <a:srgbClr val="3333FF"/>
                </a:solidFill>
                <a:latin typeface="Arial" pitchFamily="34" charset="0"/>
                <a:cs typeface="Arial" pitchFamily="34" charset="0"/>
              </a:rPr>
              <a:t> porque todas fueron internalizadas desde al menos 1 </a:t>
            </a:r>
            <a:r>
              <a:rPr lang="es-AR" sz="1200" b="1" dirty="0" err="1">
                <a:solidFill>
                  <a:srgbClr val="3333FF"/>
                </a:solidFill>
                <a:latin typeface="Arial" pitchFamily="34" charset="0"/>
                <a:cs typeface="Arial" pitchFamily="34" charset="0"/>
              </a:rPr>
              <a:t>orientacion</a:t>
            </a:r>
            <a:r>
              <a:rPr lang="es-AR" sz="1200" b="1" dirty="0">
                <a:solidFill>
                  <a:srgbClr val="3333FF"/>
                </a:solidFill>
                <a:latin typeface="Arial" pitchFamily="34" charset="0"/>
                <a:cs typeface="Arial" pitchFamily="34" charset="0"/>
              </a:rPr>
              <a:t> de  </a:t>
            </a:r>
            <a:r>
              <a:rPr lang="es-AR" sz="1200" b="1" dirty="0" err="1">
                <a:solidFill>
                  <a:srgbClr val="3333FF"/>
                </a:solidFill>
                <a:latin typeface="Arial" pitchFamily="34" charset="0"/>
                <a:cs typeface="Arial" pitchFamily="34" charset="0"/>
              </a:rPr>
              <a:t>attachment</a:t>
            </a:r>
            <a:endParaRPr lang="es-AR" sz="1200" b="1" dirty="0">
              <a:solidFill>
                <a:srgbClr val="3333FF"/>
              </a:solidFill>
              <a:latin typeface="Arial" pitchFamily="34" charset="0"/>
              <a:cs typeface="Arial" pitchFamily="34" charset="0"/>
            </a:endParaRPr>
          </a:p>
        </p:txBody>
      </p:sp>
      <p:sp>
        <p:nvSpPr>
          <p:cNvPr id="39945" name="Rectangle 9"/>
          <p:cNvSpPr>
            <a:spLocks noChangeArrowheads="1"/>
          </p:cNvSpPr>
          <p:nvPr/>
        </p:nvSpPr>
        <p:spPr bwMode="auto">
          <a:xfrm>
            <a:off x="3419482" y="3860801"/>
            <a:ext cx="2016125" cy="553994"/>
          </a:xfrm>
          <a:prstGeom prst="rect">
            <a:avLst/>
          </a:prstGeom>
          <a:noFill/>
          <a:ln w="9525">
            <a:noFill/>
            <a:miter lim="800000"/>
            <a:headEnd/>
            <a:tailEnd/>
          </a:ln>
        </p:spPr>
        <p:txBody>
          <a:bodyPr lIns="91436" tIns="45718" rIns="91436" bIns="45718">
            <a:spAutoFit/>
          </a:bodyPr>
          <a:lstStyle/>
          <a:p>
            <a:pPr algn="ctr"/>
            <a:r>
              <a:rPr lang="es-AR" b="1" dirty="0">
                <a:solidFill>
                  <a:srgbClr val="FF0000"/>
                </a:solidFill>
                <a:latin typeface="Arial" pitchFamily="34" charset="0"/>
                <a:cs typeface="Arial" pitchFamily="34" charset="0"/>
              </a:rPr>
              <a:t>Presencia</a:t>
            </a:r>
            <a:r>
              <a:rPr lang="es-AR" sz="1200" b="1" dirty="0">
                <a:solidFill>
                  <a:srgbClr val="FF0000"/>
                </a:solidFill>
                <a:latin typeface="Arial" pitchFamily="34" charset="0"/>
                <a:cs typeface="Arial" pitchFamily="34" charset="0"/>
              </a:rPr>
              <a:t> de</a:t>
            </a:r>
            <a:r>
              <a:rPr lang="es-AR" sz="1200" b="1" dirty="0">
                <a:solidFill>
                  <a:srgbClr val="339966"/>
                </a:solidFill>
                <a:latin typeface="Arial" pitchFamily="34" charset="0"/>
                <a:cs typeface="Arial" pitchFamily="34" charset="0"/>
              </a:rPr>
              <a:t> </a:t>
            </a:r>
            <a:r>
              <a:rPr lang="es-AR" sz="1200" b="1" dirty="0" err="1">
                <a:solidFill>
                  <a:srgbClr val="FF0000"/>
                </a:solidFill>
                <a:latin typeface="Arial" pitchFamily="34" charset="0"/>
                <a:cs typeface="Arial" pitchFamily="34" charset="0"/>
              </a:rPr>
              <a:t>actin</a:t>
            </a:r>
            <a:r>
              <a:rPr lang="es-AR" sz="1200" b="1" dirty="0">
                <a:solidFill>
                  <a:srgbClr val="FF0000"/>
                </a:solidFill>
                <a:latin typeface="Arial" pitchFamily="34" charset="0"/>
                <a:cs typeface="Arial" pitchFamily="34" charset="0"/>
              </a:rPr>
              <a:t> cup and ring</a:t>
            </a:r>
          </a:p>
        </p:txBody>
      </p:sp>
      <p:sp>
        <p:nvSpPr>
          <p:cNvPr id="39946" name="Text Box 10"/>
          <p:cNvSpPr txBox="1">
            <a:spLocks noChangeArrowheads="1"/>
          </p:cNvSpPr>
          <p:nvPr/>
        </p:nvSpPr>
        <p:spPr bwMode="auto">
          <a:xfrm rot="-5400000">
            <a:off x="-1247774" y="2621911"/>
            <a:ext cx="3311525" cy="461661"/>
          </a:xfrm>
          <a:prstGeom prst="rect">
            <a:avLst/>
          </a:prstGeom>
          <a:noFill/>
          <a:ln w="9525">
            <a:noFill/>
            <a:miter lim="800000"/>
            <a:headEnd/>
            <a:tailEnd/>
          </a:ln>
        </p:spPr>
        <p:txBody>
          <a:bodyPr lIns="91436" tIns="45718" rIns="91436" bIns="45718">
            <a:spAutoFit/>
          </a:bodyPr>
          <a:lstStyle/>
          <a:p>
            <a:pPr algn="ctr">
              <a:spcBef>
                <a:spcPct val="50000"/>
              </a:spcBef>
            </a:pPr>
            <a:r>
              <a:rPr lang="es-AR" sz="2400" b="1" dirty="0">
                <a:solidFill>
                  <a:srgbClr val="3333FF"/>
                </a:solidFill>
                <a:latin typeface="Arial" pitchFamily="34" charset="0"/>
                <a:cs typeface="Arial" pitchFamily="34" charset="0"/>
              </a:rPr>
              <a:t>fagocitosis</a:t>
            </a:r>
          </a:p>
        </p:txBody>
      </p:sp>
    </p:spTree>
    <p:extLst>
      <p:ext uri="{BB962C8B-B14F-4D97-AF65-F5344CB8AC3E}">
        <p14:creationId xmlns:p14="http://schemas.microsoft.com/office/powerpoint/2010/main" val="177456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1175" y="44450"/>
            <a:ext cx="5984875" cy="592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3" name="Rectangle 5"/>
          <p:cNvSpPr>
            <a:spLocks noChangeArrowheads="1"/>
          </p:cNvSpPr>
          <p:nvPr/>
        </p:nvSpPr>
        <p:spPr bwMode="auto">
          <a:xfrm>
            <a:off x="0" y="6021388"/>
            <a:ext cx="92519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AR" altLang="es-AR" sz="1000" b="1"/>
              <a:t>Fig. 5. </a:t>
            </a:r>
            <a:r>
              <a:rPr lang="es-AR" altLang="es-AR" sz="1200" b="1"/>
              <a:t>Phagocytosis phase diagram</a:t>
            </a:r>
            <a:r>
              <a:rPr lang="es-AR" altLang="es-AR" sz="1000"/>
              <a:t> with  and </a:t>
            </a:r>
            <a:r>
              <a:rPr lang="es-AR" altLang="es-AR" sz="1200" b="1"/>
              <a:t>dimensionless particle volume </a:t>
            </a:r>
            <a:r>
              <a:rPr lang="es-AR" altLang="es-AR" sz="1200" b="1" i="1"/>
              <a:t>V</a:t>
            </a:r>
            <a:r>
              <a:rPr lang="es-AR" altLang="es-AR" sz="1200" b="1"/>
              <a:t>* (particle volume divided by 7.5 </a:t>
            </a:r>
            <a:r>
              <a:rPr lang="es-AR" altLang="es-AR" sz="1200" b="1">
                <a:sym typeface="Symbol" panose="05050102010706020507" pitchFamily="18" charset="2"/>
              </a:rPr>
              <a:t></a:t>
            </a:r>
            <a:r>
              <a:rPr lang="es-AR" altLang="es-AR" sz="1200" b="1"/>
              <a:t>m radius spherical cell volume)</a:t>
            </a:r>
            <a:r>
              <a:rPr lang="es-AR" altLang="es-AR" sz="1000"/>
              <a:t> as governing parameters (</a:t>
            </a:r>
            <a:r>
              <a:rPr lang="es-AR" altLang="es-AR" sz="1000" i="1"/>
              <a:t>n </a:t>
            </a:r>
            <a:r>
              <a:rPr lang="es-AR" altLang="es-AR" sz="1000"/>
              <a:t> 5 for each point). </a:t>
            </a:r>
          </a:p>
          <a:p>
            <a:pPr algn="ctr" eaLnBrk="1" hangingPunct="1">
              <a:spcBef>
                <a:spcPct val="0"/>
              </a:spcBef>
              <a:buFontTx/>
              <a:buNone/>
            </a:pPr>
            <a:r>
              <a:rPr lang="es-AR" altLang="es-AR" sz="1000"/>
              <a:t>The arrows above the plot indicate the point of attachment for each shape that corresponds to the value of  on the </a:t>
            </a:r>
            <a:r>
              <a:rPr lang="es-AR" altLang="es-AR" sz="1000" i="1"/>
              <a:t>x </a:t>
            </a:r>
            <a:r>
              <a:rPr lang="es-AR" altLang="es-AR" sz="1000"/>
              <a:t>axis. Each case was classified as phagocytosis or no phagocytosis if 95% of observations were consistent. Each data point represents a different shape, size, or aspect ratio particle</a:t>
            </a:r>
          </a:p>
        </p:txBody>
      </p:sp>
      <p:sp>
        <p:nvSpPr>
          <p:cNvPr id="51204" name="Rectangle 6"/>
          <p:cNvSpPr>
            <a:spLocks noChangeArrowheads="1"/>
          </p:cNvSpPr>
          <p:nvPr/>
        </p:nvSpPr>
        <p:spPr bwMode="auto">
          <a:xfrm>
            <a:off x="611188" y="836613"/>
            <a:ext cx="2233612"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s-AR" altLang="es-AR" sz="1200"/>
              <a:t>Initialization of internalization is judged by the presence of an </a:t>
            </a:r>
            <a:r>
              <a:rPr lang="es-AR" altLang="es-AR" sz="1200" b="1">
                <a:solidFill>
                  <a:srgbClr val="FF0000"/>
                </a:solidFill>
              </a:rPr>
              <a:t>actin cup or ring</a:t>
            </a:r>
          </a:p>
        </p:txBody>
      </p:sp>
      <p:sp>
        <p:nvSpPr>
          <p:cNvPr id="51205" name="Rectangle 7"/>
          <p:cNvSpPr>
            <a:spLocks noChangeArrowheads="1"/>
          </p:cNvSpPr>
          <p:nvPr/>
        </p:nvSpPr>
        <p:spPr bwMode="auto">
          <a:xfrm>
            <a:off x="6291263" y="1341438"/>
            <a:ext cx="2151062"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AR" altLang="es-AR" sz="1800">
                <a:solidFill>
                  <a:srgbClr val="339966"/>
                </a:solidFill>
              </a:rPr>
              <a:t>Cells attaching to particles at areas of </a:t>
            </a:r>
            <a:r>
              <a:rPr lang="es-AR" altLang="es-AR" sz="1800" b="1">
                <a:solidFill>
                  <a:srgbClr val="339966"/>
                </a:solidFill>
              </a:rPr>
              <a:t>high </a:t>
            </a:r>
            <a:r>
              <a:rPr lang="el-GR" altLang="es-AR" sz="1800" b="1">
                <a:solidFill>
                  <a:srgbClr val="339966"/>
                </a:solidFill>
              </a:rPr>
              <a:t>Ω≥</a:t>
            </a:r>
            <a:r>
              <a:rPr lang="es-AR" altLang="es-AR" sz="1800" b="1">
                <a:solidFill>
                  <a:srgbClr val="339966"/>
                </a:solidFill>
              </a:rPr>
              <a:t> 45°,</a:t>
            </a:r>
            <a:r>
              <a:rPr lang="es-AR" altLang="es-AR" sz="1800">
                <a:solidFill>
                  <a:srgbClr val="339966"/>
                </a:solidFill>
              </a:rPr>
              <a:t> </a:t>
            </a:r>
            <a:r>
              <a:rPr lang="es-AR" altLang="es-AR" sz="1800" b="1">
                <a:solidFill>
                  <a:srgbClr val="339966"/>
                </a:solidFill>
              </a:rPr>
              <a:t>spread </a:t>
            </a:r>
          </a:p>
          <a:p>
            <a:pPr algn="ctr" eaLnBrk="1" hangingPunct="1">
              <a:spcBef>
                <a:spcPct val="0"/>
              </a:spcBef>
              <a:buFontTx/>
              <a:buNone/>
            </a:pPr>
            <a:endParaRPr lang="es-AR" altLang="es-AR" sz="1800" b="1">
              <a:solidFill>
                <a:srgbClr val="339966"/>
              </a:solidFill>
            </a:endParaRPr>
          </a:p>
          <a:p>
            <a:pPr algn="ctr" eaLnBrk="1" hangingPunct="1">
              <a:spcBef>
                <a:spcPct val="0"/>
              </a:spcBef>
              <a:buFontTx/>
              <a:buNone/>
            </a:pPr>
            <a:endParaRPr lang="es-AR" altLang="es-AR" sz="1800">
              <a:solidFill>
                <a:srgbClr val="339966"/>
              </a:solidFill>
            </a:endParaRPr>
          </a:p>
          <a:p>
            <a:pPr algn="ctr" eaLnBrk="1" hangingPunct="1">
              <a:spcBef>
                <a:spcPct val="0"/>
              </a:spcBef>
              <a:buFontTx/>
              <a:buNone/>
            </a:pPr>
            <a:endParaRPr lang="es-AR" altLang="es-AR" sz="1800">
              <a:solidFill>
                <a:srgbClr val="339966"/>
              </a:solidFill>
            </a:endParaRPr>
          </a:p>
          <a:p>
            <a:pPr algn="ctr" eaLnBrk="1" hangingPunct="1">
              <a:spcBef>
                <a:spcPct val="0"/>
              </a:spcBef>
              <a:buFontTx/>
              <a:buNone/>
            </a:pPr>
            <a:endParaRPr lang="es-AR" altLang="es-AR" sz="1800">
              <a:solidFill>
                <a:srgbClr val="339966"/>
              </a:solidFill>
            </a:endParaRPr>
          </a:p>
          <a:p>
            <a:pPr algn="ctr" eaLnBrk="1" hangingPunct="1">
              <a:spcBef>
                <a:spcPct val="0"/>
              </a:spcBef>
              <a:buFontTx/>
              <a:buNone/>
            </a:pPr>
            <a:r>
              <a:rPr lang="es-AR" altLang="es-AR" sz="1800" b="1">
                <a:solidFill>
                  <a:srgbClr val="339966"/>
                </a:solidFill>
              </a:rPr>
              <a:t>but do not initiate internalization</a:t>
            </a:r>
          </a:p>
        </p:txBody>
      </p:sp>
      <p:sp>
        <p:nvSpPr>
          <p:cNvPr id="51206" name="Rectangle 8"/>
          <p:cNvSpPr>
            <a:spLocks noChangeArrowheads="1"/>
          </p:cNvSpPr>
          <p:nvPr/>
        </p:nvSpPr>
        <p:spPr bwMode="auto">
          <a:xfrm>
            <a:off x="468313" y="2492375"/>
            <a:ext cx="23463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s-AR" altLang="es-AR" sz="1800">
                <a:solidFill>
                  <a:srgbClr val="3333FF"/>
                </a:solidFill>
              </a:rPr>
              <a:t>Cells attaching to particles at areas of </a:t>
            </a:r>
            <a:r>
              <a:rPr lang="es-AR" altLang="es-AR" sz="1800" b="1">
                <a:solidFill>
                  <a:srgbClr val="3333FF"/>
                </a:solidFill>
              </a:rPr>
              <a:t>low </a:t>
            </a:r>
            <a:r>
              <a:rPr lang="el-GR" altLang="es-AR" sz="1800" b="1">
                <a:solidFill>
                  <a:srgbClr val="3333FF"/>
                </a:solidFill>
              </a:rPr>
              <a:t>Ω</a:t>
            </a:r>
            <a:r>
              <a:rPr lang="es-AR" altLang="es-AR" sz="1800" b="1">
                <a:solidFill>
                  <a:srgbClr val="3333FF"/>
                </a:solidFill>
              </a:rPr>
              <a:t> </a:t>
            </a:r>
            <a:r>
              <a:rPr lang="el-GR" altLang="es-AR" sz="1800" b="1">
                <a:solidFill>
                  <a:srgbClr val="3333FF"/>
                </a:solidFill>
              </a:rPr>
              <a:t>≤</a:t>
            </a:r>
            <a:r>
              <a:rPr lang="es-AR" altLang="es-AR" sz="1800" b="1">
                <a:solidFill>
                  <a:srgbClr val="3333FF"/>
                </a:solidFill>
              </a:rPr>
              <a:t> 45°,</a:t>
            </a:r>
            <a:r>
              <a:rPr lang="es-AR" altLang="es-AR" sz="1800">
                <a:solidFill>
                  <a:srgbClr val="3333FF"/>
                </a:solidFill>
              </a:rPr>
              <a:t> initiate internalization</a:t>
            </a:r>
          </a:p>
        </p:txBody>
      </p:sp>
      <p:grpSp>
        <p:nvGrpSpPr>
          <p:cNvPr id="51207" name="Group 11"/>
          <p:cNvGrpSpPr>
            <a:grpSpLocks/>
          </p:cNvGrpSpPr>
          <p:nvPr/>
        </p:nvGrpSpPr>
        <p:grpSpPr bwMode="auto">
          <a:xfrm>
            <a:off x="2268538" y="1557338"/>
            <a:ext cx="2016125" cy="863600"/>
            <a:chOff x="1429" y="981"/>
            <a:chExt cx="1270" cy="544"/>
          </a:xfrm>
        </p:grpSpPr>
        <p:sp>
          <p:nvSpPr>
            <p:cNvPr id="51214" name="Line 9"/>
            <p:cNvSpPr>
              <a:spLocks noChangeShapeType="1"/>
            </p:cNvSpPr>
            <p:nvPr/>
          </p:nvSpPr>
          <p:spPr bwMode="auto">
            <a:xfrm flipV="1">
              <a:off x="1429" y="981"/>
              <a:ext cx="0" cy="544"/>
            </a:xfrm>
            <a:prstGeom prst="line">
              <a:avLst/>
            </a:prstGeom>
            <a:noFill/>
            <a:ln w="254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51215" name="Line 10"/>
            <p:cNvSpPr>
              <a:spLocks noChangeShapeType="1"/>
            </p:cNvSpPr>
            <p:nvPr/>
          </p:nvSpPr>
          <p:spPr bwMode="auto">
            <a:xfrm>
              <a:off x="1429" y="981"/>
              <a:ext cx="1270" cy="0"/>
            </a:xfrm>
            <a:prstGeom prst="line">
              <a:avLst/>
            </a:prstGeom>
            <a:noFill/>
            <a:ln w="254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grpSp>
      <p:grpSp>
        <p:nvGrpSpPr>
          <p:cNvPr id="51208" name="Group 12"/>
          <p:cNvGrpSpPr>
            <a:grpSpLocks/>
          </p:cNvGrpSpPr>
          <p:nvPr/>
        </p:nvGrpSpPr>
        <p:grpSpPr bwMode="auto">
          <a:xfrm rot="10762013" flipH="1">
            <a:off x="2195513" y="3860800"/>
            <a:ext cx="2016125" cy="863600"/>
            <a:chOff x="1429" y="981"/>
            <a:chExt cx="1270" cy="544"/>
          </a:xfrm>
        </p:grpSpPr>
        <p:sp>
          <p:nvSpPr>
            <p:cNvPr id="51212" name="Line 13"/>
            <p:cNvSpPr>
              <a:spLocks noChangeShapeType="1"/>
            </p:cNvSpPr>
            <p:nvPr/>
          </p:nvSpPr>
          <p:spPr bwMode="auto">
            <a:xfrm flipV="1">
              <a:off x="1429" y="981"/>
              <a:ext cx="0" cy="544"/>
            </a:xfrm>
            <a:prstGeom prst="line">
              <a:avLst/>
            </a:prstGeom>
            <a:noFill/>
            <a:ln w="254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51213" name="Line 14"/>
            <p:cNvSpPr>
              <a:spLocks noChangeShapeType="1"/>
            </p:cNvSpPr>
            <p:nvPr/>
          </p:nvSpPr>
          <p:spPr bwMode="auto">
            <a:xfrm flipH="1">
              <a:off x="1429" y="981"/>
              <a:ext cx="1270" cy="0"/>
            </a:xfrm>
            <a:prstGeom prst="line">
              <a:avLst/>
            </a:prstGeom>
            <a:noFill/>
            <a:ln w="254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grpSp>
      <p:sp>
        <p:nvSpPr>
          <p:cNvPr id="51209" name="Rectangle 15"/>
          <p:cNvSpPr>
            <a:spLocks noChangeArrowheads="1"/>
          </p:cNvSpPr>
          <p:nvPr/>
        </p:nvSpPr>
        <p:spPr bwMode="auto">
          <a:xfrm>
            <a:off x="4211638" y="3500438"/>
            <a:ext cx="17954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AR" altLang="es-AR" sz="1800" i="1"/>
              <a:t>V</a:t>
            </a:r>
            <a:r>
              <a:rPr lang="es-AR" altLang="es-AR" sz="1800"/>
              <a:t>*  </a:t>
            </a:r>
            <a:r>
              <a:rPr lang="el-GR" altLang="es-AR" sz="1800"/>
              <a:t>≤</a:t>
            </a:r>
            <a:r>
              <a:rPr lang="es-AR" altLang="es-AR" sz="1800"/>
              <a:t> 1</a:t>
            </a:r>
          </a:p>
        </p:txBody>
      </p:sp>
      <p:sp>
        <p:nvSpPr>
          <p:cNvPr id="51210" name="Rectangle 16"/>
          <p:cNvSpPr>
            <a:spLocks noChangeArrowheads="1"/>
          </p:cNvSpPr>
          <p:nvPr/>
        </p:nvSpPr>
        <p:spPr bwMode="auto">
          <a:xfrm>
            <a:off x="4427538" y="1484313"/>
            <a:ext cx="10080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AR" altLang="es-AR" sz="1800" i="1"/>
              <a:t>V</a:t>
            </a:r>
            <a:r>
              <a:rPr lang="es-AR" altLang="es-AR" sz="1800"/>
              <a:t>* </a:t>
            </a:r>
            <a:r>
              <a:rPr lang="el-GR" altLang="es-AR" sz="1800"/>
              <a:t>≥</a:t>
            </a:r>
            <a:r>
              <a:rPr lang="es-AR" altLang="es-AR" sz="1800"/>
              <a:t> 1</a:t>
            </a:r>
          </a:p>
        </p:txBody>
      </p:sp>
      <p:sp>
        <p:nvSpPr>
          <p:cNvPr id="51211" name="Text Box 17"/>
          <p:cNvSpPr txBox="1">
            <a:spLocks noChangeArrowheads="1"/>
          </p:cNvSpPr>
          <p:nvPr/>
        </p:nvSpPr>
        <p:spPr bwMode="auto">
          <a:xfrm rot="-5400000">
            <a:off x="-1247775" y="2624138"/>
            <a:ext cx="3311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s-AR" altLang="es-AR" sz="2400" b="1">
                <a:solidFill>
                  <a:srgbClr val="3333FF"/>
                </a:solidFill>
              </a:rPr>
              <a:t>fagocitosis</a:t>
            </a:r>
          </a:p>
        </p:txBody>
      </p:sp>
    </p:spTree>
    <p:extLst>
      <p:ext uri="{BB962C8B-B14F-4D97-AF65-F5344CB8AC3E}">
        <p14:creationId xmlns:p14="http://schemas.microsoft.com/office/powerpoint/2010/main" val="87603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975"/>
            <a:ext cx="9242425"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5" name="Rectangle 6"/>
          <p:cNvSpPr>
            <a:spLocks noChangeArrowheads="1"/>
          </p:cNvSpPr>
          <p:nvPr/>
        </p:nvSpPr>
        <p:spPr bwMode="auto">
          <a:xfrm>
            <a:off x="-34925" y="4905375"/>
            <a:ext cx="9144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AR" altLang="es-AR" sz="1200"/>
              <a:t>(</a:t>
            </a:r>
            <a:r>
              <a:rPr lang="es-AR" altLang="es-AR" sz="1200" i="1"/>
              <a:t>D</a:t>
            </a:r>
            <a:r>
              <a:rPr lang="es-AR" altLang="es-AR" sz="1200"/>
              <a:t>–</a:t>
            </a:r>
            <a:r>
              <a:rPr lang="es-AR" altLang="es-AR" sz="1200" i="1"/>
              <a:t>F</a:t>
            </a:r>
            <a:r>
              <a:rPr lang="es-AR" altLang="es-AR" sz="1200"/>
              <a:t>) Overlays of bright-field and fluorescent images after fixing the cells and staining for </a:t>
            </a:r>
            <a:r>
              <a:rPr lang="es-AR" altLang="es-AR" sz="1200" b="1">
                <a:solidFill>
                  <a:srgbClr val="FF0000"/>
                </a:solidFill>
              </a:rPr>
              <a:t>polymerized actin with rhodamine</a:t>
            </a:r>
            <a:r>
              <a:rPr lang="es-AR" altLang="es-AR" sz="1200"/>
              <a:t> </a:t>
            </a:r>
            <a:r>
              <a:rPr lang="es-AR" altLang="es-AR" sz="1200" b="1">
                <a:solidFill>
                  <a:srgbClr val="FF0000"/>
                </a:solidFill>
              </a:rPr>
              <a:t>phalloidin.</a:t>
            </a:r>
            <a:r>
              <a:rPr lang="es-AR" altLang="es-AR" sz="1200"/>
              <a:t> (</a:t>
            </a:r>
            <a:r>
              <a:rPr lang="es-AR" altLang="es-AR" sz="1200" i="1"/>
              <a:t>D</a:t>
            </a:r>
            <a:r>
              <a:rPr lang="es-AR" altLang="es-AR" sz="1200"/>
              <a:t>) Actin ring forms as remodeling and depolymerization enable membrane to progress over an opsonized ED by </a:t>
            </a:r>
            <a:r>
              <a:rPr lang="es-AR" altLang="es-AR" sz="1200" b="1">
                <a:solidFill>
                  <a:srgbClr val="FF0000"/>
                </a:solidFill>
              </a:rPr>
              <a:t>new actin polymerization at the leading edge of the membrane</a:t>
            </a:r>
            <a:r>
              <a:rPr lang="es-AR" altLang="es-AR" sz="1200"/>
              <a:t>. (</a:t>
            </a:r>
            <a:r>
              <a:rPr lang="es-AR" altLang="es-AR" sz="1200" i="1"/>
              <a:t>E</a:t>
            </a:r>
            <a:r>
              <a:rPr lang="es-AR" altLang="es-AR" sz="1200"/>
              <a:t>) Actin polymerization in the cell at site of attachment to flat side of an opsonized ED, </a:t>
            </a:r>
            <a:r>
              <a:rPr lang="es-AR" altLang="es-AR" sz="1200" b="1">
                <a:solidFill>
                  <a:srgbClr val="FF0000"/>
                </a:solidFill>
              </a:rPr>
              <a:t>but no actin cup or ring is visible</a:t>
            </a:r>
            <a:r>
              <a:rPr lang="es-AR" altLang="es-AR" sz="1200"/>
              <a:t>. (</a:t>
            </a:r>
            <a:r>
              <a:rPr lang="es-AR" altLang="es-AR" sz="1200" i="1"/>
              <a:t>F</a:t>
            </a:r>
            <a:r>
              <a:rPr lang="es-AR" altLang="es-AR" sz="1200"/>
              <a:t>) </a:t>
            </a:r>
            <a:r>
              <a:rPr lang="es-AR" altLang="es-AR" sz="1200" b="1">
                <a:solidFill>
                  <a:srgbClr val="FF0000"/>
                </a:solidFill>
              </a:rPr>
              <a:t>Actin cup surrounds the end</a:t>
            </a:r>
            <a:r>
              <a:rPr lang="es-AR" altLang="es-AR" sz="1200"/>
              <a:t> of an opsonized sphere as internalization begins after attachment. (</a:t>
            </a:r>
            <a:r>
              <a:rPr lang="es-AR" altLang="es-AR" sz="1200" b="1"/>
              <a:t>Scale bars in </a:t>
            </a:r>
            <a:r>
              <a:rPr lang="es-AR" altLang="es-AR" sz="1200" b="1" i="1"/>
              <a:t>D</a:t>
            </a:r>
            <a:r>
              <a:rPr lang="es-AR" altLang="es-AR" sz="1200" b="1"/>
              <a:t>–</a:t>
            </a:r>
            <a:r>
              <a:rPr lang="es-AR" altLang="es-AR" sz="1200" b="1" i="1"/>
              <a:t>F</a:t>
            </a:r>
            <a:r>
              <a:rPr lang="es-AR" altLang="es-AR" sz="1200" b="1"/>
              <a:t>: 10 </a:t>
            </a:r>
            <a:r>
              <a:rPr lang="es-AR" altLang="es-AR" sz="1200" b="1">
                <a:sym typeface="Symbol" panose="05050102010706020507" pitchFamily="18" charset="2"/>
              </a:rPr>
              <a:t></a:t>
            </a:r>
            <a:r>
              <a:rPr lang="es-AR" altLang="es-AR" sz="1200" b="1"/>
              <a:t>m</a:t>
            </a:r>
            <a:r>
              <a:rPr lang="es-AR" altLang="es-AR" sz="1200"/>
              <a:t>.) At least five cells were observed for each orientation of each particle. Similar results were observed in all repetitions.</a:t>
            </a:r>
          </a:p>
        </p:txBody>
      </p:sp>
      <p:sp>
        <p:nvSpPr>
          <p:cNvPr id="49156" name="Text Box 7"/>
          <p:cNvSpPr txBox="1">
            <a:spLocks noChangeArrowheads="1"/>
          </p:cNvSpPr>
          <p:nvPr/>
        </p:nvSpPr>
        <p:spPr bwMode="auto">
          <a:xfrm rot="-5400000">
            <a:off x="-1247775" y="2624138"/>
            <a:ext cx="3311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s-AR" altLang="es-AR" sz="2400" b="1">
                <a:solidFill>
                  <a:srgbClr val="3333FF"/>
                </a:solidFill>
              </a:rPr>
              <a:t>fagocitosis</a:t>
            </a:r>
          </a:p>
        </p:txBody>
      </p:sp>
    </p:spTree>
    <p:extLst>
      <p:ext uri="{BB962C8B-B14F-4D97-AF65-F5344CB8AC3E}">
        <p14:creationId xmlns:p14="http://schemas.microsoft.com/office/powerpoint/2010/main" val="239751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380184" y="230832"/>
            <a:ext cx="6128539" cy="6531844"/>
          </a:xfrm>
          <a:prstGeom prst="rect">
            <a:avLst/>
          </a:prstGeom>
        </p:spPr>
      </p:pic>
      <p:sp>
        <p:nvSpPr>
          <p:cNvPr id="5" name="Rectángulo 4"/>
          <p:cNvSpPr/>
          <p:nvPr/>
        </p:nvSpPr>
        <p:spPr>
          <a:xfrm>
            <a:off x="-54793" y="1987568"/>
            <a:ext cx="2489771" cy="3662541"/>
          </a:xfrm>
          <a:prstGeom prst="rect">
            <a:avLst/>
          </a:prstGeom>
        </p:spPr>
        <p:txBody>
          <a:bodyPr wrap="square">
            <a:spAutoFit/>
          </a:bodyPr>
          <a:lstStyle/>
          <a:p>
            <a:pPr algn="r"/>
            <a:r>
              <a:rPr lang="en-US" sz="800" dirty="0">
                <a:solidFill>
                  <a:srgbClr val="000000"/>
                </a:solidFill>
                <a:latin typeface="AGIMC F+ Adv P 8 CAA"/>
              </a:rPr>
              <a:t>Figure 2</a:t>
            </a:r>
            <a:r>
              <a:rPr lang="en-US" sz="800" dirty="0">
                <a:solidFill>
                  <a:srgbClr val="000000"/>
                </a:solidFill>
                <a:latin typeface="AGIMH F+ Adv PA C 3 D"/>
              </a:rPr>
              <a:t>. Endosomal trafficking and antigen presentation. Presented are the organelles associated with the main endocytic mechanisms at work in macrophages and dendritic cells (DCs). The classic endocytic pathway is responsible for trafficking of cargoes derived from </a:t>
            </a:r>
            <a:r>
              <a:rPr lang="en-US" sz="800" dirty="0" err="1">
                <a:solidFill>
                  <a:srgbClr val="000000"/>
                </a:solidFill>
                <a:latin typeface="AGIMH F+ Adv PA C 3 D"/>
              </a:rPr>
              <a:t>clathrin</a:t>
            </a:r>
            <a:r>
              <a:rPr lang="en-US" sz="800" dirty="0">
                <a:solidFill>
                  <a:srgbClr val="000000"/>
                </a:solidFill>
                <a:latin typeface="AGIMH F+ Adv PA C 3 D"/>
              </a:rPr>
              <a:t>- and non-</a:t>
            </a:r>
            <a:r>
              <a:rPr lang="en-US" sz="800" dirty="0" err="1">
                <a:solidFill>
                  <a:srgbClr val="000000"/>
                </a:solidFill>
                <a:latin typeface="AGIMH F+ Adv PA C 3 D"/>
              </a:rPr>
              <a:t>clathrin</a:t>
            </a:r>
            <a:r>
              <a:rPr lang="en-US" sz="800" dirty="0">
                <a:solidFill>
                  <a:srgbClr val="000000"/>
                </a:solidFill>
                <a:latin typeface="AGIMH F+ Adv PA C 3 D"/>
              </a:rPr>
              <a:t>-mediated endocytosis. The organelles associated with this pathway are early endosomes (EEs), late endosomes (LEs), and lysosomes (LYs). The maturation program of these organelles, consisting of changes in </a:t>
            </a:r>
            <a:r>
              <a:rPr lang="en-US" sz="800" dirty="0" err="1">
                <a:solidFill>
                  <a:srgbClr val="000000"/>
                </a:solidFill>
                <a:latin typeface="AGIMH F+ Adv PA C 3 D"/>
              </a:rPr>
              <a:t>Rab</a:t>
            </a:r>
            <a:r>
              <a:rPr lang="en-US" sz="800" dirty="0">
                <a:solidFill>
                  <a:srgbClr val="000000"/>
                </a:solidFill>
                <a:latin typeface="AGIMH F+ Adv PA C 3 D"/>
              </a:rPr>
              <a:t> (Ras related in brain) proteins and lipid composition profiles, as well as a gradual lowering of pH and their centripetal trafficking, are relatively well defined. Both </a:t>
            </a:r>
            <a:r>
              <a:rPr lang="en-US" sz="800" dirty="0" err="1">
                <a:solidFill>
                  <a:srgbClr val="000000"/>
                </a:solidFill>
                <a:latin typeface="AGIMH F+ Adv PA C 3 D"/>
              </a:rPr>
              <a:t>macropinosomes</a:t>
            </a:r>
            <a:r>
              <a:rPr lang="en-US" sz="800" dirty="0">
                <a:solidFill>
                  <a:srgbClr val="000000"/>
                </a:solidFill>
                <a:latin typeface="AGIMH F+ Adv PA C 3 D"/>
              </a:rPr>
              <a:t> and phagosomes mature in a fashion parallel to that of classical endosomes, going through distinct early </a:t>
            </a:r>
            <a:r>
              <a:rPr lang="en-US" sz="800" dirty="0" err="1">
                <a:solidFill>
                  <a:srgbClr val="000000"/>
                </a:solidFill>
                <a:latin typeface="AGIMH F+ Adv PA C 3 D"/>
              </a:rPr>
              <a:t>macropinosome</a:t>
            </a:r>
            <a:r>
              <a:rPr lang="en-US" sz="800" dirty="0">
                <a:solidFill>
                  <a:srgbClr val="000000"/>
                </a:solidFill>
                <a:latin typeface="AGIMH F+ Adv PA C 3 D"/>
              </a:rPr>
              <a:t> (EM), early phagosome (EP), late </a:t>
            </a:r>
            <a:r>
              <a:rPr lang="en-US" sz="800" dirty="0" err="1">
                <a:solidFill>
                  <a:srgbClr val="000000"/>
                </a:solidFill>
                <a:latin typeface="AGIMH F+ Adv PA C 3 D"/>
              </a:rPr>
              <a:t>macropinosome</a:t>
            </a:r>
            <a:r>
              <a:rPr lang="en-US" sz="800" dirty="0">
                <a:solidFill>
                  <a:srgbClr val="000000"/>
                </a:solidFill>
                <a:latin typeface="AGIMH F+ Adv PA C 3 D"/>
              </a:rPr>
              <a:t> (LM), and late phagosome (LP) stages. All of the pathways converge at the level of lysosome fusion where upon incoming pathogens are destroyed and ultimately presented as antigenic </a:t>
            </a:r>
            <a:r>
              <a:rPr lang="en-US" sz="800" dirty="0" err="1">
                <a:solidFill>
                  <a:srgbClr val="000000"/>
                </a:solidFill>
                <a:latin typeface="AGIMH F+ Adv PA C 3 D"/>
              </a:rPr>
              <a:t>nonself</a:t>
            </a:r>
            <a:r>
              <a:rPr lang="en-US" sz="800" dirty="0">
                <a:solidFill>
                  <a:srgbClr val="000000"/>
                </a:solidFill>
                <a:latin typeface="AGIMH F+ Adv PA C 3 D"/>
              </a:rPr>
              <a:t> peptides at the cell surface in the context of major histocompatibility complex (MHC) class I and II. Whether </a:t>
            </a:r>
            <a:r>
              <a:rPr lang="en-US" sz="800" dirty="0" err="1">
                <a:solidFill>
                  <a:srgbClr val="000000"/>
                </a:solidFill>
                <a:latin typeface="AGIMH F+ Adv PA C 3 D"/>
              </a:rPr>
              <a:t>phagolysosomal</a:t>
            </a:r>
            <a:r>
              <a:rPr lang="en-US" sz="800" dirty="0">
                <a:solidFill>
                  <a:srgbClr val="000000"/>
                </a:solidFill>
                <a:latin typeface="AGIMH F+ Adv PA C 3 D"/>
              </a:rPr>
              <a:t> and </a:t>
            </a:r>
            <a:r>
              <a:rPr lang="en-US" sz="800" dirty="0" err="1">
                <a:solidFill>
                  <a:srgbClr val="000000"/>
                </a:solidFill>
                <a:latin typeface="AGIMH F+ Adv PA C 3 D"/>
              </a:rPr>
              <a:t>macrolysosomal</a:t>
            </a:r>
            <a:r>
              <a:rPr lang="en-US" sz="800" dirty="0">
                <a:solidFill>
                  <a:srgbClr val="000000"/>
                </a:solidFill>
                <a:latin typeface="AGIMH F+ Adv PA C 3 D"/>
              </a:rPr>
              <a:t> organelles are identical or represent distinct entities remains unknown. </a:t>
            </a:r>
            <a:r>
              <a:rPr lang="en-US" sz="800" dirty="0">
                <a:solidFill>
                  <a:srgbClr val="000000"/>
                </a:solidFill>
                <a:latin typeface="AGKNF I+ Adv PA C 3 E"/>
              </a:rPr>
              <a:t>Abbreviations</a:t>
            </a:r>
            <a:r>
              <a:rPr lang="en-US" sz="800" dirty="0">
                <a:solidFill>
                  <a:srgbClr val="000000"/>
                </a:solidFill>
                <a:latin typeface="AGIMH F+ Adv PA C 3 D"/>
              </a:rPr>
              <a:t>: CME, </a:t>
            </a:r>
            <a:r>
              <a:rPr lang="en-US" sz="800" dirty="0" err="1">
                <a:solidFill>
                  <a:srgbClr val="000000"/>
                </a:solidFill>
                <a:latin typeface="AGIMH F+ Adv PA C 3 D"/>
              </a:rPr>
              <a:t>clathrin</a:t>
            </a:r>
            <a:r>
              <a:rPr lang="en-US" sz="800" dirty="0">
                <a:solidFill>
                  <a:srgbClr val="000000"/>
                </a:solidFill>
                <a:latin typeface="AGIMH F+ Adv PA C 3 D"/>
              </a:rPr>
              <a:t>-mediated endocytosis; EEA1, early endosomal antigen 1; Lamp1, lysosomal-associated antigen 1; Ab, antibody; </a:t>
            </a:r>
            <a:r>
              <a:rPr lang="en-US" sz="800" dirty="0" err="1">
                <a:solidFill>
                  <a:srgbClr val="000000"/>
                </a:solidFill>
                <a:latin typeface="AGIMH F+ Adv PA C 3 D"/>
              </a:rPr>
              <a:t>FcR</a:t>
            </a:r>
            <a:r>
              <a:rPr lang="en-US" sz="800" dirty="0">
                <a:solidFill>
                  <a:srgbClr val="000000"/>
                </a:solidFill>
                <a:latin typeface="AGIMH F+ Adv PA C 3 D"/>
              </a:rPr>
              <a:t>, fragment constant receptor. </a:t>
            </a:r>
            <a:endParaRPr lang="es-AR" dirty="0"/>
          </a:p>
        </p:txBody>
      </p:sp>
      <p:sp>
        <p:nvSpPr>
          <p:cNvPr id="6" name="Rectángulo 5"/>
          <p:cNvSpPr/>
          <p:nvPr/>
        </p:nvSpPr>
        <p:spPr>
          <a:xfrm>
            <a:off x="0" y="6214709"/>
            <a:ext cx="9144000" cy="461665"/>
          </a:xfrm>
          <a:prstGeom prst="rect">
            <a:avLst/>
          </a:prstGeom>
        </p:spPr>
        <p:txBody>
          <a:bodyPr wrap="square">
            <a:spAutoFit/>
          </a:bodyPr>
          <a:lstStyle/>
          <a:p>
            <a:pPr algn="r"/>
            <a:r>
              <a:rPr lang="en-US" sz="1200" dirty="0">
                <a:solidFill>
                  <a:srgbClr val="0000FF"/>
                </a:solidFill>
                <a:latin typeface="Arial" panose="020B0604020202020204" pitchFamily="34" charset="0"/>
                <a:cs typeface="Arial" panose="020B0604020202020204" pitchFamily="34" charset="0"/>
              </a:rPr>
              <a:t>Virus interactions with endocytic pathways in macrophages and dendritic cells Jason Mercer1 and </a:t>
            </a:r>
            <a:r>
              <a:rPr lang="en-US" sz="1200" dirty="0" err="1">
                <a:solidFill>
                  <a:srgbClr val="0000FF"/>
                </a:solidFill>
                <a:latin typeface="Arial" panose="020B0604020202020204" pitchFamily="34" charset="0"/>
                <a:cs typeface="Arial" panose="020B0604020202020204" pitchFamily="34" charset="0"/>
              </a:rPr>
              <a:t>Urs</a:t>
            </a:r>
            <a:r>
              <a:rPr lang="en-US" sz="1200" dirty="0">
                <a:solidFill>
                  <a:srgbClr val="0000FF"/>
                </a:solidFill>
                <a:latin typeface="Arial" panose="020B0604020202020204" pitchFamily="34" charset="0"/>
                <a:cs typeface="Arial" panose="020B0604020202020204" pitchFamily="34" charset="0"/>
              </a:rPr>
              <a:t> F. </a:t>
            </a:r>
            <a:r>
              <a:rPr lang="en-US" sz="1200" dirty="0" err="1">
                <a:solidFill>
                  <a:srgbClr val="0000FF"/>
                </a:solidFill>
                <a:latin typeface="Arial" panose="020B0604020202020204" pitchFamily="34" charset="0"/>
                <a:cs typeface="Arial" panose="020B0604020202020204" pitchFamily="34" charset="0"/>
              </a:rPr>
              <a:t>Greber</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Trends</a:t>
            </a:r>
            <a:r>
              <a:rPr lang="es-AR" sz="1200" dirty="0">
                <a:solidFill>
                  <a:srgbClr val="0000FF"/>
                </a:solidFill>
                <a:latin typeface="Arial" panose="020B0604020202020204" pitchFamily="34" charset="0"/>
                <a:cs typeface="Arial" panose="020B0604020202020204" pitchFamily="34" charset="0"/>
              </a:rPr>
              <a:t> in </a:t>
            </a:r>
            <a:r>
              <a:rPr lang="es-AR" sz="1200" dirty="0" err="1">
                <a:solidFill>
                  <a:srgbClr val="0000FF"/>
                </a:solidFill>
                <a:latin typeface="Arial" panose="020B0604020202020204" pitchFamily="34" charset="0"/>
                <a:cs typeface="Arial" panose="020B0604020202020204" pitchFamily="34" charset="0"/>
              </a:rPr>
              <a:t>Microbiology</a:t>
            </a:r>
            <a:r>
              <a:rPr lang="es-AR" sz="1200" dirty="0">
                <a:solidFill>
                  <a:srgbClr val="0000FF"/>
                </a:solidFill>
                <a:latin typeface="Arial" panose="020B0604020202020204" pitchFamily="34" charset="0"/>
                <a:cs typeface="Arial" panose="020B0604020202020204" pitchFamily="34" charset="0"/>
              </a:rPr>
              <a:t> xx (2013) 1–9 </a:t>
            </a:r>
          </a:p>
        </p:txBody>
      </p:sp>
      <p:sp>
        <p:nvSpPr>
          <p:cNvPr id="7" name="CuadroTexto 6"/>
          <p:cNvSpPr txBox="1"/>
          <p:nvPr/>
        </p:nvSpPr>
        <p:spPr>
          <a:xfrm>
            <a:off x="0" y="0"/>
            <a:ext cx="9144000" cy="461665"/>
          </a:xfrm>
          <a:prstGeom prst="rect">
            <a:avLst/>
          </a:prstGeom>
          <a:solidFill>
            <a:srgbClr val="FF0000"/>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Trafico intracelular tras captura </a:t>
            </a:r>
            <a:r>
              <a:rPr lang="es-AR" sz="2400" dirty="0" err="1">
                <a:solidFill>
                  <a:schemeClr val="bg1"/>
                </a:solidFill>
                <a:latin typeface="Arial" panose="020B0604020202020204" pitchFamily="34" charset="0"/>
                <a:cs typeface="Arial" panose="020B0604020202020204" pitchFamily="34" charset="0"/>
              </a:rPr>
              <a:t>endocitica</a:t>
            </a:r>
            <a:r>
              <a:rPr lang="es-AR" sz="2400" dirty="0">
                <a:solidFill>
                  <a:schemeClr val="bg1"/>
                </a:solidFill>
                <a:latin typeface="Arial" panose="020B0604020202020204" pitchFamily="34" charset="0"/>
                <a:cs typeface="Arial" panose="020B0604020202020204" pitchFamily="34" charset="0"/>
              </a:rPr>
              <a:t> de </a:t>
            </a:r>
            <a:r>
              <a:rPr lang="es-AR" sz="2400" dirty="0" err="1">
                <a:solidFill>
                  <a:schemeClr val="bg1"/>
                </a:solidFill>
                <a:latin typeface="Arial" panose="020B0604020202020204" pitchFamily="34" charset="0"/>
                <a:cs typeface="Arial" panose="020B0604020202020204" pitchFamily="34" charset="0"/>
              </a:rPr>
              <a:t>nanomedicinas</a:t>
            </a:r>
            <a:endParaRPr lang="es-AR"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04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507730" y="737554"/>
            <a:ext cx="6128539" cy="5382891"/>
          </a:xfrm>
          <a:prstGeom prst="rect">
            <a:avLst/>
          </a:prstGeom>
        </p:spPr>
      </p:pic>
      <p:sp>
        <p:nvSpPr>
          <p:cNvPr id="5" name="Rectángulo 4"/>
          <p:cNvSpPr/>
          <p:nvPr/>
        </p:nvSpPr>
        <p:spPr>
          <a:xfrm>
            <a:off x="0" y="6231017"/>
            <a:ext cx="9144000" cy="461665"/>
          </a:xfrm>
          <a:prstGeom prst="rect">
            <a:avLst/>
          </a:prstGeom>
        </p:spPr>
        <p:txBody>
          <a:bodyPr wrap="square">
            <a:spAutoFit/>
          </a:bodyPr>
          <a:lstStyle/>
          <a:p>
            <a:pPr algn="r"/>
            <a:r>
              <a:rPr lang="es-AR" sz="1200" err="1">
                <a:solidFill>
                  <a:srgbClr val="0000FF"/>
                </a:solidFill>
                <a:latin typeface="Arial" panose="020B0604020202020204" pitchFamily="34" charset="0"/>
                <a:cs typeface="Arial" panose="020B0604020202020204" pitchFamily="34" charset="0"/>
              </a:rPr>
              <a:t>Endocytosis</a:t>
            </a:r>
            <a:r>
              <a:rPr lang="es-AR" sz="1200">
                <a:solidFill>
                  <a:srgbClr val="0000FF"/>
                </a:solidFill>
                <a:latin typeface="Arial" panose="020B0604020202020204" pitchFamily="34" charset="0"/>
                <a:cs typeface="Arial" panose="020B0604020202020204" pitchFamily="34" charset="0"/>
              </a:rPr>
              <a:t> at </a:t>
            </a:r>
            <a:r>
              <a:rPr lang="es-AR" sz="1200" err="1">
                <a:solidFill>
                  <a:srgbClr val="0000FF"/>
                </a:solidFill>
                <a:latin typeface="Arial" panose="020B0604020202020204" pitchFamily="34" charset="0"/>
                <a:cs typeface="Arial" panose="020B0604020202020204" pitchFamily="34" charset="0"/>
              </a:rPr>
              <a:t>the</a:t>
            </a:r>
            <a:r>
              <a:rPr lang="es-AR" sz="1200">
                <a:solidFill>
                  <a:srgbClr val="0000FF"/>
                </a:solidFill>
                <a:latin typeface="Arial" panose="020B0604020202020204" pitchFamily="34" charset="0"/>
                <a:cs typeface="Arial" panose="020B0604020202020204" pitchFamily="34" charset="0"/>
              </a:rPr>
              <a:t> </a:t>
            </a:r>
            <a:r>
              <a:rPr lang="es-AR" sz="1200" err="1">
                <a:solidFill>
                  <a:srgbClr val="0000FF"/>
                </a:solidFill>
                <a:latin typeface="Arial" panose="020B0604020202020204" pitchFamily="34" charset="0"/>
                <a:cs typeface="Arial" panose="020B0604020202020204" pitchFamily="34" charset="0"/>
              </a:rPr>
              <a:t>nanoscale</a:t>
            </a:r>
            <a:endParaRPr lang="es-AR" sz="1200">
              <a:solidFill>
                <a:srgbClr val="0000FF"/>
              </a:solidFill>
              <a:latin typeface="Arial" panose="020B0604020202020204" pitchFamily="34" charset="0"/>
              <a:cs typeface="Arial" panose="020B0604020202020204" pitchFamily="34" charset="0"/>
            </a:endParaRPr>
          </a:p>
          <a:p>
            <a:pPr algn="r"/>
            <a:r>
              <a:rPr lang="it-IT" sz="1200">
                <a:solidFill>
                  <a:srgbClr val="0000FF"/>
                </a:solidFill>
                <a:latin typeface="Arial" panose="020B0604020202020204" pitchFamily="34" charset="0"/>
                <a:cs typeface="Arial" panose="020B0604020202020204" pitchFamily="34" charset="0"/>
              </a:rPr>
              <a:t>Irene Canton and Giuseppe Battaglia </a:t>
            </a:r>
            <a:r>
              <a:rPr lang="en-US" sz="1200">
                <a:solidFill>
                  <a:srgbClr val="0000FF"/>
                </a:solidFill>
                <a:latin typeface="Arial" panose="020B0604020202020204" pitchFamily="34" charset="0"/>
                <a:cs typeface="Arial" panose="020B0604020202020204" pitchFamily="34" charset="0"/>
              </a:rPr>
              <a:t>Chem. Soc. Rev., 2012, </a:t>
            </a:r>
            <a:r>
              <a:rPr lang="en-US" sz="1200" b="1">
                <a:solidFill>
                  <a:srgbClr val="0000FF"/>
                </a:solidFill>
                <a:latin typeface="Arial" panose="020B0604020202020204" pitchFamily="34" charset="0"/>
                <a:cs typeface="Arial" panose="020B0604020202020204" pitchFamily="34" charset="0"/>
              </a:rPr>
              <a:t>41</a:t>
            </a:r>
            <a:r>
              <a:rPr lang="en-US" sz="1200">
                <a:solidFill>
                  <a:srgbClr val="0000FF"/>
                </a:solidFill>
                <a:latin typeface="Arial" panose="020B0604020202020204" pitchFamily="34" charset="0"/>
                <a:cs typeface="Arial" panose="020B0604020202020204" pitchFamily="34" charset="0"/>
              </a:rPr>
              <a:t>, 2718–2739</a:t>
            </a:r>
            <a:endParaRPr lang="es-AR" sz="120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036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717585" y="455145"/>
            <a:ext cx="6201066" cy="5536688"/>
          </a:xfrm>
          <a:prstGeom prst="rect">
            <a:avLst/>
          </a:prstGeom>
        </p:spPr>
      </p:pic>
      <p:pic>
        <p:nvPicPr>
          <p:cNvPr id="5" name="Imagen 4"/>
          <p:cNvPicPr>
            <a:picLocks noChangeAspect="1"/>
          </p:cNvPicPr>
          <p:nvPr/>
        </p:nvPicPr>
        <p:blipFill>
          <a:blip r:embed="rId3"/>
          <a:stretch>
            <a:fillRect/>
          </a:stretch>
        </p:blipFill>
        <p:spPr>
          <a:xfrm>
            <a:off x="0" y="1304736"/>
            <a:ext cx="2919215" cy="4211321"/>
          </a:xfrm>
          <a:prstGeom prst="rect">
            <a:avLst/>
          </a:prstGeom>
        </p:spPr>
      </p:pic>
      <p:sp>
        <p:nvSpPr>
          <p:cNvPr id="6" name="Rectángulo 5"/>
          <p:cNvSpPr/>
          <p:nvPr/>
        </p:nvSpPr>
        <p:spPr>
          <a:xfrm>
            <a:off x="0" y="5419440"/>
            <a:ext cx="2917537" cy="1200329"/>
          </a:xfrm>
          <a:prstGeom prst="rect">
            <a:avLst/>
          </a:prstGeom>
        </p:spPr>
        <p:txBody>
          <a:bodyPr wrap="square">
            <a:spAutoFit/>
          </a:bodyPr>
          <a:lstStyle/>
          <a:p>
            <a:pPr algn="ctr"/>
            <a:r>
              <a:rPr lang="en-US" sz="1200" err="1">
                <a:latin typeface="Arial" panose="020B0604020202020204" pitchFamily="34" charset="0"/>
                <a:cs typeface="Arial" panose="020B0604020202020204" pitchFamily="34" charset="0"/>
              </a:rPr>
              <a:t>Tamaño</a:t>
            </a:r>
            <a:r>
              <a:rPr lang="en-US" sz="1200">
                <a:latin typeface="Arial" panose="020B0604020202020204" pitchFamily="34" charset="0"/>
                <a:cs typeface="Arial" panose="020B0604020202020204" pitchFamily="34" charset="0"/>
              </a:rPr>
              <a:t> de </a:t>
            </a:r>
            <a:r>
              <a:rPr lang="en-US" sz="1200" err="1">
                <a:latin typeface="Arial" panose="020B0604020202020204" pitchFamily="34" charset="0"/>
                <a:cs typeface="Arial" panose="020B0604020202020204" pitchFamily="34" charset="0"/>
              </a:rPr>
              <a:t>nanomedicinas</a:t>
            </a:r>
            <a:r>
              <a:rPr lang="en-US" sz="1200">
                <a:latin typeface="Arial" panose="020B0604020202020204" pitchFamily="34" charset="0"/>
                <a:cs typeface="Arial" panose="020B0604020202020204" pitchFamily="34" charset="0"/>
              </a:rPr>
              <a:t> y </a:t>
            </a:r>
            <a:r>
              <a:rPr lang="en-US" sz="1200" err="1">
                <a:latin typeface="Arial" panose="020B0604020202020204" pitchFamily="34" charset="0"/>
                <a:cs typeface="Arial" panose="020B0604020202020204" pitchFamily="34" charset="0"/>
              </a:rPr>
              <a:t>extravasacion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en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tejido</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tumoral</a:t>
            </a:r>
            <a:r>
              <a:rPr lang="en-US" sz="1200">
                <a:latin typeface="Arial" panose="020B0604020202020204" pitchFamily="34" charset="0"/>
                <a:cs typeface="Arial" panose="020B0604020202020204" pitchFamily="34" charset="0"/>
              </a:rPr>
              <a:t>  </a:t>
            </a:r>
          </a:p>
          <a:p>
            <a:pPr algn="ctr"/>
            <a:r>
              <a:rPr lang="en-US" sz="1200">
                <a:latin typeface="Arial" panose="020B0604020202020204" pitchFamily="34" charset="0"/>
                <a:cs typeface="Arial" panose="020B0604020202020204" pitchFamily="34" charset="0"/>
              </a:rPr>
              <a:t>PEG-liposomes 6 h </a:t>
            </a:r>
            <a:r>
              <a:rPr lang="en-US" sz="1200" err="1">
                <a:latin typeface="Arial" panose="020B0604020202020204" pitchFamily="34" charset="0"/>
                <a:cs typeface="Arial" panose="020B0604020202020204" pitchFamily="34" charset="0"/>
              </a:rPr>
              <a:t>despues</a:t>
            </a:r>
            <a:r>
              <a:rPr lang="en-US" sz="1200">
                <a:latin typeface="Arial" panose="020B0604020202020204" pitchFamily="34" charset="0"/>
                <a:cs typeface="Arial" panose="020B0604020202020204" pitchFamily="34" charset="0"/>
              </a:rPr>
              <a:t> de </a:t>
            </a:r>
            <a:r>
              <a:rPr lang="en-US" sz="1200" err="1">
                <a:latin typeface="Arial" panose="020B0604020202020204" pitchFamily="34" charset="0"/>
                <a:cs typeface="Arial" panose="020B0604020202020204" pitchFamily="34" charset="0"/>
              </a:rPr>
              <a:t>inyectados</a:t>
            </a:r>
            <a:r>
              <a:rPr lang="en-US" sz="1200">
                <a:latin typeface="Arial" panose="020B0604020202020204" pitchFamily="34" charset="0"/>
                <a:cs typeface="Arial" panose="020B0604020202020204" pitchFamily="34" charset="0"/>
              </a:rPr>
              <a:t> iv </a:t>
            </a:r>
            <a:r>
              <a:rPr lang="en-US" sz="1200" err="1">
                <a:latin typeface="Arial" panose="020B0604020202020204" pitchFamily="34" charset="0"/>
                <a:cs typeface="Arial" panose="020B0604020202020204" pitchFamily="34" charset="0"/>
              </a:rPr>
              <a:t>en</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ratones</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inoculados</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sc</a:t>
            </a:r>
            <a:r>
              <a:rPr lang="en-US" sz="1200">
                <a:latin typeface="Arial" panose="020B0604020202020204" pitchFamily="34" charset="0"/>
                <a:cs typeface="Arial" panose="020B0604020202020204" pitchFamily="34" charset="0"/>
              </a:rPr>
              <a:t> con (~1×10</a:t>
            </a:r>
            <a:r>
              <a:rPr lang="en-US" sz="1200" baseline="30000">
                <a:latin typeface="Arial" panose="020B0604020202020204" pitchFamily="34" charset="0"/>
                <a:cs typeface="Arial" panose="020B0604020202020204" pitchFamily="34" charset="0"/>
              </a:rPr>
              <a:t>7</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celulas</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tumorales</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volumenes</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tumorales</a:t>
            </a:r>
            <a:r>
              <a:rPr lang="en-US" sz="1200">
                <a:latin typeface="Arial" panose="020B0604020202020204" pitchFamily="34" charset="0"/>
                <a:cs typeface="Arial" panose="020B0604020202020204" pitchFamily="34" charset="0"/>
              </a:rPr>
              <a:t>  1000- 1500 mm3. </a:t>
            </a:r>
          </a:p>
        </p:txBody>
      </p:sp>
      <p:sp>
        <p:nvSpPr>
          <p:cNvPr id="7" name="Rectángulo 6"/>
          <p:cNvSpPr/>
          <p:nvPr/>
        </p:nvSpPr>
        <p:spPr>
          <a:xfrm>
            <a:off x="5632022" y="473999"/>
            <a:ext cx="3338904" cy="2031325"/>
          </a:xfrm>
          <a:prstGeom prst="rect">
            <a:avLst/>
          </a:prstGeom>
        </p:spPr>
        <p:txBody>
          <a:bodyPr wrap="square">
            <a:spAutoFit/>
          </a:bodyPr>
          <a:lstStyle/>
          <a:p>
            <a:pPr algn="just"/>
            <a:r>
              <a:rPr lang="en-US" err="1">
                <a:solidFill>
                  <a:schemeClr val="bg1"/>
                </a:solidFill>
                <a:latin typeface="Arial" panose="020B0604020202020204" pitchFamily="34" charset="0"/>
                <a:cs typeface="Arial" panose="020B0604020202020204" pitchFamily="34" charset="0"/>
              </a:rPr>
              <a:t>Micrografia</a:t>
            </a:r>
            <a:r>
              <a:rPr lang="en-US">
                <a:solidFill>
                  <a:schemeClr val="bg1"/>
                </a:solidFill>
                <a:latin typeface="Arial" panose="020B0604020202020204" pitchFamily="34" charset="0"/>
                <a:cs typeface="Arial" panose="020B0604020202020204" pitchFamily="34" charset="0"/>
              </a:rPr>
              <a:t> electronica </a:t>
            </a:r>
            <a:r>
              <a:rPr lang="en-US" err="1">
                <a:solidFill>
                  <a:schemeClr val="bg1"/>
                </a:solidFill>
                <a:latin typeface="Arial" panose="020B0604020202020204" pitchFamily="34" charset="0"/>
                <a:cs typeface="Arial" panose="020B0604020202020204" pitchFamily="34" charset="0"/>
              </a:rPr>
              <a:t>mostrando</a:t>
            </a:r>
            <a:r>
              <a:rPr lang="en-US">
                <a:solidFill>
                  <a:schemeClr val="bg1"/>
                </a:solidFill>
                <a:latin typeface="Arial" panose="020B0604020202020204" pitchFamily="34" charset="0"/>
                <a:cs typeface="Arial" panose="020B0604020202020204" pitchFamily="34" charset="0"/>
              </a:rPr>
              <a:t> la </a:t>
            </a:r>
            <a:r>
              <a:rPr lang="en-US" err="1">
                <a:solidFill>
                  <a:schemeClr val="bg1"/>
                </a:solidFill>
                <a:latin typeface="Arial" panose="020B0604020202020204" pitchFamily="34" charset="0"/>
                <a:cs typeface="Arial" panose="020B0604020202020204" pitchFamily="34" charset="0"/>
              </a:rPr>
              <a:t>extravasacion</a:t>
            </a:r>
            <a:r>
              <a:rPr lang="en-US">
                <a:solidFill>
                  <a:schemeClr val="bg1"/>
                </a:solidFill>
                <a:latin typeface="Arial" panose="020B0604020202020204" pitchFamily="34" charset="0"/>
                <a:cs typeface="Arial" panose="020B0604020202020204" pitchFamily="34" charset="0"/>
              </a:rPr>
              <a:t> y </a:t>
            </a:r>
            <a:r>
              <a:rPr lang="en-US" err="1">
                <a:solidFill>
                  <a:schemeClr val="bg1"/>
                </a:solidFill>
                <a:latin typeface="Arial" panose="020B0604020202020204" pitchFamily="34" charset="0"/>
                <a:cs typeface="Arial" panose="020B0604020202020204" pitchFamily="34" charset="0"/>
              </a:rPr>
              <a:t>localizacion</a:t>
            </a:r>
            <a:r>
              <a:rPr lang="en-US">
                <a:solidFill>
                  <a:schemeClr val="bg1"/>
                </a:solidFill>
                <a:latin typeface="Arial" panose="020B0604020202020204" pitchFamily="34" charset="0"/>
                <a:cs typeface="Arial" panose="020B0604020202020204" pitchFamily="34" charset="0"/>
              </a:rPr>
              <a:t> de PEG-liposomes (126±35 nm mean diameter) </a:t>
            </a:r>
            <a:r>
              <a:rPr lang="en-US" err="1">
                <a:solidFill>
                  <a:schemeClr val="bg1"/>
                </a:solidFill>
                <a:latin typeface="Arial" panose="020B0604020202020204" pitchFamily="34" charset="0"/>
                <a:cs typeface="Arial" panose="020B0604020202020204" pitchFamily="34" charset="0"/>
              </a:rPr>
              <a:t>en</a:t>
            </a:r>
            <a:r>
              <a:rPr lang="en-US">
                <a:solidFill>
                  <a:schemeClr val="bg1"/>
                </a:solidFill>
                <a:latin typeface="Arial" panose="020B0604020202020204" pitchFamily="34" charset="0"/>
                <a:cs typeface="Arial" panose="020B0604020202020204" pitchFamily="34" charset="0"/>
              </a:rPr>
              <a:t> </a:t>
            </a:r>
            <a:r>
              <a:rPr lang="en-US" err="1">
                <a:solidFill>
                  <a:schemeClr val="bg1"/>
                </a:solidFill>
                <a:latin typeface="Arial" panose="020B0604020202020204" pitchFamily="34" charset="0"/>
                <a:cs typeface="Arial" panose="020B0604020202020204" pitchFamily="34" charset="0"/>
              </a:rPr>
              <a:t>seccion</a:t>
            </a:r>
            <a:r>
              <a:rPr lang="en-US">
                <a:solidFill>
                  <a:schemeClr val="bg1"/>
                </a:solidFill>
                <a:latin typeface="Arial" panose="020B0604020202020204" pitchFamily="34" charset="0"/>
                <a:cs typeface="Arial" panose="020B0604020202020204" pitchFamily="34" charset="0"/>
              </a:rPr>
              <a:t> </a:t>
            </a:r>
            <a:r>
              <a:rPr lang="en-US" err="1">
                <a:solidFill>
                  <a:schemeClr val="bg1"/>
                </a:solidFill>
                <a:latin typeface="Arial" panose="020B0604020202020204" pitchFamily="34" charset="0"/>
                <a:cs typeface="Arial" panose="020B0604020202020204" pitchFamily="34" charset="0"/>
              </a:rPr>
              <a:t>ultrafina</a:t>
            </a:r>
            <a:r>
              <a:rPr lang="en-US">
                <a:solidFill>
                  <a:schemeClr val="bg1"/>
                </a:solidFill>
                <a:latin typeface="Arial" panose="020B0604020202020204" pitchFamily="34" charset="0"/>
                <a:cs typeface="Arial" panose="020B0604020202020204" pitchFamily="34" charset="0"/>
              </a:rPr>
              <a:t> </a:t>
            </a:r>
            <a:r>
              <a:rPr lang="en-US" err="1">
                <a:solidFill>
                  <a:schemeClr val="bg1"/>
                </a:solidFill>
                <a:latin typeface="Arial" panose="020B0604020202020204" pitchFamily="34" charset="0"/>
                <a:cs typeface="Arial" panose="020B0604020202020204" pitchFamily="34" charset="0"/>
              </a:rPr>
              <a:t>tejido</a:t>
            </a:r>
            <a:r>
              <a:rPr lang="en-US">
                <a:solidFill>
                  <a:schemeClr val="bg1"/>
                </a:solidFill>
                <a:latin typeface="Arial" panose="020B0604020202020204" pitchFamily="34" charset="0"/>
                <a:cs typeface="Arial" panose="020B0604020202020204" pitchFamily="34" charset="0"/>
              </a:rPr>
              <a:t> </a:t>
            </a:r>
            <a:r>
              <a:rPr lang="en-US" err="1">
                <a:solidFill>
                  <a:schemeClr val="bg1"/>
                </a:solidFill>
                <a:latin typeface="Arial" panose="020B0604020202020204" pitchFamily="34" charset="0"/>
                <a:cs typeface="Arial" panose="020B0604020202020204" pitchFamily="34" charset="0"/>
              </a:rPr>
              <a:t>tumoral</a:t>
            </a:r>
            <a:r>
              <a:rPr lang="en-US">
                <a:solidFill>
                  <a:schemeClr val="bg1"/>
                </a:solidFill>
                <a:latin typeface="Arial" panose="020B0604020202020204" pitchFamily="34" charset="0"/>
                <a:cs typeface="Arial" panose="020B0604020202020204" pitchFamily="34" charset="0"/>
              </a:rPr>
              <a:t> </a:t>
            </a:r>
            <a:r>
              <a:rPr lang="en-US" err="1">
                <a:solidFill>
                  <a:schemeClr val="bg1"/>
                </a:solidFill>
                <a:latin typeface="Arial" panose="020B0604020202020204" pitchFamily="34" charset="0"/>
                <a:cs typeface="Arial" panose="020B0604020202020204" pitchFamily="34" charset="0"/>
              </a:rPr>
              <a:t>solido</a:t>
            </a:r>
            <a:r>
              <a:rPr lang="en-US">
                <a:solidFill>
                  <a:schemeClr val="bg1"/>
                </a:solidFill>
                <a:latin typeface="Arial" panose="020B0604020202020204" pitchFamily="34" charset="0"/>
                <a:cs typeface="Arial" panose="020B0604020202020204" pitchFamily="34" charset="0"/>
              </a:rPr>
              <a:t> de colon, 24 h post </a:t>
            </a:r>
            <a:r>
              <a:rPr lang="en-US" err="1">
                <a:solidFill>
                  <a:schemeClr val="bg1"/>
                </a:solidFill>
                <a:latin typeface="Arial" panose="020B0604020202020204" pitchFamily="34" charset="0"/>
                <a:cs typeface="Arial" panose="020B0604020202020204" pitchFamily="34" charset="0"/>
              </a:rPr>
              <a:t>administracion</a:t>
            </a:r>
            <a:r>
              <a:rPr lang="en-US">
                <a:solidFill>
                  <a:schemeClr val="bg1"/>
                </a:solidFill>
                <a:latin typeface="Arial" panose="020B0604020202020204" pitchFamily="34" charset="0"/>
                <a:cs typeface="Arial" panose="020B0604020202020204" pitchFamily="34" charset="0"/>
              </a:rPr>
              <a:t> iv. </a:t>
            </a:r>
            <a:endParaRPr lang="es-AR">
              <a:solidFill>
                <a:schemeClr val="bg1"/>
              </a:solidFill>
            </a:endParaRPr>
          </a:p>
        </p:txBody>
      </p:sp>
      <p:sp>
        <p:nvSpPr>
          <p:cNvPr id="8" name="Rectángulo 7"/>
          <p:cNvSpPr/>
          <p:nvPr/>
        </p:nvSpPr>
        <p:spPr>
          <a:xfrm rot="1436571">
            <a:off x="3305885" y="4155243"/>
            <a:ext cx="3534226" cy="646331"/>
          </a:xfrm>
          <a:prstGeom prst="rect">
            <a:avLst/>
          </a:prstGeom>
        </p:spPr>
        <p:txBody>
          <a:bodyPr wrap="square">
            <a:spAutoFit/>
          </a:bodyPr>
          <a:lstStyle/>
          <a:p>
            <a:pPr algn="ctr"/>
            <a:r>
              <a:rPr lang="en-US">
                <a:latin typeface="Arial" panose="020B0604020202020204" pitchFamily="34" charset="0"/>
                <a:cs typeface="Arial" panose="020B0604020202020204" pitchFamily="34" charset="0"/>
              </a:rPr>
              <a:t>the gap between adjacent endothelial cells</a:t>
            </a:r>
            <a:endParaRPr lang="es-AR"/>
          </a:p>
        </p:txBody>
      </p:sp>
      <p:sp>
        <p:nvSpPr>
          <p:cNvPr id="9" name="Cerrar llave 8"/>
          <p:cNvSpPr/>
          <p:nvPr/>
        </p:nvSpPr>
        <p:spPr>
          <a:xfrm rot="6770792">
            <a:off x="5111023" y="2857190"/>
            <a:ext cx="407165" cy="2065323"/>
          </a:xfrm>
          <a:prstGeom prst="rightBrace">
            <a:avLst>
              <a:gd name="adj1" fmla="val 99609"/>
              <a:gd name="adj2" fmla="val 49296"/>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cxnSp>
        <p:nvCxnSpPr>
          <p:cNvPr id="11" name="Conector recto de flecha 10"/>
          <p:cNvCxnSpPr>
            <a:cxnSpLocks/>
          </p:cNvCxnSpPr>
          <p:nvPr/>
        </p:nvCxnSpPr>
        <p:spPr>
          <a:xfrm>
            <a:off x="3680825" y="1304736"/>
            <a:ext cx="0" cy="57935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a:cxnSpLocks/>
          </p:cNvCxnSpPr>
          <p:nvPr/>
        </p:nvCxnSpPr>
        <p:spPr>
          <a:xfrm>
            <a:off x="5975126" y="2983261"/>
            <a:ext cx="0" cy="57935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Rectángulo 14"/>
          <p:cNvSpPr/>
          <p:nvPr/>
        </p:nvSpPr>
        <p:spPr>
          <a:xfrm>
            <a:off x="2883530" y="935404"/>
            <a:ext cx="2800767" cy="369332"/>
          </a:xfrm>
          <a:prstGeom prst="rect">
            <a:avLst/>
          </a:prstGeom>
        </p:spPr>
        <p:txBody>
          <a:bodyPr wrap="none">
            <a:spAutoFit/>
          </a:bodyPr>
          <a:lstStyle/>
          <a:p>
            <a:r>
              <a:rPr lang="en-US">
                <a:solidFill>
                  <a:srgbClr val="00B0F0"/>
                </a:solidFill>
                <a:latin typeface="Arial" panose="020B0604020202020204" pitchFamily="34" charset="0"/>
                <a:cs typeface="Arial" panose="020B0604020202020204" pitchFamily="34" charset="0"/>
              </a:rPr>
              <a:t>liposomes across the gap</a:t>
            </a:r>
            <a:endParaRPr lang="es-AR">
              <a:solidFill>
                <a:srgbClr val="00B0F0"/>
              </a:solidFill>
            </a:endParaRPr>
          </a:p>
        </p:txBody>
      </p:sp>
      <p:sp>
        <p:nvSpPr>
          <p:cNvPr id="16" name="Rectángulo 15"/>
          <p:cNvSpPr/>
          <p:nvPr/>
        </p:nvSpPr>
        <p:spPr>
          <a:xfrm>
            <a:off x="7349902" y="3193288"/>
            <a:ext cx="1511952" cy="369332"/>
          </a:xfrm>
          <a:prstGeom prst="rect">
            <a:avLst/>
          </a:prstGeom>
        </p:spPr>
        <p:txBody>
          <a:bodyPr wrap="none">
            <a:spAutoFit/>
          </a:bodyPr>
          <a:lstStyle/>
          <a:p>
            <a:r>
              <a:rPr lang="en-US">
                <a:latin typeface="Arial" panose="020B0604020202020204" pitchFamily="34" charset="0"/>
                <a:cs typeface="Arial" panose="020B0604020202020204" pitchFamily="34" charset="0"/>
              </a:rPr>
              <a:t>Bar=500 nm.</a:t>
            </a:r>
            <a:endParaRPr lang="es-AR"/>
          </a:p>
        </p:txBody>
      </p:sp>
      <p:cxnSp>
        <p:nvCxnSpPr>
          <p:cNvPr id="17" name="Conector recto de flecha 16"/>
          <p:cNvCxnSpPr>
            <a:cxnSpLocks/>
          </p:cNvCxnSpPr>
          <p:nvPr/>
        </p:nvCxnSpPr>
        <p:spPr>
          <a:xfrm>
            <a:off x="3460245" y="1304736"/>
            <a:ext cx="0" cy="57935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a:cxnSpLocks/>
          </p:cNvCxnSpPr>
          <p:nvPr/>
        </p:nvCxnSpPr>
        <p:spPr>
          <a:xfrm>
            <a:off x="3833224" y="1243086"/>
            <a:ext cx="0" cy="57935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a:cxnSpLocks/>
          </p:cNvCxnSpPr>
          <p:nvPr/>
        </p:nvCxnSpPr>
        <p:spPr>
          <a:xfrm>
            <a:off x="4117972" y="1215013"/>
            <a:ext cx="0" cy="57935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a:cxnSpLocks/>
          </p:cNvCxnSpPr>
          <p:nvPr/>
        </p:nvCxnSpPr>
        <p:spPr>
          <a:xfrm>
            <a:off x="4259011" y="1284773"/>
            <a:ext cx="0" cy="57935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a:cxnSpLocks/>
          </p:cNvCxnSpPr>
          <p:nvPr/>
        </p:nvCxnSpPr>
        <p:spPr>
          <a:xfrm>
            <a:off x="5684297" y="2505324"/>
            <a:ext cx="0" cy="57935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a:cxnSpLocks/>
          </p:cNvCxnSpPr>
          <p:nvPr/>
        </p:nvCxnSpPr>
        <p:spPr>
          <a:xfrm>
            <a:off x="4920076" y="2083981"/>
            <a:ext cx="0" cy="57935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23"/>
          <p:cNvCxnSpPr>
            <a:cxnSpLocks/>
          </p:cNvCxnSpPr>
          <p:nvPr/>
        </p:nvCxnSpPr>
        <p:spPr>
          <a:xfrm>
            <a:off x="7573127" y="3084683"/>
            <a:ext cx="100388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ángulo: esquinas redondeadas 25"/>
          <p:cNvSpPr/>
          <p:nvPr/>
        </p:nvSpPr>
        <p:spPr>
          <a:xfrm>
            <a:off x="850758" y="1861876"/>
            <a:ext cx="320366" cy="150039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7" name="Rectángulo: esquinas redondeadas 26"/>
          <p:cNvSpPr/>
          <p:nvPr/>
        </p:nvSpPr>
        <p:spPr>
          <a:xfrm>
            <a:off x="1989748" y="1515979"/>
            <a:ext cx="320366" cy="184610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8" name="Rectángulo: esquinas redondeadas 27"/>
          <p:cNvSpPr/>
          <p:nvPr/>
        </p:nvSpPr>
        <p:spPr>
          <a:xfrm>
            <a:off x="850758" y="3728211"/>
            <a:ext cx="320366" cy="156568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9" name="Rectángulo: esquinas redondeadas 28"/>
          <p:cNvSpPr/>
          <p:nvPr/>
        </p:nvSpPr>
        <p:spPr>
          <a:xfrm>
            <a:off x="1989748" y="3796258"/>
            <a:ext cx="320366" cy="150039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0" name="Rectángulo 29"/>
          <p:cNvSpPr/>
          <p:nvPr/>
        </p:nvSpPr>
        <p:spPr>
          <a:xfrm>
            <a:off x="2936968" y="6279687"/>
            <a:ext cx="6115395" cy="400110"/>
          </a:xfrm>
          <a:prstGeom prst="rect">
            <a:avLst/>
          </a:prstGeom>
        </p:spPr>
        <p:txBody>
          <a:bodyPr wrap="square">
            <a:spAutoFit/>
          </a:bodyPr>
          <a:lstStyle/>
          <a:p>
            <a:pPr algn="r"/>
            <a:r>
              <a:rPr lang="en-US" sz="1000">
                <a:solidFill>
                  <a:srgbClr val="0000FF"/>
                </a:solidFill>
                <a:latin typeface="Arial" panose="020B0604020202020204" pitchFamily="34" charset="0"/>
                <a:cs typeface="Arial" panose="020B0604020202020204" pitchFamily="34" charset="0"/>
              </a:rPr>
              <a:t>Intracellular targeting delivery of liposomal drugs to solid tumors based on </a:t>
            </a:r>
            <a:r>
              <a:rPr lang="es-AR" sz="1000">
                <a:solidFill>
                  <a:srgbClr val="0000FF"/>
                </a:solidFill>
                <a:latin typeface="Arial" panose="020B0604020202020204" pitchFamily="34" charset="0"/>
                <a:cs typeface="Arial" panose="020B0604020202020204" pitchFamily="34" charset="0"/>
              </a:rPr>
              <a:t>2 EPR </a:t>
            </a:r>
            <a:r>
              <a:rPr lang="es-AR" sz="1000" err="1">
                <a:solidFill>
                  <a:srgbClr val="0000FF"/>
                </a:solidFill>
                <a:latin typeface="Arial" panose="020B0604020202020204" pitchFamily="34" charset="0"/>
                <a:cs typeface="Arial" panose="020B0604020202020204" pitchFamily="34" charset="0"/>
              </a:rPr>
              <a:t>effects</a:t>
            </a:r>
            <a:r>
              <a:rPr lang="es-AR" sz="1000">
                <a:solidFill>
                  <a:srgbClr val="0000FF"/>
                </a:solidFill>
                <a:latin typeface="Arial" panose="020B0604020202020204" pitchFamily="34" charset="0"/>
                <a:cs typeface="Arial" panose="020B0604020202020204" pitchFamily="34" charset="0"/>
              </a:rPr>
              <a:t>☆</a:t>
            </a:r>
          </a:p>
          <a:p>
            <a:pPr algn="r"/>
            <a:r>
              <a:rPr lang="es-AR" sz="1000">
                <a:solidFill>
                  <a:srgbClr val="0000FF"/>
                </a:solidFill>
                <a:latin typeface="Arial" panose="020B0604020202020204" pitchFamily="34" charset="0"/>
                <a:cs typeface="Arial" panose="020B0604020202020204" pitchFamily="34" charset="0"/>
              </a:rPr>
              <a:t>3 </a:t>
            </a:r>
            <a:r>
              <a:rPr lang="es-AR" sz="1000" err="1">
                <a:solidFill>
                  <a:srgbClr val="0000FF"/>
                </a:solidFill>
                <a:latin typeface="Arial" panose="020B0604020202020204" pitchFamily="34" charset="0"/>
                <a:cs typeface="Arial" panose="020B0604020202020204" pitchFamily="34" charset="0"/>
              </a:rPr>
              <a:t>Kazuo</a:t>
            </a:r>
            <a:r>
              <a:rPr lang="es-AR" sz="1000">
                <a:solidFill>
                  <a:srgbClr val="0000FF"/>
                </a:solidFill>
                <a:latin typeface="Arial" panose="020B0604020202020204" pitchFamily="34" charset="0"/>
                <a:cs typeface="Arial" panose="020B0604020202020204" pitchFamily="34" charset="0"/>
              </a:rPr>
              <a:t> </a:t>
            </a:r>
            <a:r>
              <a:rPr lang="es-AR" sz="1000" err="1">
                <a:solidFill>
                  <a:srgbClr val="0000FF"/>
                </a:solidFill>
                <a:latin typeface="Arial" panose="020B0604020202020204" pitchFamily="34" charset="0"/>
                <a:cs typeface="Arial" panose="020B0604020202020204" pitchFamily="34" charset="0"/>
              </a:rPr>
              <a:t>Maruyam</a:t>
            </a:r>
            <a:r>
              <a:rPr lang="es-AR" sz="1000">
                <a:solidFill>
                  <a:srgbClr val="0000FF"/>
                </a:solidFill>
                <a:latin typeface="Arial" panose="020B0604020202020204" pitchFamily="34" charset="0"/>
                <a:cs typeface="Arial" panose="020B0604020202020204" pitchFamily="34" charset="0"/>
              </a:rPr>
              <a:t> </a:t>
            </a:r>
            <a:r>
              <a:rPr lang="en-US" sz="1000">
                <a:solidFill>
                  <a:srgbClr val="0000FF"/>
                </a:solidFill>
                <a:latin typeface="Arial" panose="020B0604020202020204" pitchFamily="34" charset="0"/>
                <a:cs typeface="Arial" panose="020B0604020202020204" pitchFamily="34" charset="0"/>
              </a:rPr>
              <a:t>Advanced Drug Delivery Reviews xxx (2010) xxx–xxx</a:t>
            </a:r>
            <a:endParaRPr lang="es-AR" sz="1000">
              <a:solidFill>
                <a:srgbClr val="0000FF"/>
              </a:solidFill>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F0FDAD7A-73FD-4880-8DB3-75C3E48DEE41}"/>
              </a:ext>
            </a:extLst>
          </p:cNvPr>
          <p:cNvSpPr txBox="1"/>
          <p:nvPr/>
        </p:nvSpPr>
        <p:spPr>
          <a:xfrm>
            <a:off x="0" y="31511"/>
            <a:ext cx="9144000" cy="369332"/>
          </a:xfrm>
          <a:prstGeom prst="rect">
            <a:avLst/>
          </a:prstGeom>
          <a:solidFill>
            <a:srgbClr val="FF0000"/>
          </a:solidFill>
        </p:spPr>
        <p:txBody>
          <a:bodyPr wrap="square" rtlCol="0">
            <a:spAutoFit/>
          </a:bodyPr>
          <a:lstStyle/>
          <a:p>
            <a:pPr algn="ctr"/>
            <a:r>
              <a:rPr lang="es-AR" dirty="0" err="1">
                <a:solidFill>
                  <a:schemeClr val="bg1"/>
                </a:solidFill>
                <a:latin typeface="Arial" panose="020B0604020202020204" pitchFamily="34" charset="0"/>
                <a:cs typeface="Arial" panose="020B0604020202020204" pitchFamily="34" charset="0"/>
              </a:rPr>
              <a:t>Nanomedicinas</a:t>
            </a:r>
            <a:r>
              <a:rPr lang="es-AR" dirty="0">
                <a:solidFill>
                  <a:schemeClr val="bg1"/>
                </a:solidFill>
                <a:latin typeface="Arial" panose="020B0604020202020204" pitchFamily="34" charset="0"/>
                <a:cs typeface="Arial" panose="020B0604020202020204" pitchFamily="34" charset="0"/>
              </a:rPr>
              <a:t>: Un cambio de paradigma en el concepto de biodisponibilidad</a:t>
            </a:r>
          </a:p>
        </p:txBody>
      </p:sp>
    </p:spTree>
    <p:extLst>
      <p:ext uri="{BB962C8B-B14F-4D97-AF65-F5344CB8AC3E}">
        <p14:creationId xmlns:p14="http://schemas.microsoft.com/office/powerpoint/2010/main" val="283348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cache3.asset-cache.net/xd/113572919.jpg?v=1&amp;c=IWSAsset&amp;k=2&amp;d=F13A1F9190F009364501E4812A88D61D71BBB88F8A012663AD7FE464BBA876C69D0F1D4914FDA4C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524000"/>
            <a:ext cx="6096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5" name="3642 CuadroTexto"/>
          <p:cNvSpPr txBox="1"/>
          <p:nvPr/>
        </p:nvSpPr>
        <p:spPr>
          <a:xfrm>
            <a:off x="0" y="1066800"/>
            <a:ext cx="9144000" cy="461665"/>
          </a:xfrm>
          <a:prstGeom prst="rect">
            <a:avLst/>
          </a:prstGeom>
          <a:solidFill>
            <a:schemeClr val="bg1">
              <a:lumMod val="50000"/>
            </a:schemeClr>
          </a:solidFill>
        </p:spPr>
        <p:txBody>
          <a:bodyPr wrap="square" rtlCol="0">
            <a:spAutoFit/>
          </a:bodyPr>
          <a:lstStyle/>
          <a:p>
            <a:pPr algn="ctr"/>
            <a:r>
              <a:rPr lang="en-US" sz="2400" dirty="0" err="1">
                <a:solidFill>
                  <a:schemeClr val="bg1"/>
                </a:solidFill>
                <a:latin typeface="Arial" pitchFamily="34" charset="0"/>
                <a:cs typeface="Arial" pitchFamily="34" charset="0"/>
              </a:rPr>
              <a:t>Simplicidad</a:t>
            </a:r>
            <a:r>
              <a:rPr lang="en-US" sz="2400" dirty="0">
                <a:solidFill>
                  <a:schemeClr val="bg1"/>
                </a:solidFill>
                <a:latin typeface="Arial" pitchFamily="34" charset="0"/>
                <a:cs typeface="Arial" pitchFamily="34" charset="0"/>
              </a:rPr>
              <a:t>/</a:t>
            </a:r>
            <a:r>
              <a:rPr lang="en-US" sz="2400" dirty="0" err="1">
                <a:solidFill>
                  <a:schemeClr val="bg1"/>
                </a:solidFill>
                <a:latin typeface="Arial" pitchFamily="34" charset="0"/>
                <a:cs typeface="Arial" pitchFamily="34" charset="0"/>
              </a:rPr>
              <a:t>biosustentabilidad</a:t>
            </a:r>
            <a:endParaRPr lang="en-US" sz="24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05453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Conector recto 20"/>
          <p:cNvCxnSpPr/>
          <p:nvPr/>
        </p:nvCxnSpPr>
        <p:spPr>
          <a:xfrm>
            <a:off x="4995862" y="343819"/>
            <a:ext cx="0" cy="65141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uadroTexto 19"/>
          <p:cNvSpPr txBox="1"/>
          <p:nvPr/>
        </p:nvSpPr>
        <p:spPr>
          <a:xfrm>
            <a:off x="-20929" y="15130"/>
            <a:ext cx="9164929" cy="461665"/>
          </a:xfrm>
          <a:prstGeom prst="rect">
            <a:avLst/>
          </a:prstGeom>
          <a:solidFill>
            <a:schemeClr val="bg1">
              <a:lumMod val="50000"/>
            </a:schemeClr>
          </a:solidFill>
          <a:effectLst>
            <a:outerShdw blurRad="152400" dist="254000" dir="8400000" algn="ctr" rotWithShape="0">
              <a:schemeClr val="tx1">
                <a:alpha val="28000"/>
              </a:schemeClr>
            </a:outerShdw>
          </a:effectLst>
        </p:spPr>
        <p:txBody>
          <a:bodyPr wrap="square" rtlCol="0">
            <a:spAutoFit/>
          </a:bodyPr>
          <a:lstStyle/>
          <a:p>
            <a:pPr algn="ctr"/>
            <a:r>
              <a:rPr lang="es-AR" sz="2400" dirty="0" err="1">
                <a:solidFill>
                  <a:schemeClr val="bg1"/>
                </a:solidFill>
                <a:latin typeface="Arial" panose="020B0604020202020204" pitchFamily="34" charset="0"/>
                <a:cs typeface="Arial" panose="020B0604020202020204" pitchFamily="34" charset="0"/>
              </a:rPr>
              <a:t>Lipidos</a:t>
            </a:r>
            <a:r>
              <a:rPr lang="es-AR" sz="2400" dirty="0">
                <a:solidFill>
                  <a:schemeClr val="bg1"/>
                </a:solidFill>
                <a:latin typeface="Arial" panose="020B0604020202020204" pitchFamily="34" charset="0"/>
                <a:cs typeface="Arial" panose="020B0604020202020204" pitchFamily="34" charset="0"/>
              </a:rPr>
              <a:t> vs </a:t>
            </a:r>
            <a:r>
              <a:rPr lang="es-AR" sz="2400" dirty="0" err="1">
                <a:solidFill>
                  <a:schemeClr val="bg1"/>
                </a:solidFill>
                <a:latin typeface="Arial" panose="020B0604020202020204" pitchFamily="34" charset="0"/>
                <a:cs typeface="Arial" panose="020B0604020202020204" pitchFamily="34" charset="0"/>
              </a:rPr>
              <a:t>Arqueolipidos</a:t>
            </a:r>
            <a:endParaRPr lang="es-AR" sz="2400" dirty="0">
              <a:solidFill>
                <a:schemeClr val="bg1"/>
              </a:solidFill>
              <a:latin typeface="Arial" panose="020B0604020202020204" pitchFamily="34" charset="0"/>
              <a:cs typeface="Arial" panose="020B0604020202020204" pitchFamily="34" charset="0"/>
            </a:endParaRPr>
          </a:p>
        </p:txBody>
      </p:sp>
      <p:grpSp>
        <p:nvGrpSpPr>
          <p:cNvPr id="19" name="Grupo 18">
            <a:extLst>
              <a:ext uri="{FF2B5EF4-FFF2-40B4-BE49-F238E27FC236}">
                <a16:creationId xmlns:a16="http://schemas.microsoft.com/office/drawing/2014/main" id="{90526DD4-499E-492C-AA8D-650D20F3695A}"/>
              </a:ext>
            </a:extLst>
          </p:cNvPr>
          <p:cNvGrpSpPr/>
          <p:nvPr/>
        </p:nvGrpSpPr>
        <p:grpSpPr>
          <a:xfrm>
            <a:off x="-18544" y="826394"/>
            <a:ext cx="9162544" cy="5985849"/>
            <a:chOff x="-18544" y="826394"/>
            <a:chExt cx="9162544" cy="5985849"/>
          </a:xfrm>
        </p:grpSpPr>
        <p:pic>
          <p:nvPicPr>
            <p:cNvPr id="9" name="Imagen 8"/>
            <p:cNvPicPr>
              <a:picLocks noChangeAspect="1"/>
            </p:cNvPicPr>
            <p:nvPr/>
          </p:nvPicPr>
          <p:blipFill rotWithShape="1">
            <a:blip r:embed="rId2">
              <a:clrChange>
                <a:clrFrom>
                  <a:srgbClr val="FFFFFF"/>
                </a:clrFrom>
                <a:clrTo>
                  <a:srgbClr val="FFFFFF">
                    <a:alpha val="0"/>
                  </a:srgbClr>
                </a:clrTo>
              </a:clrChange>
            </a:blip>
            <a:srcRect b="19626"/>
            <a:stretch/>
          </p:blipFill>
          <p:spPr>
            <a:xfrm rot="5400000">
              <a:off x="5715816" y="3382182"/>
              <a:ext cx="5085962" cy="1302673"/>
            </a:xfrm>
            <a:prstGeom prst="rect">
              <a:avLst/>
            </a:prstGeom>
          </p:spPr>
        </p:pic>
        <p:sp>
          <p:nvSpPr>
            <p:cNvPr id="10" name="Cilindro 9"/>
            <p:cNvSpPr/>
            <p:nvPr/>
          </p:nvSpPr>
          <p:spPr>
            <a:xfrm>
              <a:off x="7468714" y="4422560"/>
              <a:ext cx="1175788" cy="2091621"/>
            </a:xfrm>
            <a:prstGeom prst="can">
              <a:avLst/>
            </a:prstGeom>
            <a:solidFill>
              <a:schemeClr val="accent1">
                <a:alpha val="50000"/>
              </a:schemeClr>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4" name="Imagen 3"/>
            <p:cNvPicPr>
              <a:picLocks noChangeAspect="1"/>
            </p:cNvPicPr>
            <p:nvPr/>
          </p:nvPicPr>
          <p:blipFill>
            <a:blip r:embed="rId3"/>
            <a:stretch>
              <a:fillRect/>
            </a:stretch>
          </p:blipFill>
          <p:spPr>
            <a:xfrm>
              <a:off x="5134609" y="826394"/>
              <a:ext cx="1592028" cy="1529009"/>
            </a:xfrm>
            <a:prstGeom prst="rect">
              <a:avLst/>
            </a:prstGeom>
          </p:spPr>
        </p:pic>
        <p:pic>
          <p:nvPicPr>
            <p:cNvPr id="17" name="Picture 8" descr="https://previews.123rf.com/images/blankstock/blankstock1405/blankstock140502375/28644911-Curved-arrows-set-Stock-Vector-arrow-curved-curve.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789" t="46316" r="59474" b="28772"/>
            <a:stretch/>
          </p:blipFill>
          <p:spPr bwMode="auto">
            <a:xfrm>
              <a:off x="-18544" y="3322966"/>
              <a:ext cx="2382253" cy="170848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avantilipids.com/images/structures/850355s.gif"/>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1101296" y="3397933"/>
              <a:ext cx="4972050" cy="944690"/>
            </a:xfrm>
            <a:prstGeom prst="rect">
              <a:avLst/>
            </a:prstGeom>
            <a:noFill/>
            <a:extLst>
              <a:ext uri="{909E8E84-426E-40DD-AFC4-6F175D3DCCD1}">
                <a14:hiddenFill xmlns:a14="http://schemas.microsoft.com/office/drawing/2010/main">
                  <a:solidFill>
                    <a:srgbClr val="FFFFFF"/>
                  </a:solidFill>
                </a14:hiddenFill>
              </a:ext>
            </a:extLst>
          </p:spPr>
        </p:pic>
        <p:sp>
          <p:nvSpPr>
            <p:cNvPr id="12" name="Cilindro 11"/>
            <p:cNvSpPr/>
            <p:nvPr/>
          </p:nvSpPr>
          <p:spPr>
            <a:xfrm>
              <a:off x="972247" y="4422560"/>
              <a:ext cx="667199" cy="2091621"/>
            </a:xfrm>
            <a:prstGeom prst="can">
              <a:avLst/>
            </a:prstGeom>
            <a:solidFill>
              <a:schemeClr val="accent1">
                <a:alpha val="25000"/>
              </a:schemeClr>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18" name="Picture 8" descr="https://previews.123rf.com/images/blankstock/blankstock1405/blankstock140502375/28644911-Curved-arrows-set-Stock-Vector-arrow-curved-curve.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0263" t="58948" r="9034" b="22807"/>
            <a:stretch/>
          </p:blipFill>
          <p:spPr bwMode="auto">
            <a:xfrm rot="1622541">
              <a:off x="316112" y="1904365"/>
              <a:ext cx="2105527" cy="125128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o 15"/>
            <p:cNvGrpSpPr/>
            <p:nvPr/>
          </p:nvGrpSpPr>
          <p:grpSpPr>
            <a:xfrm>
              <a:off x="3175868" y="833531"/>
              <a:ext cx="1628775" cy="1628775"/>
              <a:chOff x="2603412" y="2758203"/>
              <a:chExt cx="1628775" cy="1628775"/>
            </a:xfrm>
          </p:grpSpPr>
          <p:sp>
            <p:nvSpPr>
              <p:cNvPr id="15" name="Elipse 14"/>
              <p:cNvSpPr>
                <a:spLocks noChangeAspect="1"/>
              </p:cNvSpPr>
              <p:nvPr/>
            </p:nvSpPr>
            <p:spPr>
              <a:xfrm>
                <a:off x="2676253" y="2812496"/>
                <a:ext cx="1520190" cy="1520190"/>
              </a:xfrm>
              <a:prstGeom prst="ellipse">
                <a:avLst/>
              </a:prstGeom>
              <a:solidFill>
                <a:schemeClr val="accent1">
                  <a:alpha val="50000"/>
                </a:schemeClr>
              </a:solidFill>
              <a:ln>
                <a:noFill/>
              </a:ln>
              <a:effectLst>
                <a:glow rad="2286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22" name="Elipse 21"/>
              <p:cNvSpPr>
                <a:spLocks noChangeAspect="1"/>
              </p:cNvSpPr>
              <p:nvPr/>
            </p:nvSpPr>
            <p:spPr>
              <a:xfrm>
                <a:off x="2779367" y="2924943"/>
                <a:ext cx="1303020" cy="130302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3" name="Elipse 22"/>
              <p:cNvSpPr>
                <a:spLocks noChangeAspect="1"/>
              </p:cNvSpPr>
              <p:nvPr/>
            </p:nvSpPr>
            <p:spPr>
              <a:xfrm>
                <a:off x="2603412" y="2758203"/>
                <a:ext cx="1628775" cy="1628775"/>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5" name="Elipse 24"/>
              <p:cNvSpPr>
                <a:spLocks noChangeAspect="1"/>
              </p:cNvSpPr>
              <p:nvPr/>
            </p:nvSpPr>
            <p:spPr>
              <a:xfrm>
                <a:off x="3050456" y="3184121"/>
                <a:ext cx="760095" cy="760095"/>
              </a:xfrm>
              <a:prstGeom prst="ellipse">
                <a:avLst/>
              </a:prstGeom>
              <a:solidFill>
                <a:schemeClr val="bg1">
                  <a:alpha val="50000"/>
                </a:schemeClr>
              </a:solidFill>
              <a:ln>
                <a:noFill/>
              </a:ln>
              <a:effectLst>
                <a:glow rad="2286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sp>
          <p:nvSpPr>
            <p:cNvPr id="30" name="CuadroTexto 29"/>
            <p:cNvSpPr txBox="1"/>
            <p:nvPr/>
          </p:nvSpPr>
          <p:spPr>
            <a:xfrm>
              <a:off x="3709566" y="3067227"/>
              <a:ext cx="2592095" cy="1200329"/>
            </a:xfrm>
            <a:prstGeom prst="rect">
              <a:avLst/>
            </a:prstGeom>
            <a:solidFill>
              <a:schemeClr val="bg1"/>
            </a:solidFill>
            <a:ln w="38100">
              <a:noFill/>
            </a:ln>
          </p:spPr>
          <p:txBody>
            <a:bodyPr wrap="square" rtlCol="0">
              <a:spAutoFit/>
            </a:bodyPr>
            <a:lstStyle/>
            <a:p>
              <a:pPr algn="ctr"/>
              <a:r>
                <a:rPr lang="es-AR" sz="2400" b="1" dirty="0" err="1">
                  <a:latin typeface="Arial" panose="020B0604020202020204" pitchFamily="34" charset="0"/>
                  <a:cs typeface="Arial" panose="020B0604020202020204" pitchFamily="34" charset="0"/>
                </a:rPr>
                <a:t>rotational</a:t>
              </a:r>
              <a:r>
                <a:rPr lang="es-AR" sz="2400" b="1" dirty="0">
                  <a:latin typeface="Arial" panose="020B0604020202020204" pitchFamily="34" charset="0"/>
                  <a:cs typeface="Arial" panose="020B0604020202020204" pitchFamily="34" charset="0"/>
                </a:rPr>
                <a:t> and lateral </a:t>
              </a:r>
              <a:r>
                <a:rPr lang="es-AR" sz="2400" b="1" dirty="0" err="1">
                  <a:latin typeface="Arial" panose="020B0604020202020204" pitchFamily="34" charset="0"/>
                  <a:cs typeface="Arial" panose="020B0604020202020204" pitchFamily="34" charset="0"/>
                </a:rPr>
                <a:t>mobility</a:t>
              </a:r>
              <a:endParaRPr lang="es-AR" sz="2400" b="1" dirty="0">
                <a:latin typeface="Arial" panose="020B0604020202020204" pitchFamily="34" charset="0"/>
                <a:cs typeface="Arial" panose="020B0604020202020204" pitchFamily="34" charset="0"/>
              </a:endParaRPr>
            </a:p>
            <a:p>
              <a:pPr algn="ctr"/>
              <a:r>
                <a:rPr lang="es-AR" sz="2400" b="1" u="sng" dirty="0">
                  <a:latin typeface="Arial" panose="020B0604020202020204" pitchFamily="34" charset="0"/>
                  <a:cs typeface="Arial" panose="020B0604020202020204" pitchFamily="34" charset="0"/>
                </a:rPr>
                <a:t>(</a:t>
              </a:r>
              <a:r>
                <a:rPr lang="es-AR" sz="2400" b="1" u="sng" dirty="0" err="1">
                  <a:latin typeface="Arial" panose="020B0604020202020204" pitchFamily="34" charset="0"/>
                  <a:cs typeface="Arial" panose="020B0604020202020204" pitchFamily="34" charset="0"/>
                </a:rPr>
                <a:t>fluidity</a:t>
              </a:r>
              <a:r>
                <a:rPr lang="es-AR" sz="2400" b="1" u="sng" dirty="0">
                  <a:latin typeface="Arial" panose="020B0604020202020204" pitchFamily="34" charset="0"/>
                  <a:cs typeface="Arial" panose="020B0604020202020204" pitchFamily="34" charset="0"/>
                </a:rPr>
                <a:t>) </a:t>
              </a:r>
            </a:p>
          </p:txBody>
        </p:sp>
        <p:sp>
          <p:nvSpPr>
            <p:cNvPr id="31" name="CuadroTexto 30"/>
            <p:cNvSpPr txBox="1"/>
            <p:nvPr/>
          </p:nvSpPr>
          <p:spPr>
            <a:xfrm>
              <a:off x="3731817" y="2588077"/>
              <a:ext cx="2592095" cy="461665"/>
            </a:xfrm>
            <a:prstGeom prst="rect">
              <a:avLst/>
            </a:prstGeom>
            <a:solidFill>
              <a:schemeClr val="bg1"/>
            </a:solidFill>
          </p:spPr>
          <p:txBody>
            <a:bodyPr wrap="square" rtlCol="0">
              <a:spAutoFit/>
            </a:bodyPr>
            <a:lstStyle/>
            <a:p>
              <a:pPr algn="ctr"/>
              <a:r>
                <a:rPr lang="es-AR" sz="2400" b="1" dirty="0" err="1">
                  <a:latin typeface="Arial" panose="020B0604020202020204" pitchFamily="34" charset="0"/>
                  <a:cs typeface="Arial" panose="020B0604020202020204" pitchFamily="34" charset="0"/>
                </a:rPr>
                <a:t>cross</a:t>
              </a:r>
              <a:r>
                <a:rPr lang="es-AR" sz="2400" b="1" dirty="0">
                  <a:latin typeface="Arial" panose="020B0604020202020204" pitchFamily="34" charset="0"/>
                  <a:cs typeface="Arial" panose="020B0604020202020204" pitchFamily="34" charset="0"/>
                </a:rPr>
                <a:t> </a:t>
              </a:r>
              <a:r>
                <a:rPr lang="es-AR" sz="2400" b="1" dirty="0" err="1">
                  <a:latin typeface="Arial" panose="020B0604020202020204" pitchFamily="34" charset="0"/>
                  <a:cs typeface="Arial" panose="020B0604020202020204" pitchFamily="34" charset="0"/>
                </a:rPr>
                <a:t>section</a:t>
              </a:r>
              <a:endParaRPr lang="es-AR" sz="2400" b="1" dirty="0">
                <a:latin typeface="Arial" panose="020B0604020202020204" pitchFamily="34" charset="0"/>
                <a:cs typeface="Arial" panose="020B0604020202020204" pitchFamily="34" charset="0"/>
              </a:endParaRPr>
            </a:p>
          </p:txBody>
        </p:sp>
        <p:sp>
          <p:nvSpPr>
            <p:cNvPr id="32" name="CuadroTexto 31"/>
            <p:cNvSpPr txBox="1"/>
            <p:nvPr/>
          </p:nvSpPr>
          <p:spPr>
            <a:xfrm>
              <a:off x="3762313" y="4428652"/>
              <a:ext cx="2592095" cy="461665"/>
            </a:xfrm>
            <a:prstGeom prst="rect">
              <a:avLst/>
            </a:prstGeom>
            <a:solidFill>
              <a:schemeClr val="bg1"/>
            </a:solidFill>
          </p:spPr>
          <p:txBody>
            <a:bodyPr wrap="square" rtlCol="0">
              <a:spAutoFit/>
            </a:bodyPr>
            <a:lstStyle/>
            <a:p>
              <a:pPr algn="ctr"/>
              <a:r>
                <a:rPr lang="es-AR" sz="2400" b="1" dirty="0" err="1">
                  <a:latin typeface="Arial" panose="020B0604020202020204" pitchFamily="34" charset="0"/>
                  <a:cs typeface="Arial" panose="020B0604020202020204" pitchFamily="34" charset="0"/>
                </a:rPr>
                <a:t>bilayer</a:t>
              </a:r>
              <a:r>
                <a:rPr lang="es-AR" sz="2400" b="1" dirty="0">
                  <a:latin typeface="Arial" panose="020B0604020202020204" pitchFamily="34" charset="0"/>
                  <a:cs typeface="Arial" panose="020B0604020202020204" pitchFamily="34" charset="0"/>
                </a:rPr>
                <a:t> </a:t>
              </a:r>
              <a:r>
                <a:rPr lang="es-AR" sz="2400" b="1" dirty="0" err="1">
                  <a:latin typeface="Arial" panose="020B0604020202020204" pitchFamily="34" charset="0"/>
                  <a:cs typeface="Arial" panose="020B0604020202020204" pitchFamily="34" charset="0"/>
                </a:rPr>
                <a:t>order</a:t>
              </a:r>
              <a:endParaRPr lang="es-AR" sz="2400" b="1" dirty="0">
                <a:latin typeface="Arial" panose="020B0604020202020204" pitchFamily="34" charset="0"/>
                <a:cs typeface="Arial" panose="020B0604020202020204" pitchFamily="34" charset="0"/>
              </a:endParaRPr>
            </a:p>
          </p:txBody>
        </p:sp>
        <p:sp>
          <p:nvSpPr>
            <p:cNvPr id="33" name="CuadroTexto 32"/>
            <p:cNvSpPr txBox="1"/>
            <p:nvPr/>
          </p:nvSpPr>
          <p:spPr>
            <a:xfrm>
              <a:off x="3691880" y="5206271"/>
              <a:ext cx="2592095" cy="461665"/>
            </a:xfrm>
            <a:prstGeom prst="rect">
              <a:avLst/>
            </a:prstGeom>
            <a:solidFill>
              <a:schemeClr val="bg1"/>
            </a:solidFill>
          </p:spPr>
          <p:txBody>
            <a:bodyPr wrap="square" rtlCol="0">
              <a:spAutoFit/>
            </a:bodyPr>
            <a:lstStyle/>
            <a:p>
              <a:pPr algn="ctr"/>
              <a:r>
                <a:rPr lang="es-AR" sz="2400" b="1" dirty="0" err="1">
                  <a:latin typeface="Arial" panose="020B0604020202020204" pitchFamily="34" charset="0"/>
                  <a:cs typeface="Arial" panose="020B0604020202020204" pitchFamily="34" charset="0"/>
                </a:rPr>
                <a:t>lyophilization</a:t>
              </a:r>
              <a:endParaRPr lang="es-AR" sz="2400" b="1" dirty="0">
                <a:latin typeface="Arial" panose="020B0604020202020204" pitchFamily="34" charset="0"/>
                <a:cs typeface="Arial" panose="020B0604020202020204" pitchFamily="34" charset="0"/>
              </a:endParaRPr>
            </a:p>
          </p:txBody>
        </p:sp>
        <p:sp>
          <p:nvSpPr>
            <p:cNvPr id="34" name="CuadroTexto 33"/>
            <p:cNvSpPr txBox="1"/>
            <p:nvPr/>
          </p:nvSpPr>
          <p:spPr>
            <a:xfrm>
              <a:off x="3781546" y="5981246"/>
              <a:ext cx="2592095" cy="830997"/>
            </a:xfrm>
            <a:prstGeom prst="rect">
              <a:avLst/>
            </a:prstGeom>
            <a:solidFill>
              <a:schemeClr val="bg1"/>
            </a:solidFill>
          </p:spPr>
          <p:txBody>
            <a:bodyPr wrap="square" rtlCol="0">
              <a:spAutoFit/>
            </a:bodyPr>
            <a:lstStyle/>
            <a:p>
              <a:pPr algn="ctr"/>
              <a:r>
                <a:rPr lang="es-AR" sz="2400" b="1" dirty="0" err="1">
                  <a:latin typeface="Arial" panose="020B0604020202020204" pitchFamily="34" charset="0"/>
                  <a:cs typeface="Arial" panose="020B0604020202020204" pitchFamily="34" charset="0"/>
                </a:rPr>
                <a:t>heat</a:t>
              </a:r>
              <a:r>
                <a:rPr lang="es-AR" sz="2400" b="1" dirty="0">
                  <a:latin typeface="Arial" panose="020B0604020202020204" pitchFamily="34" charset="0"/>
                  <a:cs typeface="Arial" panose="020B0604020202020204" pitchFamily="34" charset="0"/>
                </a:rPr>
                <a:t> </a:t>
              </a:r>
              <a:r>
                <a:rPr lang="es-AR" sz="2400" b="1" dirty="0" err="1">
                  <a:latin typeface="Arial" panose="020B0604020202020204" pitchFamily="34" charset="0"/>
                  <a:cs typeface="Arial" panose="020B0604020202020204" pitchFamily="34" charset="0"/>
                </a:rPr>
                <a:t>sterilisation</a:t>
              </a:r>
              <a:endParaRPr lang="es-AR" sz="2400" b="1" dirty="0">
                <a:latin typeface="Arial" panose="020B0604020202020204" pitchFamily="34" charset="0"/>
                <a:cs typeface="Arial" panose="020B0604020202020204" pitchFamily="34" charset="0"/>
              </a:endParaRPr>
            </a:p>
          </p:txBody>
        </p:sp>
        <p:sp>
          <p:nvSpPr>
            <p:cNvPr id="2" name="CuadroTexto 1"/>
            <p:cNvSpPr txBox="1"/>
            <p:nvPr/>
          </p:nvSpPr>
          <p:spPr>
            <a:xfrm>
              <a:off x="1958195" y="2485170"/>
              <a:ext cx="1823351" cy="584775"/>
            </a:xfrm>
            <a:prstGeom prst="rect">
              <a:avLst/>
            </a:prstGeom>
            <a:noFill/>
          </p:spPr>
          <p:txBody>
            <a:bodyPr wrap="square" rtlCol="0">
              <a:spAutoFit/>
            </a:bodyPr>
            <a:lstStyle/>
            <a:p>
              <a:pPr algn="r"/>
              <a:r>
                <a:rPr lang="es-AR" sz="3200" b="1" dirty="0">
                  <a:latin typeface="Arial" panose="020B0604020202020204" pitchFamily="34" charset="0"/>
                  <a:cs typeface="Arial" panose="020B0604020202020204" pitchFamily="34" charset="0"/>
                </a:rPr>
                <a:t>1 x</a:t>
              </a:r>
            </a:p>
          </p:txBody>
        </p:sp>
        <p:sp>
          <p:nvSpPr>
            <p:cNvPr id="3" name="Rectángulo 2"/>
            <p:cNvSpPr/>
            <p:nvPr/>
          </p:nvSpPr>
          <p:spPr>
            <a:xfrm>
              <a:off x="1692461" y="4376831"/>
              <a:ext cx="2069852" cy="584775"/>
            </a:xfrm>
            <a:prstGeom prst="rect">
              <a:avLst/>
            </a:prstGeom>
          </p:spPr>
          <p:txBody>
            <a:bodyPr wrap="square">
              <a:spAutoFit/>
            </a:bodyPr>
            <a:lstStyle/>
            <a:p>
              <a:pPr algn="r"/>
              <a:r>
                <a:rPr lang="es-AR" sz="3200" b="1" dirty="0">
                  <a:latin typeface="Arial" panose="020B0604020202020204" pitchFamily="34" charset="0"/>
                  <a:cs typeface="Arial" panose="020B0604020202020204" pitchFamily="34" charset="0"/>
                </a:rPr>
                <a:t>Variable</a:t>
              </a:r>
            </a:p>
          </p:txBody>
        </p:sp>
        <p:sp>
          <p:nvSpPr>
            <p:cNvPr id="5" name="Rectángulo 4"/>
            <p:cNvSpPr/>
            <p:nvPr/>
          </p:nvSpPr>
          <p:spPr>
            <a:xfrm>
              <a:off x="1873065" y="5144715"/>
              <a:ext cx="1792360" cy="584775"/>
            </a:xfrm>
            <a:prstGeom prst="rect">
              <a:avLst/>
            </a:prstGeom>
          </p:spPr>
          <p:txBody>
            <a:bodyPr wrap="square">
              <a:spAutoFit/>
            </a:bodyPr>
            <a:lstStyle/>
            <a:p>
              <a:pPr algn="r"/>
              <a:r>
                <a:rPr lang="es-AR" sz="3200" b="1" dirty="0">
                  <a:latin typeface="Arial" panose="020B0604020202020204" pitchFamily="34" charset="0"/>
                  <a:cs typeface="Arial" panose="020B0604020202020204" pitchFamily="34" charset="0"/>
                </a:rPr>
                <a:t>no</a:t>
              </a:r>
            </a:p>
          </p:txBody>
        </p:sp>
        <p:sp>
          <p:nvSpPr>
            <p:cNvPr id="24" name="CuadroTexto 23"/>
            <p:cNvSpPr txBox="1"/>
            <p:nvPr/>
          </p:nvSpPr>
          <p:spPr>
            <a:xfrm>
              <a:off x="6158256" y="2447272"/>
              <a:ext cx="1823351" cy="1077218"/>
            </a:xfrm>
            <a:prstGeom prst="rect">
              <a:avLst/>
            </a:prstGeom>
            <a:noFill/>
          </p:spPr>
          <p:txBody>
            <a:bodyPr wrap="square" rtlCol="0">
              <a:spAutoFit/>
            </a:bodyPr>
            <a:lstStyle/>
            <a:p>
              <a:r>
                <a:rPr lang="es-AR" sz="3200" b="1" dirty="0">
                  <a:solidFill>
                    <a:srgbClr val="FF0000"/>
                  </a:solidFill>
                  <a:latin typeface="Arial" panose="020B0604020202020204" pitchFamily="34" charset="0"/>
                  <a:cs typeface="Arial" panose="020B0604020202020204" pitchFamily="34" charset="0"/>
                </a:rPr>
                <a:t>2 x</a:t>
              </a:r>
            </a:p>
            <a:p>
              <a:endParaRPr lang="es-AR" sz="3200" b="1" dirty="0">
                <a:latin typeface="Arial" panose="020B0604020202020204" pitchFamily="34" charset="0"/>
                <a:cs typeface="Arial" panose="020B0604020202020204" pitchFamily="34" charset="0"/>
              </a:endParaRPr>
            </a:p>
          </p:txBody>
        </p:sp>
        <p:sp>
          <p:nvSpPr>
            <p:cNvPr id="26" name="Rectángulo 25"/>
            <p:cNvSpPr/>
            <p:nvPr/>
          </p:nvSpPr>
          <p:spPr>
            <a:xfrm>
              <a:off x="6312740" y="4362792"/>
              <a:ext cx="2069852" cy="584775"/>
            </a:xfrm>
            <a:prstGeom prst="rect">
              <a:avLst/>
            </a:prstGeom>
          </p:spPr>
          <p:txBody>
            <a:bodyPr wrap="square">
              <a:spAutoFit/>
            </a:bodyPr>
            <a:lstStyle/>
            <a:p>
              <a:r>
                <a:rPr lang="es-AR" sz="3200" b="1" dirty="0">
                  <a:solidFill>
                    <a:srgbClr val="FF0000"/>
                  </a:solidFill>
                  <a:latin typeface="Arial" panose="020B0604020202020204" pitchFamily="34" charset="0"/>
                  <a:cs typeface="Arial" panose="020B0604020202020204" pitchFamily="34" charset="0"/>
                </a:rPr>
                <a:t>Low</a:t>
              </a:r>
            </a:p>
          </p:txBody>
        </p:sp>
        <p:sp>
          <p:nvSpPr>
            <p:cNvPr id="27" name="Rectángulo 26"/>
            <p:cNvSpPr/>
            <p:nvPr/>
          </p:nvSpPr>
          <p:spPr>
            <a:xfrm>
              <a:off x="5374689" y="5076746"/>
              <a:ext cx="1792360" cy="584775"/>
            </a:xfrm>
            <a:prstGeom prst="rect">
              <a:avLst/>
            </a:prstGeom>
          </p:spPr>
          <p:txBody>
            <a:bodyPr wrap="square">
              <a:spAutoFit/>
            </a:bodyPr>
            <a:lstStyle/>
            <a:p>
              <a:pPr algn="r"/>
              <a:r>
                <a:rPr lang="es-AR" sz="3200" b="1" dirty="0">
                  <a:solidFill>
                    <a:srgbClr val="FF0000"/>
                  </a:solidFill>
                  <a:latin typeface="Arial" panose="020B0604020202020204" pitchFamily="34" charset="0"/>
                  <a:cs typeface="Arial" panose="020B0604020202020204" pitchFamily="34" charset="0"/>
                </a:rPr>
                <a:t>yes</a:t>
              </a:r>
            </a:p>
          </p:txBody>
        </p:sp>
        <p:sp>
          <p:nvSpPr>
            <p:cNvPr id="6" name="Rectángulo 5"/>
            <p:cNvSpPr/>
            <p:nvPr/>
          </p:nvSpPr>
          <p:spPr>
            <a:xfrm>
              <a:off x="2007457" y="3309623"/>
              <a:ext cx="1757019" cy="584775"/>
            </a:xfrm>
            <a:prstGeom prst="rect">
              <a:avLst/>
            </a:prstGeom>
          </p:spPr>
          <p:txBody>
            <a:bodyPr wrap="none">
              <a:spAutoFit/>
            </a:bodyPr>
            <a:lstStyle/>
            <a:p>
              <a:pPr algn="r"/>
              <a:r>
                <a:rPr lang="es-AR" sz="3200" b="1" dirty="0">
                  <a:latin typeface="Arial" panose="020B0604020202020204" pitchFamily="34" charset="0"/>
                  <a:cs typeface="Arial" panose="020B0604020202020204" pitchFamily="34" charset="0"/>
                </a:rPr>
                <a:t>Variable</a:t>
              </a:r>
            </a:p>
          </p:txBody>
        </p:sp>
        <p:sp>
          <p:nvSpPr>
            <p:cNvPr id="7" name="Rectángulo 6"/>
            <p:cNvSpPr/>
            <p:nvPr/>
          </p:nvSpPr>
          <p:spPr>
            <a:xfrm>
              <a:off x="6263072" y="3285503"/>
              <a:ext cx="1003801" cy="584775"/>
            </a:xfrm>
            <a:prstGeom prst="rect">
              <a:avLst/>
            </a:prstGeom>
          </p:spPr>
          <p:txBody>
            <a:bodyPr wrap="none">
              <a:spAutoFit/>
            </a:bodyPr>
            <a:lstStyle/>
            <a:p>
              <a:r>
                <a:rPr lang="es-AR" sz="3200" b="1" dirty="0">
                  <a:solidFill>
                    <a:srgbClr val="FF0000"/>
                  </a:solidFill>
                  <a:latin typeface="Arial" panose="020B0604020202020204" pitchFamily="34" charset="0"/>
                  <a:cs typeface="Arial" panose="020B0604020202020204" pitchFamily="34" charset="0"/>
                </a:rPr>
                <a:t>Low</a:t>
              </a:r>
            </a:p>
          </p:txBody>
        </p:sp>
        <p:sp>
          <p:nvSpPr>
            <p:cNvPr id="8" name="Abrir llave 7"/>
            <p:cNvSpPr/>
            <p:nvPr/>
          </p:nvSpPr>
          <p:spPr>
            <a:xfrm>
              <a:off x="3851333" y="3118138"/>
              <a:ext cx="76473" cy="1136467"/>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35" name="Abrir llave 34"/>
            <p:cNvSpPr/>
            <p:nvPr/>
          </p:nvSpPr>
          <p:spPr>
            <a:xfrm flipH="1">
              <a:off x="6085172" y="3151066"/>
              <a:ext cx="76473" cy="1136467"/>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37" name="Abrir llave 36"/>
            <p:cNvSpPr/>
            <p:nvPr/>
          </p:nvSpPr>
          <p:spPr>
            <a:xfrm flipH="1">
              <a:off x="6133171" y="5981246"/>
              <a:ext cx="59490" cy="638627"/>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38" name="Rectángulo 37"/>
            <p:cNvSpPr/>
            <p:nvPr/>
          </p:nvSpPr>
          <p:spPr>
            <a:xfrm>
              <a:off x="5366892" y="5991725"/>
              <a:ext cx="1792360" cy="584775"/>
            </a:xfrm>
            <a:prstGeom prst="rect">
              <a:avLst/>
            </a:prstGeom>
          </p:spPr>
          <p:txBody>
            <a:bodyPr wrap="square">
              <a:spAutoFit/>
            </a:bodyPr>
            <a:lstStyle/>
            <a:p>
              <a:pPr algn="r"/>
              <a:r>
                <a:rPr lang="es-AR" sz="3200" b="1" dirty="0">
                  <a:solidFill>
                    <a:srgbClr val="FF0000"/>
                  </a:solidFill>
                  <a:latin typeface="Arial" panose="020B0604020202020204" pitchFamily="34" charset="0"/>
                  <a:cs typeface="Arial" panose="020B0604020202020204" pitchFamily="34" charset="0"/>
                </a:rPr>
                <a:t>yes</a:t>
              </a:r>
            </a:p>
          </p:txBody>
        </p:sp>
        <p:sp>
          <p:nvSpPr>
            <p:cNvPr id="39" name="Abrir llave 38"/>
            <p:cNvSpPr/>
            <p:nvPr/>
          </p:nvSpPr>
          <p:spPr>
            <a:xfrm flipH="1">
              <a:off x="6115800" y="5149056"/>
              <a:ext cx="59490" cy="638627"/>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40" name="Abrir llave 39"/>
            <p:cNvSpPr/>
            <p:nvPr/>
          </p:nvSpPr>
          <p:spPr>
            <a:xfrm flipH="1">
              <a:off x="6112389" y="4369074"/>
              <a:ext cx="59490" cy="638627"/>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41" name="Abrir llave 40"/>
            <p:cNvSpPr/>
            <p:nvPr/>
          </p:nvSpPr>
          <p:spPr>
            <a:xfrm>
              <a:off x="3851306" y="4387609"/>
              <a:ext cx="59490" cy="638627"/>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42" name="Abrir llave 41"/>
            <p:cNvSpPr/>
            <p:nvPr/>
          </p:nvSpPr>
          <p:spPr>
            <a:xfrm>
              <a:off x="3858554" y="5162251"/>
              <a:ext cx="59490" cy="638627"/>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43" name="Rectángulo 42"/>
            <p:cNvSpPr/>
            <p:nvPr/>
          </p:nvSpPr>
          <p:spPr>
            <a:xfrm>
              <a:off x="1948908" y="5987338"/>
              <a:ext cx="1792360" cy="584775"/>
            </a:xfrm>
            <a:prstGeom prst="rect">
              <a:avLst/>
            </a:prstGeom>
          </p:spPr>
          <p:txBody>
            <a:bodyPr wrap="square">
              <a:spAutoFit/>
            </a:bodyPr>
            <a:lstStyle/>
            <a:p>
              <a:pPr algn="r"/>
              <a:r>
                <a:rPr lang="es-AR" sz="3200" b="1" dirty="0">
                  <a:latin typeface="Arial" panose="020B0604020202020204" pitchFamily="34" charset="0"/>
                  <a:cs typeface="Arial" panose="020B0604020202020204" pitchFamily="34" charset="0"/>
                </a:rPr>
                <a:t>no</a:t>
              </a:r>
            </a:p>
          </p:txBody>
        </p:sp>
        <p:sp>
          <p:nvSpPr>
            <p:cNvPr id="45" name="Abrir llave 44"/>
            <p:cNvSpPr/>
            <p:nvPr/>
          </p:nvSpPr>
          <p:spPr>
            <a:xfrm>
              <a:off x="3876808" y="5956145"/>
              <a:ext cx="59490" cy="638627"/>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1" name="CuadroTexto 10"/>
            <p:cNvSpPr txBox="1"/>
            <p:nvPr/>
          </p:nvSpPr>
          <p:spPr>
            <a:xfrm>
              <a:off x="320146" y="826394"/>
              <a:ext cx="2239760" cy="461665"/>
            </a:xfrm>
            <a:prstGeom prst="rect">
              <a:avLst/>
            </a:prstGeom>
            <a:noFill/>
          </p:spPr>
          <p:txBody>
            <a:bodyPr wrap="square" rtlCol="0">
              <a:spAutoFit/>
            </a:bodyPr>
            <a:lstStyle/>
            <a:p>
              <a:pPr algn="ctr"/>
              <a:r>
                <a:rPr lang="es-AR" sz="2400" dirty="0" err="1">
                  <a:latin typeface="Arial" panose="020B0604020202020204" pitchFamily="34" charset="0"/>
                  <a:cs typeface="Arial" panose="020B0604020202020204" pitchFamily="34" charset="0"/>
                </a:rPr>
                <a:t>phospholipid</a:t>
              </a:r>
              <a:endParaRPr lang="es-AR" sz="2400" dirty="0">
                <a:latin typeface="Arial" panose="020B0604020202020204" pitchFamily="34" charset="0"/>
                <a:cs typeface="Arial" panose="020B0604020202020204" pitchFamily="34" charset="0"/>
              </a:endParaRPr>
            </a:p>
          </p:txBody>
        </p:sp>
        <p:sp>
          <p:nvSpPr>
            <p:cNvPr id="46" name="CuadroTexto 45"/>
            <p:cNvSpPr txBox="1"/>
            <p:nvPr/>
          </p:nvSpPr>
          <p:spPr>
            <a:xfrm>
              <a:off x="6904240" y="850040"/>
              <a:ext cx="2239760" cy="461665"/>
            </a:xfrm>
            <a:prstGeom prst="rect">
              <a:avLst/>
            </a:prstGeom>
            <a:noFill/>
          </p:spPr>
          <p:txBody>
            <a:bodyPr wrap="square" rtlCol="0">
              <a:spAutoFit/>
            </a:bodyPr>
            <a:lstStyle/>
            <a:p>
              <a:pPr algn="ctr"/>
              <a:r>
                <a:rPr lang="es-AR" sz="2400" dirty="0" err="1">
                  <a:latin typeface="Arial" panose="020B0604020202020204" pitchFamily="34" charset="0"/>
                  <a:cs typeface="Arial" panose="020B0604020202020204" pitchFamily="34" charset="0"/>
                </a:rPr>
                <a:t>archaeolipid</a:t>
              </a:r>
              <a:endParaRPr lang="es-AR" sz="2400" dirty="0">
                <a:latin typeface="Arial" panose="020B0604020202020204" pitchFamily="34" charset="0"/>
                <a:cs typeface="Arial" panose="020B0604020202020204" pitchFamily="34" charset="0"/>
              </a:endParaRPr>
            </a:p>
          </p:txBody>
        </p:sp>
        <p:sp>
          <p:nvSpPr>
            <p:cNvPr id="13" name="Hexágono 12"/>
            <p:cNvSpPr/>
            <p:nvPr/>
          </p:nvSpPr>
          <p:spPr>
            <a:xfrm>
              <a:off x="3203769" y="1446155"/>
              <a:ext cx="427489" cy="386681"/>
            </a:xfrm>
            <a:prstGeom prst="hexagon">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 name="Rombo 13"/>
            <p:cNvSpPr/>
            <p:nvPr/>
          </p:nvSpPr>
          <p:spPr>
            <a:xfrm>
              <a:off x="3860508" y="1511881"/>
              <a:ext cx="293869" cy="268035"/>
            </a:xfrm>
            <a:prstGeom prst="diamon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47" name="Rombo 46"/>
            <p:cNvSpPr/>
            <p:nvPr/>
          </p:nvSpPr>
          <p:spPr>
            <a:xfrm>
              <a:off x="5722899" y="1461526"/>
              <a:ext cx="293869" cy="268035"/>
            </a:xfrm>
            <a:prstGeom prst="diamon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sp>
        <p:nvSpPr>
          <p:cNvPr id="28" name="CuadroTexto 27">
            <a:extLst>
              <a:ext uri="{FF2B5EF4-FFF2-40B4-BE49-F238E27FC236}">
                <a16:creationId xmlns:a16="http://schemas.microsoft.com/office/drawing/2014/main" id="{C558F8ED-45B7-4A8D-A99B-0E6885CE6B1A}"/>
              </a:ext>
            </a:extLst>
          </p:cNvPr>
          <p:cNvSpPr txBox="1"/>
          <p:nvPr/>
        </p:nvSpPr>
        <p:spPr>
          <a:xfrm>
            <a:off x="3099387" y="574234"/>
            <a:ext cx="1816109"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liposoma</a:t>
            </a:r>
          </a:p>
        </p:txBody>
      </p:sp>
      <p:sp>
        <p:nvSpPr>
          <p:cNvPr id="48" name="CuadroTexto 47">
            <a:extLst>
              <a:ext uri="{FF2B5EF4-FFF2-40B4-BE49-F238E27FC236}">
                <a16:creationId xmlns:a16="http://schemas.microsoft.com/office/drawing/2014/main" id="{C43176D2-4A14-460A-90AF-3F204FB081C7}"/>
              </a:ext>
            </a:extLst>
          </p:cNvPr>
          <p:cNvSpPr txBox="1"/>
          <p:nvPr/>
        </p:nvSpPr>
        <p:spPr>
          <a:xfrm>
            <a:off x="4967852" y="560187"/>
            <a:ext cx="1816109" cy="369332"/>
          </a:xfrm>
          <a:prstGeom prst="rect">
            <a:avLst/>
          </a:prstGeom>
          <a:noFill/>
        </p:spPr>
        <p:txBody>
          <a:bodyPr wrap="square" rtlCol="0">
            <a:spAutoFit/>
          </a:bodyPr>
          <a:lstStyle/>
          <a:p>
            <a:pPr algn="ctr"/>
            <a:r>
              <a:rPr lang="es-AR" dirty="0" err="1">
                <a:solidFill>
                  <a:srgbClr val="FF0000"/>
                </a:solidFill>
                <a:latin typeface="Arial" panose="020B0604020202020204" pitchFamily="34" charset="0"/>
                <a:cs typeface="Arial" panose="020B0604020202020204" pitchFamily="34" charset="0"/>
              </a:rPr>
              <a:t>arqueosoma</a:t>
            </a:r>
            <a:endParaRPr lang="es-AR" dirty="0">
              <a:solidFill>
                <a:srgbClr val="FF0000"/>
              </a:solidFill>
              <a:latin typeface="Arial" panose="020B0604020202020204" pitchFamily="34" charset="0"/>
              <a:cs typeface="Arial" panose="020B0604020202020204" pitchFamily="34" charset="0"/>
            </a:endParaRPr>
          </a:p>
        </p:txBody>
      </p:sp>
      <p:sp>
        <p:nvSpPr>
          <p:cNvPr id="49" name="Rectángulo 48">
            <a:extLst>
              <a:ext uri="{FF2B5EF4-FFF2-40B4-BE49-F238E27FC236}">
                <a16:creationId xmlns:a16="http://schemas.microsoft.com/office/drawing/2014/main" id="{D030086C-1338-4DA0-ADC6-5F2D6B69E7DF}"/>
              </a:ext>
            </a:extLst>
          </p:cNvPr>
          <p:cNvSpPr/>
          <p:nvPr/>
        </p:nvSpPr>
        <p:spPr>
          <a:xfrm>
            <a:off x="119270" y="556591"/>
            <a:ext cx="8796462" cy="6042992"/>
          </a:xfrm>
          <a:prstGeom prst="rect">
            <a:avLst/>
          </a:prstGeom>
          <a:noFill/>
          <a:ln>
            <a:solidFill>
              <a:srgbClr val="3366CC"/>
            </a:solidFill>
          </a:ln>
          <a:effectLst>
            <a:glow rad="63500">
              <a:srgbClr val="3366CC">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426097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ángulo 75">
            <a:extLst>
              <a:ext uri="{FF2B5EF4-FFF2-40B4-BE49-F238E27FC236}">
                <a16:creationId xmlns:a16="http://schemas.microsoft.com/office/drawing/2014/main" id="{C3C512BD-3A20-4BCD-A66D-BFF3F55A5098}"/>
              </a:ext>
            </a:extLst>
          </p:cNvPr>
          <p:cNvSpPr/>
          <p:nvPr/>
        </p:nvSpPr>
        <p:spPr>
          <a:xfrm>
            <a:off x="119270" y="556591"/>
            <a:ext cx="8796462" cy="6042992"/>
          </a:xfrm>
          <a:prstGeom prst="rect">
            <a:avLst/>
          </a:prstGeom>
          <a:noFill/>
          <a:ln>
            <a:solidFill>
              <a:srgbClr val="3366CC"/>
            </a:solidFill>
          </a:ln>
          <a:effectLst>
            <a:glow rad="63500">
              <a:srgbClr val="3366CC">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Rectángulo 9">
            <a:extLst>
              <a:ext uri="{FF2B5EF4-FFF2-40B4-BE49-F238E27FC236}">
                <a16:creationId xmlns:a16="http://schemas.microsoft.com/office/drawing/2014/main" id="{91606964-C690-4F36-8BDE-4D91F3ECDA3E}"/>
              </a:ext>
            </a:extLst>
          </p:cNvPr>
          <p:cNvSpPr/>
          <p:nvPr/>
        </p:nvSpPr>
        <p:spPr>
          <a:xfrm>
            <a:off x="1" y="-1361"/>
            <a:ext cx="9109206" cy="830997"/>
          </a:xfrm>
          <a:prstGeom prst="rect">
            <a:avLst/>
          </a:prstGeom>
          <a:solidFill>
            <a:schemeClr val="bg1">
              <a:lumMod val="50000"/>
            </a:schemeClr>
          </a:solidFill>
        </p:spPr>
        <p:txBody>
          <a:bodyPr wrap="square">
            <a:spAutoFit/>
          </a:bodyPr>
          <a:lstStyle/>
          <a:p>
            <a:pPr algn="ctr"/>
            <a:r>
              <a:rPr lang="es-AR" sz="2400" dirty="0">
                <a:solidFill>
                  <a:schemeClr val="bg1"/>
                </a:solidFill>
                <a:latin typeface="Arial" panose="020B0604020202020204" pitchFamily="34" charset="0"/>
                <a:cs typeface="Arial" panose="020B0604020202020204" pitchFamily="34" charset="0"/>
              </a:rPr>
              <a:t>1) </a:t>
            </a:r>
            <a:r>
              <a:rPr lang="es-AR" sz="2400" dirty="0" err="1">
                <a:solidFill>
                  <a:schemeClr val="bg1"/>
                </a:solidFill>
                <a:latin typeface="Arial" panose="020B0604020202020204" pitchFamily="34" charset="0"/>
                <a:cs typeface="Arial" panose="020B0604020202020204" pitchFamily="34" charset="0"/>
              </a:rPr>
              <a:t>Nanomedicinas</a:t>
            </a:r>
            <a:r>
              <a:rPr lang="es-AR" sz="2400" dirty="0">
                <a:solidFill>
                  <a:schemeClr val="bg1"/>
                </a:solidFill>
                <a:latin typeface="Arial" panose="020B0604020202020204" pitchFamily="34" charset="0"/>
                <a:cs typeface="Arial" panose="020B0604020202020204" pitchFamily="34" charset="0"/>
              </a:rPr>
              <a:t> cardiovasculares (dirigidas a macrófagos de placa</a:t>
            </a:r>
            <a:r>
              <a:rPr lang="es-AR" b="1" dirty="0">
                <a:solidFill>
                  <a:schemeClr val="bg1"/>
                </a:solidFill>
                <a:latin typeface="Arial" panose="020B0604020202020204" pitchFamily="34" charset="0"/>
                <a:cs typeface="Arial" panose="020B0604020202020204" pitchFamily="34" charset="0"/>
              </a:rPr>
              <a:t>)</a:t>
            </a:r>
          </a:p>
        </p:txBody>
      </p:sp>
      <p:sp>
        <p:nvSpPr>
          <p:cNvPr id="6" name="5 Rectángulo"/>
          <p:cNvSpPr/>
          <p:nvPr/>
        </p:nvSpPr>
        <p:spPr>
          <a:xfrm>
            <a:off x="4281076" y="5950807"/>
            <a:ext cx="4828131" cy="830997"/>
          </a:xfrm>
          <a:prstGeom prst="rect">
            <a:avLst/>
          </a:prstGeom>
        </p:spPr>
        <p:txBody>
          <a:bodyPr wrap="square">
            <a:spAutoFit/>
          </a:bodyPr>
          <a:lstStyle/>
          <a:p>
            <a:pPr algn="r"/>
            <a:r>
              <a:rPr lang="en-US" sz="1200" dirty="0">
                <a:latin typeface="Arial" pitchFamily="34" charset="0"/>
                <a:cs typeface="Arial" pitchFamily="34" charset="0"/>
              </a:rPr>
              <a:t>Perspectives and opportunities for </a:t>
            </a:r>
            <a:r>
              <a:rPr lang="en-US" sz="1200" dirty="0" err="1">
                <a:latin typeface="Arial" pitchFamily="34" charset="0"/>
                <a:cs typeface="Arial" pitchFamily="34" charset="0"/>
              </a:rPr>
              <a:t>nanomedicine</a:t>
            </a:r>
            <a:r>
              <a:rPr lang="en-US" sz="1200" dirty="0">
                <a:latin typeface="Arial" pitchFamily="34" charset="0"/>
                <a:cs typeface="Arial" pitchFamily="34" charset="0"/>
              </a:rPr>
              <a:t> in the management of </a:t>
            </a:r>
            <a:r>
              <a:rPr lang="en-US" sz="1200" dirty="0" err="1">
                <a:latin typeface="Arial" pitchFamily="34" charset="0"/>
                <a:cs typeface="Arial" pitchFamily="34" charset="0"/>
              </a:rPr>
              <a:t>atherosclerosis.</a:t>
            </a:r>
            <a:r>
              <a:rPr lang="en-US" sz="1200" i="1" dirty="0" err="1">
                <a:latin typeface="Arial" pitchFamily="34" charset="0"/>
                <a:cs typeface="Arial" pitchFamily="34" charset="0"/>
              </a:rPr>
              <a:t>Mark</a:t>
            </a:r>
            <a:r>
              <a:rPr lang="en-US" sz="1200" i="1" dirty="0">
                <a:latin typeface="Arial" pitchFamily="34" charset="0"/>
                <a:cs typeface="Arial" pitchFamily="34" charset="0"/>
              </a:rPr>
              <a:t> E. </a:t>
            </a:r>
            <a:r>
              <a:rPr lang="en-US" sz="1200" i="1" dirty="0" err="1">
                <a:latin typeface="Arial" pitchFamily="34" charset="0"/>
                <a:cs typeface="Arial" pitchFamily="34" charset="0"/>
              </a:rPr>
              <a:t>Lobatto</a:t>
            </a:r>
            <a:r>
              <a:rPr lang="en-US" sz="1200" i="1" dirty="0">
                <a:latin typeface="Arial" pitchFamily="34" charset="0"/>
                <a:cs typeface="Arial" pitchFamily="34" charset="0"/>
              </a:rPr>
              <a:t>*‡, </a:t>
            </a:r>
            <a:r>
              <a:rPr lang="en-US" sz="1200" i="1" dirty="0" err="1">
                <a:latin typeface="Arial" pitchFamily="34" charset="0"/>
                <a:cs typeface="Arial" pitchFamily="34" charset="0"/>
              </a:rPr>
              <a:t>Valentin</a:t>
            </a:r>
            <a:r>
              <a:rPr lang="en-US" sz="1200" i="1" dirty="0">
                <a:latin typeface="Arial" pitchFamily="34" charset="0"/>
                <a:cs typeface="Arial" pitchFamily="34" charset="0"/>
              </a:rPr>
              <a:t> </a:t>
            </a:r>
            <a:r>
              <a:rPr lang="en-US" sz="1200" i="1" dirty="0" err="1">
                <a:latin typeface="Arial" pitchFamily="34" charset="0"/>
                <a:cs typeface="Arial" pitchFamily="34" charset="0"/>
              </a:rPr>
              <a:t>Fuster</a:t>
            </a:r>
            <a:r>
              <a:rPr lang="en-US" sz="1200" i="1" dirty="0">
                <a:latin typeface="Arial" pitchFamily="34" charset="0"/>
                <a:cs typeface="Arial" pitchFamily="34" charset="0"/>
              </a:rPr>
              <a:t>§||, </a:t>
            </a:r>
            <a:r>
              <a:rPr lang="en-US" sz="1200" i="1" dirty="0" err="1">
                <a:latin typeface="Arial" pitchFamily="34" charset="0"/>
                <a:cs typeface="Arial" pitchFamily="34" charset="0"/>
              </a:rPr>
              <a:t>Zahi</a:t>
            </a:r>
            <a:r>
              <a:rPr lang="en-US" sz="1200" i="1" dirty="0">
                <a:latin typeface="Arial" pitchFamily="34" charset="0"/>
                <a:cs typeface="Arial" pitchFamily="34" charset="0"/>
              </a:rPr>
              <a:t> A. </a:t>
            </a:r>
            <a:r>
              <a:rPr lang="en-US" sz="1200" i="1" dirty="0" err="1">
                <a:latin typeface="Arial" pitchFamily="34" charset="0"/>
                <a:cs typeface="Arial" pitchFamily="34" charset="0"/>
              </a:rPr>
              <a:t>Fayad</a:t>
            </a:r>
            <a:r>
              <a:rPr lang="en-US" sz="1200" i="1" dirty="0">
                <a:latin typeface="Arial" pitchFamily="34" charset="0"/>
                <a:cs typeface="Arial" pitchFamily="34" charset="0"/>
              </a:rPr>
              <a:t>* and Willem J. M. </a:t>
            </a:r>
            <a:r>
              <a:rPr lang="en-US" sz="1200" i="1" dirty="0" err="1">
                <a:latin typeface="Arial" pitchFamily="34" charset="0"/>
                <a:cs typeface="Arial" pitchFamily="34" charset="0"/>
              </a:rPr>
              <a:t>Mulder</a:t>
            </a:r>
            <a:r>
              <a:rPr lang="en-US" sz="1200" dirty="0">
                <a:latin typeface="Arial" pitchFamily="34" charset="0"/>
                <a:cs typeface="Arial" pitchFamily="34" charset="0"/>
              </a:rPr>
              <a:t> NATURE REVIEWS | </a:t>
            </a:r>
            <a:r>
              <a:rPr lang="en-US" sz="1200" b="1" dirty="0">
                <a:latin typeface="Arial" pitchFamily="34" charset="0"/>
                <a:cs typeface="Arial" pitchFamily="34" charset="0"/>
              </a:rPr>
              <a:t>DRUG DISCOVERY VOLUME 10 | NOVEMBER 2011 | 835</a:t>
            </a:r>
            <a:endParaRPr lang="en-US" sz="1200" dirty="0">
              <a:latin typeface="Arial" pitchFamily="34" charset="0"/>
              <a:cs typeface="Arial" pitchFamily="34" charset="0"/>
            </a:endParaRPr>
          </a:p>
        </p:txBody>
      </p:sp>
      <p:pic>
        <p:nvPicPr>
          <p:cNvPr id="5" name="Picture 2"/>
          <p:cNvPicPr>
            <a:picLocks noChangeAspect="1" noChangeArrowheads="1"/>
          </p:cNvPicPr>
          <p:nvPr/>
        </p:nvPicPr>
        <p:blipFill>
          <a:blip r:embed="rId2"/>
          <a:srcRect/>
          <a:stretch>
            <a:fillRect/>
          </a:stretch>
        </p:blipFill>
        <p:spPr bwMode="auto">
          <a:xfrm>
            <a:off x="3729229" y="659917"/>
            <a:ext cx="5340668" cy="5127308"/>
          </a:xfrm>
          <a:prstGeom prst="rect">
            <a:avLst/>
          </a:prstGeom>
          <a:noFill/>
          <a:ln w="9525">
            <a:noFill/>
            <a:miter lim="800000"/>
            <a:headEnd/>
            <a:tailEnd/>
          </a:ln>
          <a:effectLst/>
        </p:spPr>
      </p:pic>
      <p:pic>
        <p:nvPicPr>
          <p:cNvPr id="1028" name="Picture 4" descr="http://www.dentistryiq.com/content/dam/diq/online-articles/2013/06/cardiovascular-disease-diagram-fo.jpg"/>
          <p:cNvPicPr>
            <a:picLocks noChangeAspect="1" noChangeArrowheads="1"/>
          </p:cNvPicPr>
          <p:nvPr/>
        </p:nvPicPr>
        <p:blipFill rotWithShape="1">
          <a:blip r:embed="rId3">
            <a:extLst>
              <a:ext uri="{28A0092B-C50C-407E-A947-70E740481C1C}">
                <a14:useLocalDpi xmlns:a14="http://schemas.microsoft.com/office/drawing/2010/main" val="0"/>
              </a:ext>
            </a:extLst>
          </a:blip>
          <a:srcRect l="3319" b="2910"/>
          <a:stretch/>
        </p:blipFill>
        <p:spPr bwMode="auto">
          <a:xfrm>
            <a:off x="146783" y="2519078"/>
            <a:ext cx="4028886" cy="400727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10 Grupo"/>
          <p:cNvGrpSpPr>
            <a:grpSpLocks noChangeAspect="1"/>
          </p:cNvGrpSpPr>
          <p:nvPr/>
        </p:nvGrpSpPr>
        <p:grpSpPr>
          <a:xfrm rot="20658971">
            <a:off x="2205044" y="880785"/>
            <a:ext cx="1398547" cy="841013"/>
            <a:chOff x="4831297" y="622312"/>
            <a:chExt cx="3309095" cy="1828801"/>
          </a:xfrm>
          <a:effectLst/>
        </p:grpSpPr>
        <p:grpSp>
          <p:nvGrpSpPr>
            <p:cNvPr id="12" name="4 Grupo"/>
            <p:cNvGrpSpPr>
              <a:grpSpLocks noChangeAspect="1"/>
            </p:cNvGrpSpPr>
            <p:nvPr/>
          </p:nvGrpSpPr>
          <p:grpSpPr>
            <a:xfrm rot="4004885">
              <a:off x="6625917" y="-176315"/>
              <a:ext cx="571500" cy="2457450"/>
              <a:chOff x="1828800" y="914400"/>
              <a:chExt cx="762000" cy="3276600"/>
            </a:xfrm>
          </p:grpSpPr>
          <p:grpSp>
            <p:nvGrpSpPr>
              <p:cNvPr id="16" name="46 Grupo"/>
              <p:cNvGrpSpPr>
                <a:grpSpLocks noChangeAspect="1"/>
              </p:cNvGrpSpPr>
              <p:nvPr/>
            </p:nvGrpSpPr>
            <p:grpSpPr>
              <a:xfrm>
                <a:off x="1828800" y="1066800"/>
                <a:ext cx="723900" cy="2933700"/>
                <a:chOff x="5334000" y="685800"/>
                <a:chExt cx="1447800" cy="5867400"/>
              </a:xfrm>
            </p:grpSpPr>
            <p:grpSp>
              <p:nvGrpSpPr>
                <p:cNvPr id="18" name="154 Grupo"/>
                <p:cNvGrpSpPr/>
                <p:nvPr/>
              </p:nvGrpSpPr>
              <p:grpSpPr>
                <a:xfrm rot="5400000">
                  <a:off x="3200400" y="2971800"/>
                  <a:ext cx="5867400" cy="1295400"/>
                  <a:chOff x="3200400" y="2971800"/>
                  <a:chExt cx="5867400" cy="1295400"/>
                </a:xfrm>
              </p:grpSpPr>
              <p:grpSp>
                <p:nvGrpSpPr>
                  <p:cNvPr id="21" name="110 Grupo"/>
                  <p:cNvGrpSpPr/>
                  <p:nvPr/>
                </p:nvGrpSpPr>
                <p:grpSpPr>
                  <a:xfrm>
                    <a:off x="3200400" y="2971800"/>
                    <a:ext cx="2209800" cy="1295400"/>
                    <a:chOff x="5181600" y="2667000"/>
                    <a:chExt cx="2209800" cy="1295400"/>
                  </a:xfrm>
                  <a:solidFill>
                    <a:schemeClr val="accent1"/>
                  </a:solidFill>
                </p:grpSpPr>
                <p:sp>
                  <p:nvSpPr>
                    <p:cNvPr id="65" name="64 Rectángulo redondeado"/>
                    <p:cNvSpPr/>
                    <p:nvPr/>
                  </p:nvSpPr>
                  <p:spPr>
                    <a:xfrm>
                      <a:off x="6705600" y="2667000"/>
                      <a:ext cx="685800" cy="12954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65 Rectángulo redondeado"/>
                    <p:cNvSpPr/>
                    <p:nvPr/>
                  </p:nvSpPr>
                  <p:spPr>
                    <a:xfrm>
                      <a:off x="5181600" y="2667000"/>
                      <a:ext cx="685800" cy="12954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66 Rectángulo redondeado"/>
                    <p:cNvSpPr/>
                    <p:nvPr/>
                  </p:nvSpPr>
                  <p:spPr>
                    <a:xfrm rot="5400000" flipH="1">
                      <a:off x="5943600" y="2971800"/>
                      <a:ext cx="685800" cy="12954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111 Grupo"/>
                  <p:cNvGrpSpPr/>
                  <p:nvPr/>
                </p:nvGrpSpPr>
                <p:grpSpPr>
                  <a:xfrm flipH="1" flipV="1">
                    <a:off x="5410200" y="3200400"/>
                    <a:ext cx="3657600" cy="857252"/>
                    <a:chOff x="5638800" y="1981200"/>
                    <a:chExt cx="3657600" cy="857252"/>
                  </a:xfrm>
                </p:grpSpPr>
                <p:grpSp>
                  <p:nvGrpSpPr>
                    <p:cNvPr id="23" name="67 Grupo"/>
                    <p:cNvGrpSpPr/>
                    <p:nvPr/>
                  </p:nvGrpSpPr>
                  <p:grpSpPr>
                    <a:xfrm>
                      <a:off x="5638800" y="1981200"/>
                      <a:ext cx="3657600" cy="323852"/>
                      <a:chOff x="1905000" y="2133600"/>
                      <a:chExt cx="3657600" cy="323852"/>
                    </a:xfrm>
                  </p:grpSpPr>
                  <p:cxnSp>
                    <p:nvCxnSpPr>
                      <p:cNvPr id="45" name="44 Conector recto"/>
                      <p:cNvCxnSpPr/>
                      <p:nvPr/>
                    </p:nvCxnSpPr>
                    <p:spPr>
                      <a:xfrm rot="16200000" flipH="1">
                        <a:off x="1943100" y="2095501"/>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45 Conector recto"/>
                      <p:cNvCxnSpPr/>
                      <p:nvPr/>
                    </p:nvCxnSpPr>
                    <p:spPr>
                      <a:xfrm rot="5400000">
                        <a:off x="2171700" y="2095501"/>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46 Conector recto"/>
                      <p:cNvCxnSpPr/>
                      <p:nvPr/>
                    </p:nvCxnSpPr>
                    <p:spPr>
                      <a:xfrm rot="16200000" flipH="1">
                        <a:off x="2048074" y="2371528"/>
                        <a:ext cx="171450" cy="3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47 Conector recto"/>
                      <p:cNvCxnSpPr/>
                      <p:nvPr/>
                    </p:nvCxnSpPr>
                    <p:spPr>
                      <a:xfrm rot="16200000" flipH="1">
                        <a:off x="3771900" y="2095501"/>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48 Conector recto"/>
                      <p:cNvCxnSpPr/>
                      <p:nvPr/>
                    </p:nvCxnSpPr>
                    <p:spPr>
                      <a:xfrm rot="5400000">
                        <a:off x="4000500" y="2095501"/>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49 Conector recto"/>
                      <p:cNvCxnSpPr/>
                      <p:nvPr/>
                    </p:nvCxnSpPr>
                    <p:spPr>
                      <a:xfrm rot="16200000" flipH="1">
                        <a:off x="3876874" y="2371528"/>
                        <a:ext cx="171450" cy="3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50 Conector recto"/>
                      <p:cNvCxnSpPr/>
                      <p:nvPr/>
                    </p:nvCxnSpPr>
                    <p:spPr>
                      <a:xfrm rot="16200000" flipH="1">
                        <a:off x="3314700" y="2095501"/>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51 Conector recto"/>
                      <p:cNvCxnSpPr/>
                      <p:nvPr/>
                    </p:nvCxnSpPr>
                    <p:spPr>
                      <a:xfrm rot="5400000">
                        <a:off x="3543300" y="2095501"/>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52 Conector recto"/>
                      <p:cNvCxnSpPr/>
                      <p:nvPr/>
                    </p:nvCxnSpPr>
                    <p:spPr>
                      <a:xfrm rot="16200000" flipH="1">
                        <a:off x="2857500" y="2095501"/>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rot="5400000">
                        <a:off x="3086100" y="2095501"/>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rot="16200000" flipH="1">
                        <a:off x="2962474" y="2371528"/>
                        <a:ext cx="171450" cy="3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55 Conector recto"/>
                      <p:cNvCxnSpPr/>
                      <p:nvPr/>
                    </p:nvCxnSpPr>
                    <p:spPr>
                      <a:xfrm rot="16200000" flipH="1">
                        <a:off x="2400300" y="2095501"/>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56 Conector recto"/>
                      <p:cNvCxnSpPr/>
                      <p:nvPr/>
                    </p:nvCxnSpPr>
                    <p:spPr>
                      <a:xfrm rot="5400000">
                        <a:off x="2628900" y="2095501"/>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57 Conector recto"/>
                      <p:cNvCxnSpPr/>
                      <p:nvPr/>
                    </p:nvCxnSpPr>
                    <p:spPr>
                      <a:xfrm rot="16200000" flipH="1">
                        <a:off x="4229100" y="2095500"/>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58 Conector recto"/>
                      <p:cNvCxnSpPr/>
                      <p:nvPr/>
                    </p:nvCxnSpPr>
                    <p:spPr>
                      <a:xfrm rot="5400000">
                        <a:off x="4457700" y="2095500"/>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rot="16200000" flipH="1">
                        <a:off x="4790876" y="2371527"/>
                        <a:ext cx="171450" cy="3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rot="16200000" flipH="1">
                        <a:off x="5143500" y="2095500"/>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61 Conector recto"/>
                      <p:cNvCxnSpPr/>
                      <p:nvPr/>
                    </p:nvCxnSpPr>
                    <p:spPr>
                      <a:xfrm rot="16200000" flipH="1">
                        <a:off x="4686300" y="2095500"/>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62 Conector recto"/>
                      <p:cNvCxnSpPr/>
                      <p:nvPr/>
                    </p:nvCxnSpPr>
                    <p:spPr>
                      <a:xfrm rot="5400000">
                        <a:off x="4914900" y="2095500"/>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63 Conector recto"/>
                      <p:cNvCxnSpPr/>
                      <p:nvPr/>
                    </p:nvCxnSpPr>
                    <p:spPr>
                      <a:xfrm rot="5400000" flipH="1" flipV="1">
                        <a:off x="5372100" y="2095500"/>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68 Grupo"/>
                    <p:cNvGrpSpPr/>
                    <p:nvPr/>
                  </p:nvGrpSpPr>
                  <p:grpSpPr>
                    <a:xfrm>
                      <a:off x="5638800" y="2514600"/>
                      <a:ext cx="3657600" cy="323852"/>
                      <a:chOff x="1905000" y="2133600"/>
                      <a:chExt cx="3657600" cy="323852"/>
                    </a:xfrm>
                  </p:grpSpPr>
                  <p:cxnSp>
                    <p:nvCxnSpPr>
                      <p:cNvPr id="25" name="24 Conector recto"/>
                      <p:cNvCxnSpPr/>
                      <p:nvPr/>
                    </p:nvCxnSpPr>
                    <p:spPr>
                      <a:xfrm rot="16200000" flipH="1">
                        <a:off x="1943100" y="2095501"/>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rot="5400000">
                        <a:off x="2171700" y="2095501"/>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26 Conector recto"/>
                      <p:cNvCxnSpPr/>
                      <p:nvPr/>
                    </p:nvCxnSpPr>
                    <p:spPr>
                      <a:xfrm rot="16200000" flipH="1">
                        <a:off x="2048074" y="2371528"/>
                        <a:ext cx="171450" cy="3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27 Conector recto"/>
                      <p:cNvCxnSpPr/>
                      <p:nvPr/>
                    </p:nvCxnSpPr>
                    <p:spPr>
                      <a:xfrm rot="16200000" flipH="1">
                        <a:off x="3771900" y="2095501"/>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28 Conector recto"/>
                      <p:cNvCxnSpPr/>
                      <p:nvPr/>
                    </p:nvCxnSpPr>
                    <p:spPr>
                      <a:xfrm rot="5400000">
                        <a:off x="4000500" y="2095501"/>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29 Conector recto"/>
                      <p:cNvCxnSpPr/>
                      <p:nvPr/>
                    </p:nvCxnSpPr>
                    <p:spPr>
                      <a:xfrm rot="16200000" flipH="1">
                        <a:off x="3876874" y="2371528"/>
                        <a:ext cx="171450" cy="3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30 Conector recto"/>
                      <p:cNvCxnSpPr/>
                      <p:nvPr/>
                    </p:nvCxnSpPr>
                    <p:spPr>
                      <a:xfrm rot="16200000" flipH="1">
                        <a:off x="3314700" y="2095501"/>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rot="5400000">
                        <a:off x="3543300" y="2095501"/>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32 Conector recto"/>
                      <p:cNvCxnSpPr/>
                      <p:nvPr/>
                    </p:nvCxnSpPr>
                    <p:spPr>
                      <a:xfrm rot="16200000" flipH="1">
                        <a:off x="2857500" y="2095501"/>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33 Conector recto"/>
                      <p:cNvCxnSpPr/>
                      <p:nvPr/>
                    </p:nvCxnSpPr>
                    <p:spPr>
                      <a:xfrm rot="5400000">
                        <a:off x="3086100" y="2095501"/>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34 Conector recto"/>
                      <p:cNvCxnSpPr/>
                      <p:nvPr/>
                    </p:nvCxnSpPr>
                    <p:spPr>
                      <a:xfrm rot="16200000" flipH="1">
                        <a:off x="2962474" y="2371528"/>
                        <a:ext cx="171450" cy="3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35 Conector recto"/>
                      <p:cNvCxnSpPr/>
                      <p:nvPr/>
                    </p:nvCxnSpPr>
                    <p:spPr>
                      <a:xfrm rot="16200000" flipH="1">
                        <a:off x="2400300" y="2095501"/>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36 Conector recto"/>
                      <p:cNvCxnSpPr/>
                      <p:nvPr/>
                    </p:nvCxnSpPr>
                    <p:spPr>
                      <a:xfrm rot="5400000">
                        <a:off x="2628900" y="2095501"/>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37 Conector recto"/>
                      <p:cNvCxnSpPr/>
                      <p:nvPr/>
                    </p:nvCxnSpPr>
                    <p:spPr>
                      <a:xfrm rot="16200000" flipH="1">
                        <a:off x="4229100" y="2095500"/>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38 Conector recto"/>
                      <p:cNvCxnSpPr/>
                      <p:nvPr/>
                    </p:nvCxnSpPr>
                    <p:spPr>
                      <a:xfrm rot="5400000">
                        <a:off x="4457700" y="2095500"/>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39 Conector recto"/>
                      <p:cNvCxnSpPr/>
                      <p:nvPr/>
                    </p:nvCxnSpPr>
                    <p:spPr>
                      <a:xfrm rot="16200000" flipH="1">
                        <a:off x="4790876" y="2371527"/>
                        <a:ext cx="171450" cy="3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40 Conector recto"/>
                      <p:cNvCxnSpPr/>
                      <p:nvPr/>
                    </p:nvCxnSpPr>
                    <p:spPr>
                      <a:xfrm rot="16200000" flipH="1">
                        <a:off x="5143500" y="2095500"/>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41 Conector recto"/>
                      <p:cNvCxnSpPr/>
                      <p:nvPr/>
                    </p:nvCxnSpPr>
                    <p:spPr>
                      <a:xfrm rot="16200000" flipH="1">
                        <a:off x="4686300" y="2095500"/>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42 Conector recto"/>
                      <p:cNvCxnSpPr/>
                      <p:nvPr/>
                    </p:nvCxnSpPr>
                    <p:spPr>
                      <a:xfrm rot="5400000">
                        <a:off x="4914900" y="2095500"/>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43 Conector recto"/>
                      <p:cNvCxnSpPr/>
                      <p:nvPr/>
                    </p:nvCxnSpPr>
                    <p:spPr>
                      <a:xfrm rot="5400000" flipH="1" flipV="1">
                        <a:off x="5372100" y="2095500"/>
                        <a:ext cx="152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cxnSp>
              <p:nvCxnSpPr>
                <p:cNvPr id="19" name="18 Conector recto"/>
                <p:cNvCxnSpPr/>
                <p:nvPr/>
              </p:nvCxnSpPr>
              <p:spPr>
                <a:xfrm>
                  <a:off x="5334000" y="1600200"/>
                  <a:ext cx="228600" cy="1588"/>
                </a:xfrm>
                <a:prstGeom prst="line">
                  <a:avLst/>
                </a:prstGeom>
                <a:ln w="76200">
                  <a:solidFill>
                    <a:srgbClr val="FF0000"/>
                  </a:solidFill>
                </a:ln>
                <a:effectLst>
                  <a:glow rad="228600">
                    <a:schemeClr val="accent3">
                      <a:satMod val="175000"/>
                      <a:alpha val="40000"/>
                    </a:schemeClr>
                  </a:glow>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a:off x="6019800" y="685800"/>
                  <a:ext cx="228600" cy="1588"/>
                </a:xfrm>
                <a:prstGeom prst="line">
                  <a:avLst/>
                </a:prstGeom>
                <a:ln w="76200">
                  <a:solidFill>
                    <a:srgbClr val="FF0000"/>
                  </a:solidFill>
                </a:ln>
                <a:effectLst>
                  <a:glow rad="228600">
                    <a:schemeClr val="accent3">
                      <a:satMod val="175000"/>
                      <a:alpha val="40000"/>
                    </a:schemeClr>
                  </a:glow>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7" name="16 Cilindro"/>
              <p:cNvSpPr/>
              <p:nvPr/>
            </p:nvSpPr>
            <p:spPr>
              <a:xfrm>
                <a:off x="1828800" y="914400"/>
                <a:ext cx="762000" cy="3276600"/>
              </a:xfrm>
              <a:prstGeom prst="can">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3078 Grupo"/>
            <p:cNvGrpSpPr>
              <a:grpSpLocks noChangeAspect="1"/>
            </p:cNvGrpSpPr>
            <p:nvPr/>
          </p:nvGrpSpPr>
          <p:grpSpPr>
            <a:xfrm>
              <a:off x="4831297" y="622312"/>
              <a:ext cx="2034074" cy="1828801"/>
              <a:chOff x="3551141" y="1600199"/>
              <a:chExt cx="4068148" cy="3657601"/>
            </a:xfrm>
          </p:grpSpPr>
          <p:sp>
            <p:nvSpPr>
              <p:cNvPr id="14" name="13 Elipse"/>
              <p:cNvSpPr>
                <a:spLocks noChangeAspect="1"/>
              </p:cNvSpPr>
              <p:nvPr/>
            </p:nvSpPr>
            <p:spPr>
              <a:xfrm>
                <a:off x="3551141" y="1600199"/>
                <a:ext cx="4068148" cy="36576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14 Elipse"/>
              <p:cNvSpPr>
                <a:spLocks noChangeAspect="1"/>
              </p:cNvSpPr>
              <p:nvPr/>
            </p:nvSpPr>
            <p:spPr>
              <a:xfrm>
                <a:off x="4694141" y="2590799"/>
                <a:ext cx="1809750" cy="1695963"/>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8 Rectángulo"/>
          <p:cNvSpPr/>
          <p:nvPr/>
        </p:nvSpPr>
        <p:spPr>
          <a:xfrm>
            <a:off x="3996559" y="5549027"/>
            <a:ext cx="5297156" cy="369332"/>
          </a:xfrm>
          <a:prstGeom prst="rect">
            <a:avLst/>
          </a:prstGeom>
        </p:spPr>
        <p:txBody>
          <a:bodyPr wrap="none">
            <a:spAutoFit/>
          </a:bodyPr>
          <a:lstStyle/>
          <a:p>
            <a:pPr algn="ctr"/>
            <a:r>
              <a:rPr lang="en-US" b="1" dirty="0">
                <a:latin typeface="Arial" pitchFamily="34" charset="0"/>
                <a:cs typeface="Arial" pitchFamily="34" charset="0"/>
              </a:rPr>
              <a:t>Targeting principles in atherosclerotic plaques</a:t>
            </a:r>
            <a:endParaRPr lang="en-US" dirty="0">
              <a:latin typeface="Arial" pitchFamily="34" charset="0"/>
              <a:cs typeface="Arial" pitchFamily="34" charset="0"/>
            </a:endParaRPr>
          </a:p>
        </p:txBody>
      </p:sp>
      <p:sp>
        <p:nvSpPr>
          <p:cNvPr id="8" name="9 Rectángulo"/>
          <p:cNvSpPr/>
          <p:nvPr/>
        </p:nvSpPr>
        <p:spPr>
          <a:xfrm>
            <a:off x="7282230" y="5045153"/>
            <a:ext cx="1787669" cy="369332"/>
          </a:xfrm>
          <a:prstGeom prst="rect">
            <a:avLst/>
          </a:prstGeom>
        </p:spPr>
        <p:txBody>
          <a:bodyPr wrap="none">
            <a:spAutoFit/>
          </a:bodyPr>
          <a:lstStyle/>
          <a:p>
            <a:r>
              <a:rPr lang="en-US" b="1" i="1" dirty="0" err="1">
                <a:latin typeface="Arial" pitchFamily="34" charset="0"/>
                <a:cs typeface="Arial" pitchFamily="34" charset="0"/>
              </a:rPr>
              <a:t>vasa</a:t>
            </a:r>
            <a:r>
              <a:rPr lang="en-US" b="1" i="1" dirty="0">
                <a:latin typeface="Arial" pitchFamily="34" charset="0"/>
                <a:cs typeface="Arial" pitchFamily="34" charset="0"/>
              </a:rPr>
              <a:t> </a:t>
            </a:r>
            <a:r>
              <a:rPr lang="en-US" b="1" i="1" dirty="0" err="1">
                <a:latin typeface="Arial" pitchFamily="34" charset="0"/>
                <a:cs typeface="Arial" pitchFamily="34" charset="0"/>
              </a:rPr>
              <a:t>vasorum</a:t>
            </a:r>
            <a:r>
              <a:rPr lang="en-US" b="1" i="1" dirty="0">
                <a:latin typeface="Arial" pitchFamily="34" charset="0"/>
                <a:cs typeface="Arial" pitchFamily="34" charset="0"/>
              </a:rPr>
              <a:t> </a:t>
            </a:r>
          </a:p>
        </p:txBody>
      </p:sp>
      <p:grpSp>
        <p:nvGrpSpPr>
          <p:cNvPr id="74" name="Grupo 73"/>
          <p:cNvGrpSpPr/>
          <p:nvPr/>
        </p:nvGrpSpPr>
        <p:grpSpPr>
          <a:xfrm>
            <a:off x="2636215" y="1895175"/>
            <a:ext cx="4719647" cy="964984"/>
            <a:chOff x="2636211" y="1895174"/>
            <a:chExt cx="4719647" cy="964984"/>
          </a:xfrm>
        </p:grpSpPr>
        <p:cxnSp>
          <p:nvCxnSpPr>
            <p:cNvPr id="3" name="Conector recto 2"/>
            <p:cNvCxnSpPr/>
            <p:nvPr/>
          </p:nvCxnSpPr>
          <p:spPr>
            <a:xfrm>
              <a:off x="2636211" y="2831518"/>
              <a:ext cx="4719647" cy="10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Conector recto 72"/>
            <p:cNvCxnSpPr/>
            <p:nvPr/>
          </p:nvCxnSpPr>
          <p:spPr>
            <a:xfrm flipV="1">
              <a:off x="7342559" y="2675176"/>
              <a:ext cx="4409" cy="184982"/>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flipV="1">
              <a:off x="2636211" y="1895174"/>
              <a:ext cx="5318" cy="948377"/>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9" name="CuadroTexto 68"/>
          <p:cNvSpPr txBox="1"/>
          <p:nvPr/>
        </p:nvSpPr>
        <p:spPr>
          <a:xfrm>
            <a:off x="40466" y="737761"/>
            <a:ext cx="2038943" cy="1754326"/>
          </a:xfrm>
          <a:prstGeom prst="rect">
            <a:avLst/>
          </a:prstGeom>
          <a:noFill/>
        </p:spPr>
        <p:txBody>
          <a:bodyPr wrap="square" rtlCol="0">
            <a:spAutoFit/>
          </a:bodyPr>
          <a:lstStyle/>
          <a:p>
            <a:pPr algn="r"/>
            <a:r>
              <a:rPr lang="es-AR" dirty="0" err="1">
                <a:solidFill>
                  <a:srgbClr val="0000FF"/>
                </a:solidFill>
                <a:latin typeface="Arial" panose="020B0604020202020204" pitchFamily="34" charset="0"/>
                <a:cs typeface="Arial" panose="020B0604020202020204" pitchFamily="34" charset="0"/>
              </a:rPr>
              <a:t>corticosteroids</a:t>
            </a:r>
            <a:endParaRPr lang="es-AR" dirty="0">
              <a:solidFill>
                <a:srgbClr val="0000FF"/>
              </a:solidFill>
              <a:latin typeface="Arial" panose="020B0604020202020204" pitchFamily="34" charset="0"/>
              <a:cs typeface="Arial" panose="020B0604020202020204" pitchFamily="34" charset="0"/>
            </a:endParaRPr>
          </a:p>
          <a:p>
            <a:pPr algn="r"/>
            <a:r>
              <a:rPr lang="es-AR" dirty="0" err="1">
                <a:solidFill>
                  <a:srgbClr val="0000FF"/>
                </a:solidFill>
                <a:latin typeface="Arial" panose="020B0604020202020204" pitchFamily="34" charset="0"/>
                <a:cs typeface="Arial" panose="020B0604020202020204" pitchFamily="34" charset="0"/>
              </a:rPr>
              <a:t>bisphosphonates</a:t>
            </a:r>
            <a:endParaRPr lang="es-AR" dirty="0">
              <a:solidFill>
                <a:srgbClr val="0000FF"/>
              </a:solidFill>
              <a:latin typeface="Arial" panose="020B0604020202020204" pitchFamily="34" charset="0"/>
              <a:cs typeface="Arial" panose="020B0604020202020204" pitchFamily="34" charset="0"/>
            </a:endParaRPr>
          </a:p>
          <a:p>
            <a:pPr algn="r"/>
            <a:r>
              <a:rPr lang="es-AR" dirty="0">
                <a:solidFill>
                  <a:srgbClr val="0000FF"/>
                </a:solidFill>
                <a:latin typeface="Arial" panose="020B0604020202020204" pitchFamily="34" charset="0"/>
                <a:cs typeface="Arial" panose="020B0604020202020204" pitchFamily="34" charset="0"/>
              </a:rPr>
              <a:t>In </a:t>
            </a:r>
            <a:r>
              <a:rPr lang="es-AR" b="1" dirty="0" err="1">
                <a:solidFill>
                  <a:srgbClr val="0000FF"/>
                </a:solidFill>
                <a:latin typeface="Arial" panose="020B0604020202020204" pitchFamily="34" charset="0"/>
                <a:cs typeface="Arial" panose="020B0604020202020204" pitchFamily="34" charset="0"/>
              </a:rPr>
              <a:t>pegylated</a:t>
            </a:r>
            <a:r>
              <a:rPr lang="es-AR" b="1" dirty="0">
                <a:solidFill>
                  <a:srgbClr val="0000FF"/>
                </a:solidFill>
                <a:latin typeface="Arial" panose="020B0604020202020204" pitchFamily="34" charset="0"/>
                <a:cs typeface="Arial" panose="020B0604020202020204" pitchFamily="34" charset="0"/>
              </a:rPr>
              <a:t> </a:t>
            </a:r>
            <a:r>
              <a:rPr lang="es-AR" b="1" dirty="0" err="1">
                <a:solidFill>
                  <a:srgbClr val="0000FF"/>
                </a:solidFill>
                <a:latin typeface="Arial" panose="020B0604020202020204" pitchFamily="34" charset="0"/>
                <a:cs typeface="Arial" panose="020B0604020202020204" pitchFamily="34" charset="0"/>
              </a:rPr>
              <a:t>targeted</a:t>
            </a:r>
            <a:r>
              <a:rPr lang="es-AR" b="1" dirty="0">
                <a:solidFill>
                  <a:srgbClr val="0000FF"/>
                </a:solidFill>
                <a:latin typeface="Arial" panose="020B0604020202020204" pitchFamily="34" charset="0"/>
                <a:cs typeface="Arial" panose="020B0604020202020204" pitchFamily="34" charset="0"/>
              </a:rPr>
              <a:t> pH-</a:t>
            </a:r>
            <a:r>
              <a:rPr lang="es-AR" b="1" dirty="0" err="1">
                <a:solidFill>
                  <a:srgbClr val="0000FF"/>
                </a:solidFill>
                <a:latin typeface="Arial" panose="020B0604020202020204" pitchFamily="34" charset="0"/>
                <a:cs typeface="Arial" panose="020B0604020202020204" pitchFamily="34" charset="0"/>
              </a:rPr>
              <a:t>sensitive</a:t>
            </a:r>
            <a:r>
              <a:rPr lang="es-AR" b="1" dirty="0">
                <a:solidFill>
                  <a:srgbClr val="0000FF"/>
                </a:solidFill>
                <a:latin typeface="Arial" panose="020B0604020202020204" pitchFamily="34" charset="0"/>
                <a:cs typeface="Arial" panose="020B0604020202020204" pitchFamily="34" charset="0"/>
              </a:rPr>
              <a:t> </a:t>
            </a:r>
            <a:r>
              <a:rPr lang="es-AR" b="1" dirty="0" err="1">
                <a:solidFill>
                  <a:srgbClr val="0000FF"/>
                </a:solidFill>
                <a:latin typeface="Arial" panose="020B0604020202020204" pitchFamily="34" charset="0"/>
                <a:cs typeface="Arial" panose="020B0604020202020204" pitchFamily="34" charset="0"/>
              </a:rPr>
              <a:t>archaeosomes</a:t>
            </a:r>
            <a:endParaRPr lang="es-AR" b="1" dirty="0">
              <a:solidFill>
                <a:srgbClr val="0000FF"/>
              </a:solidFill>
              <a:latin typeface="Arial" panose="020B0604020202020204" pitchFamily="34" charset="0"/>
              <a:cs typeface="Arial" panose="020B0604020202020204" pitchFamily="34" charset="0"/>
            </a:endParaRPr>
          </a:p>
        </p:txBody>
      </p:sp>
      <p:sp>
        <p:nvSpPr>
          <p:cNvPr id="2" name="Rectángulo redondeado 1"/>
          <p:cNvSpPr/>
          <p:nvPr/>
        </p:nvSpPr>
        <p:spPr>
          <a:xfrm>
            <a:off x="146783" y="705981"/>
            <a:ext cx="1994200" cy="1786104"/>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75" name="Rectángulo redondeado 74"/>
          <p:cNvSpPr/>
          <p:nvPr/>
        </p:nvSpPr>
        <p:spPr>
          <a:xfrm>
            <a:off x="7224654" y="609643"/>
            <a:ext cx="968855" cy="2065535"/>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Tree>
    <p:extLst>
      <p:ext uri="{BB962C8B-B14F-4D97-AF65-F5344CB8AC3E}">
        <p14:creationId xmlns:p14="http://schemas.microsoft.com/office/powerpoint/2010/main" val="29767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images.nature.com/full/nature-assets/nature/journal/v465/n7301_supp/images_article/nature09221-f2.2.jpg">
            <a:extLst>
              <a:ext uri="{FF2B5EF4-FFF2-40B4-BE49-F238E27FC236}">
                <a16:creationId xmlns:a16="http://schemas.microsoft.com/office/drawing/2014/main" id="{75F5359D-907C-4CE4-8C47-DA020E19A8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783" y="734099"/>
            <a:ext cx="7132320" cy="3601822"/>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97D10CE0-A673-4BF7-B1C1-A8966878EB36}"/>
              </a:ext>
            </a:extLst>
          </p:cNvPr>
          <p:cNvSpPr/>
          <p:nvPr/>
        </p:nvSpPr>
        <p:spPr>
          <a:xfrm>
            <a:off x="0" y="6543850"/>
            <a:ext cx="9144000" cy="276999"/>
          </a:xfrm>
          <a:prstGeom prst="rect">
            <a:avLst/>
          </a:prstGeom>
        </p:spPr>
        <p:txBody>
          <a:bodyPr wrap="square">
            <a:spAutoFit/>
          </a:bodyPr>
          <a:lstStyle/>
          <a:p>
            <a:r>
              <a:rPr lang="es-AR" sz="1200" dirty="0">
                <a:solidFill>
                  <a:srgbClr val="222222"/>
                </a:solidFill>
                <a:latin typeface="Arial" panose="020B0604020202020204" pitchFamily="34" charset="0"/>
                <a:cs typeface="Arial" panose="020B0604020202020204" pitchFamily="34" charset="0"/>
              </a:rPr>
              <a:t>Chagas </a:t>
            </a:r>
            <a:r>
              <a:rPr lang="es-AR" sz="1200" dirty="0" err="1">
                <a:solidFill>
                  <a:srgbClr val="222222"/>
                </a:solidFill>
                <a:latin typeface="Arial" panose="020B0604020202020204" pitchFamily="34" charset="0"/>
                <a:cs typeface="Arial" panose="020B0604020202020204" pitchFamily="34" charset="0"/>
              </a:rPr>
              <a:t>disease</a:t>
            </a:r>
            <a:r>
              <a:rPr lang="es-AR" sz="1200" dirty="0">
                <a:solidFill>
                  <a:srgbClr val="222222"/>
                </a:solidFill>
                <a:latin typeface="Arial" panose="020B0604020202020204" pitchFamily="34" charset="0"/>
                <a:cs typeface="Arial" panose="020B0604020202020204" pitchFamily="34" charset="0"/>
              </a:rPr>
              <a:t>: a new </a:t>
            </a:r>
            <a:r>
              <a:rPr lang="es-AR" sz="1200" dirty="0" err="1">
                <a:solidFill>
                  <a:srgbClr val="222222"/>
                </a:solidFill>
                <a:latin typeface="Arial" panose="020B0604020202020204" pitchFamily="34" charset="0"/>
                <a:cs typeface="Arial" panose="020B0604020202020204" pitchFamily="34" charset="0"/>
              </a:rPr>
              <a:t>worldwide</a:t>
            </a:r>
            <a:r>
              <a:rPr lang="es-AR" sz="1200" dirty="0">
                <a:solidFill>
                  <a:srgbClr val="222222"/>
                </a:solidFill>
                <a:latin typeface="Arial" panose="020B0604020202020204" pitchFamily="34" charset="0"/>
                <a:cs typeface="Arial" panose="020B0604020202020204" pitchFamily="34" charset="0"/>
              </a:rPr>
              <a:t> </a:t>
            </a:r>
            <a:r>
              <a:rPr lang="es-AR" sz="1200" dirty="0" err="1">
                <a:solidFill>
                  <a:srgbClr val="222222"/>
                </a:solidFill>
                <a:latin typeface="Arial" panose="020B0604020202020204" pitchFamily="34" charset="0"/>
                <a:cs typeface="Arial" panose="020B0604020202020204" pitchFamily="34" charset="0"/>
              </a:rPr>
              <a:t>challenge</a:t>
            </a:r>
            <a:r>
              <a:rPr lang="es-AR" sz="1200" dirty="0">
                <a:solidFill>
                  <a:srgbClr val="222222"/>
                </a:solidFill>
                <a:latin typeface="Arial" panose="020B0604020202020204" pitchFamily="34" charset="0"/>
                <a:cs typeface="Arial" panose="020B0604020202020204" pitchFamily="34" charset="0"/>
              </a:rPr>
              <a:t> </a:t>
            </a:r>
            <a:r>
              <a:rPr lang="es-AR" sz="1200" dirty="0">
                <a:solidFill>
                  <a:srgbClr val="5C7996"/>
                </a:solidFill>
                <a:latin typeface="Arial" panose="020B0604020202020204" pitchFamily="34" charset="0"/>
                <a:cs typeface="Arial" panose="020B0604020202020204" pitchFamily="34" charset="0"/>
                <a:hlinkClick r:id="rId3"/>
              </a:rPr>
              <a:t>José </a:t>
            </a:r>
            <a:r>
              <a:rPr lang="es-AR" sz="1200" dirty="0" err="1">
                <a:solidFill>
                  <a:srgbClr val="5C7996"/>
                </a:solidFill>
                <a:latin typeface="Arial" panose="020B0604020202020204" pitchFamily="34" charset="0"/>
                <a:cs typeface="Arial" panose="020B0604020202020204" pitchFamily="34" charset="0"/>
                <a:hlinkClick r:id="rId3"/>
              </a:rPr>
              <a:t>Rodrigues</a:t>
            </a:r>
            <a:r>
              <a:rPr lang="es-AR" sz="1200" dirty="0">
                <a:solidFill>
                  <a:srgbClr val="5C7996"/>
                </a:solidFill>
                <a:latin typeface="Arial" panose="020B0604020202020204" pitchFamily="34" charset="0"/>
                <a:cs typeface="Arial" panose="020B0604020202020204" pitchFamily="34" charset="0"/>
                <a:hlinkClick r:id="rId3"/>
              </a:rPr>
              <a:t> </a:t>
            </a:r>
            <a:r>
              <a:rPr lang="es-AR" sz="1200" dirty="0" err="1">
                <a:solidFill>
                  <a:srgbClr val="5C7996"/>
                </a:solidFill>
                <a:latin typeface="Arial" panose="020B0604020202020204" pitchFamily="34" charset="0"/>
                <a:cs typeface="Arial" panose="020B0604020202020204" pitchFamily="34" charset="0"/>
                <a:hlinkClick r:id="rId3"/>
              </a:rPr>
              <a:t>Coura</a:t>
            </a:r>
            <a:r>
              <a:rPr lang="es-AR" sz="1200" dirty="0">
                <a:solidFill>
                  <a:srgbClr val="333333"/>
                </a:solidFill>
                <a:latin typeface="Arial" panose="020B0604020202020204" pitchFamily="34" charset="0"/>
                <a:cs typeface="Arial" panose="020B0604020202020204" pitchFamily="34" charset="0"/>
              </a:rPr>
              <a:t>  &amp; </a:t>
            </a:r>
            <a:r>
              <a:rPr lang="es-AR" sz="1200" dirty="0">
                <a:solidFill>
                  <a:srgbClr val="5C7996"/>
                </a:solidFill>
                <a:latin typeface="Arial" panose="020B0604020202020204" pitchFamily="34" charset="0"/>
                <a:cs typeface="Arial" panose="020B0604020202020204" pitchFamily="34" charset="0"/>
                <a:hlinkClick r:id="rId4"/>
              </a:rPr>
              <a:t>Pedro </a:t>
            </a:r>
            <a:r>
              <a:rPr lang="es-AR" sz="1200" dirty="0" err="1">
                <a:solidFill>
                  <a:srgbClr val="5C7996"/>
                </a:solidFill>
                <a:latin typeface="Arial" panose="020B0604020202020204" pitchFamily="34" charset="0"/>
                <a:cs typeface="Arial" panose="020B0604020202020204" pitchFamily="34" charset="0"/>
                <a:hlinkClick r:id="rId4"/>
              </a:rPr>
              <a:t>Albajar</a:t>
            </a:r>
            <a:r>
              <a:rPr lang="es-AR" sz="1200" dirty="0">
                <a:solidFill>
                  <a:srgbClr val="5C7996"/>
                </a:solidFill>
                <a:latin typeface="Arial" panose="020B0604020202020204" pitchFamily="34" charset="0"/>
                <a:cs typeface="Arial" panose="020B0604020202020204" pitchFamily="34" charset="0"/>
                <a:hlinkClick r:id="rId4"/>
              </a:rPr>
              <a:t> Viñas</a:t>
            </a:r>
            <a:r>
              <a:rPr lang="es-AR" altLang="es-AR" sz="1200" i="1" dirty="0">
                <a:solidFill>
                  <a:srgbClr val="333333"/>
                </a:solidFill>
                <a:latin typeface="Arial" panose="020B0604020202020204" pitchFamily="34" charset="0"/>
                <a:cs typeface="Arial" panose="020B0604020202020204" pitchFamily="34" charset="0"/>
              </a:rPr>
              <a:t> </a:t>
            </a:r>
            <a:r>
              <a:rPr lang="es-AR" altLang="es-AR" sz="1200" i="1" dirty="0" err="1">
                <a:solidFill>
                  <a:srgbClr val="333333"/>
                </a:solidFill>
                <a:latin typeface="Arial" panose="020B0604020202020204" pitchFamily="34" charset="0"/>
                <a:cs typeface="Arial" panose="020B0604020202020204" pitchFamily="34" charset="0"/>
              </a:rPr>
              <a:t>Nature</a:t>
            </a:r>
            <a:r>
              <a:rPr lang="es-AR" altLang="es-AR" sz="1200" i="1" dirty="0">
                <a:solidFill>
                  <a:srgbClr val="333333"/>
                </a:solidFill>
                <a:latin typeface="Arial" panose="020B0604020202020204" pitchFamily="34" charset="0"/>
                <a:cs typeface="Arial" panose="020B0604020202020204" pitchFamily="34" charset="0"/>
              </a:rPr>
              <a:t> </a:t>
            </a:r>
            <a:r>
              <a:rPr lang="es-AR" altLang="es-AR" sz="1200" dirty="0">
                <a:solidFill>
                  <a:srgbClr val="333333"/>
                </a:solidFill>
                <a:latin typeface="Arial" panose="020B0604020202020204" pitchFamily="34" charset="0"/>
                <a:cs typeface="Arial" panose="020B0604020202020204" pitchFamily="34" charset="0"/>
              </a:rPr>
              <a:t> 465,  S6–S7 (24 June 2010</a:t>
            </a:r>
            <a:endParaRPr lang="es-AR" sz="1200" i="0" dirty="0">
              <a:solidFill>
                <a:srgbClr val="333333"/>
              </a:solidFill>
              <a:effectLst/>
              <a:latin typeface="Arial" panose="020B0604020202020204" pitchFamily="34" charset="0"/>
              <a:cs typeface="Arial" panose="020B0604020202020204" pitchFamily="34" charset="0"/>
            </a:endParaRPr>
          </a:p>
        </p:txBody>
      </p:sp>
      <p:grpSp>
        <p:nvGrpSpPr>
          <p:cNvPr id="2" name="Grupo 1">
            <a:extLst>
              <a:ext uri="{FF2B5EF4-FFF2-40B4-BE49-F238E27FC236}">
                <a16:creationId xmlns:a16="http://schemas.microsoft.com/office/drawing/2014/main" id="{FE973B2C-E337-484A-9406-C1C377C11362}"/>
              </a:ext>
            </a:extLst>
          </p:cNvPr>
          <p:cNvGrpSpPr/>
          <p:nvPr/>
        </p:nvGrpSpPr>
        <p:grpSpPr>
          <a:xfrm>
            <a:off x="62325" y="4612920"/>
            <a:ext cx="9019349" cy="1930930"/>
            <a:chOff x="105602" y="355661"/>
            <a:chExt cx="9019349" cy="1930930"/>
          </a:xfrm>
        </p:grpSpPr>
        <p:pic>
          <p:nvPicPr>
            <p:cNvPr id="6150" name="Picture 6" descr="Acute and chronic phases of Chagas disease.">
              <a:extLst>
                <a:ext uri="{FF2B5EF4-FFF2-40B4-BE49-F238E27FC236}">
                  <a16:creationId xmlns:a16="http://schemas.microsoft.com/office/drawing/2014/main" id="{E14DC6EF-FC20-4596-88D5-14CD4D98D5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1" y="355661"/>
              <a:ext cx="9010650" cy="1533525"/>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4E86EA2E-8774-4C7C-B932-5ACA1CB6B323}"/>
                </a:ext>
              </a:extLst>
            </p:cNvPr>
            <p:cNvSpPr/>
            <p:nvPr/>
          </p:nvSpPr>
          <p:spPr>
            <a:xfrm>
              <a:off x="105602" y="1824926"/>
              <a:ext cx="8881236" cy="461665"/>
            </a:xfrm>
            <a:prstGeom prst="rect">
              <a:avLst/>
            </a:prstGeom>
          </p:spPr>
          <p:txBody>
            <a:bodyPr wrap="square">
              <a:spAutoFit/>
            </a:bodyPr>
            <a:lstStyle/>
            <a:p>
              <a:r>
                <a:rPr lang="en-US" sz="1200" b="1" dirty="0">
                  <a:solidFill>
                    <a:srgbClr val="333333"/>
                  </a:solidFill>
                  <a:latin typeface="arial" panose="020B0604020202020204" pitchFamily="34" charset="0"/>
                </a:rPr>
                <a:t>a</a:t>
              </a:r>
              <a:r>
                <a:rPr lang="en-US" sz="1200" dirty="0">
                  <a:solidFill>
                    <a:srgbClr val="333333"/>
                  </a:solidFill>
                  <a:latin typeface="arial" panose="020B0604020202020204" pitchFamily="34" charset="0"/>
                </a:rPr>
                <a:t>, </a:t>
              </a:r>
              <a:r>
                <a:rPr lang="en-US" sz="1200" i="1" dirty="0">
                  <a:solidFill>
                    <a:srgbClr val="333333"/>
                  </a:solidFill>
                  <a:latin typeface="arial" panose="020B0604020202020204" pitchFamily="34" charset="0"/>
                </a:rPr>
                <a:t>Trypanosoma </a:t>
              </a:r>
              <a:r>
                <a:rPr lang="en-US" sz="1200" i="1" dirty="0" err="1">
                  <a:solidFill>
                    <a:srgbClr val="333333"/>
                  </a:solidFill>
                  <a:latin typeface="arial" panose="020B0604020202020204" pitchFamily="34" charset="0"/>
                </a:rPr>
                <a:t>cruzi</a:t>
              </a:r>
              <a:r>
                <a:rPr lang="en-US" sz="1200" dirty="0">
                  <a:solidFill>
                    <a:srgbClr val="333333"/>
                  </a:solidFill>
                  <a:latin typeface="arial" panose="020B0604020202020204" pitchFamily="34" charset="0"/>
                </a:rPr>
                <a:t> in the blood of an acute case. </a:t>
              </a:r>
              <a:r>
                <a:rPr lang="en-US" sz="1200" b="1" dirty="0">
                  <a:solidFill>
                    <a:srgbClr val="333333"/>
                  </a:solidFill>
                  <a:latin typeface="arial" panose="020B0604020202020204" pitchFamily="34" charset="0"/>
                </a:rPr>
                <a:t>b</a:t>
              </a:r>
              <a:r>
                <a:rPr lang="en-US" sz="1200" dirty="0">
                  <a:solidFill>
                    <a:srgbClr val="333333"/>
                  </a:solidFill>
                  <a:latin typeface="arial" panose="020B0604020202020204" pitchFamily="34" charset="0"/>
                </a:rPr>
                <a:t>, Scar in the cardiac tissue of a chronic case. </a:t>
              </a:r>
              <a:r>
                <a:rPr lang="en-US" sz="1200" b="1" dirty="0">
                  <a:solidFill>
                    <a:srgbClr val="333333"/>
                  </a:solidFill>
                  <a:latin typeface="arial" panose="020B0604020202020204" pitchFamily="34" charset="0"/>
                </a:rPr>
                <a:t>c-e</a:t>
              </a:r>
              <a:r>
                <a:rPr lang="en-US" sz="1200" dirty="0">
                  <a:solidFill>
                    <a:srgbClr val="333333"/>
                  </a:solidFill>
                  <a:latin typeface="arial" panose="020B0604020202020204" pitchFamily="34" charset="0"/>
                </a:rPr>
                <a:t>, Dilatation of the heart (</a:t>
              </a:r>
              <a:r>
                <a:rPr lang="en-US" sz="1200" b="1" dirty="0">
                  <a:solidFill>
                    <a:srgbClr val="333333"/>
                  </a:solidFill>
                  <a:latin typeface="arial" panose="020B0604020202020204" pitchFamily="34" charset="0"/>
                </a:rPr>
                <a:t>c</a:t>
              </a:r>
              <a:r>
                <a:rPr lang="en-US" sz="1200" dirty="0">
                  <a:solidFill>
                    <a:srgbClr val="333333"/>
                  </a:solidFill>
                  <a:latin typeface="arial" panose="020B0604020202020204" pitchFamily="34" charset="0"/>
                </a:rPr>
                <a:t>), </a:t>
              </a:r>
              <a:r>
                <a:rPr lang="en-US" sz="1200" dirty="0" err="1">
                  <a:solidFill>
                    <a:srgbClr val="333333"/>
                  </a:solidFill>
                  <a:latin typeface="arial" panose="020B0604020202020204" pitchFamily="34" charset="0"/>
                </a:rPr>
                <a:t>oesophagus</a:t>
              </a:r>
              <a:r>
                <a:rPr lang="en-US" sz="1200" dirty="0">
                  <a:solidFill>
                    <a:srgbClr val="333333"/>
                  </a:solidFill>
                  <a:latin typeface="arial" panose="020B0604020202020204" pitchFamily="34" charset="0"/>
                </a:rPr>
                <a:t> (</a:t>
              </a:r>
              <a:r>
                <a:rPr lang="en-US" sz="1200" b="1" dirty="0">
                  <a:solidFill>
                    <a:srgbClr val="333333"/>
                  </a:solidFill>
                  <a:latin typeface="arial" panose="020B0604020202020204" pitchFamily="34" charset="0"/>
                </a:rPr>
                <a:t>d</a:t>
              </a:r>
              <a:r>
                <a:rPr lang="en-US" sz="1200" dirty="0">
                  <a:solidFill>
                    <a:srgbClr val="333333"/>
                  </a:solidFill>
                  <a:latin typeface="arial" panose="020B0604020202020204" pitchFamily="34" charset="0"/>
                </a:rPr>
                <a:t>) and colon (</a:t>
              </a:r>
              <a:r>
                <a:rPr lang="en-US" sz="1200" b="1" dirty="0">
                  <a:solidFill>
                    <a:srgbClr val="333333"/>
                  </a:solidFill>
                  <a:latin typeface="arial" panose="020B0604020202020204" pitchFamily="34" charset="0"/>
                </a:rPr>
                <a:t>e</a:t>
              </a:r>
              <a:r>
                <a:rPr lang="en-US" sz="1200" dirty="0">
                  <a:solidFill>
                    <a:srgbClr val="333333"/>
                  </a:solidFill>
                  <a:latin typeface="arial" panose="020B0604020202020204" pitchFamily="34" charset="0"/>
                </a:rPr>
                <a:t>) in chronic cases of Chagas disease</a:t>
              </a:r>
              <a:endParaRPr lang="es-AR" sz="1200" dirty="0"/>
            </a:p>
          </p:txBody>
        </p:sp>
      </p:grpSp>
      <p:sp>
        <p:nvSpPr>
          <p:cNvPr id="3" name="CuadroTexto 2">
            <a:extLst>
              <a:ext uri="{FF2B5EF4-FFF2-40B4-BE49-F238E27FC236}">
                <a16:creationId xmlns:a16="http://schemas.microsoft.com/office/drawing/2014/main" id="{50AF2E84-26BC-4841-A042-06196A4FCF62}"/>
              </a:ext>
            </a:extLst>
          </p:cNvPr>
          <p:cNvSpPr txBox="1"/>
          <p:nvPr/>
        </p:nvSpPr>
        <p:spPr>
          <a:xfrm>
            <a:off x="0" y="157163"/>
            <a:ext cx="9144000" cy="461665"/>
          </a:xfrm>
          <a:prstGeom prst="rect">
            <a:avLst/>
          </a:prstGeom>
          <a:solidFill>
            <a:schemeClr val="bg1">
              <a:lumMod val="50000"/>
            </a:schemeClr>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Enfermedad de Chagas</a:t>
            </a:r>
          </a:p>
        </p:txBody>
      </p:sp>
    </p:spTree>
    <p:extLst>
      <p:ext uri="{BB962C8B-B14F-4D97-AF65-F5344CB8AC3E}">
        <p14:creationId xmlns:p14="http://schemas.microsoft.com/office/powerpoint/2010/main" val="394528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ocg.cancer.gov/sites/default/files/Nanotech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902" y="1103630"/>
            <a:ext cx="9756140" cy="575437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0" y="6389735"/>
            <a:ext cx="9144000" cy="276999"/>
          </a:xfrm>
          <a:prstGeom prst="rect">
            <a:avLst/>
          </a:prstGeom>
        </p:spPr>
        <p:txBody>
          <a:bodyPr wrap="square">
            <a:spAutoFit/>
          </a:bodyPr>
          <a:lstStyle/>
          <a:p>
            <a:pPr algn="r"/>
            <a:r>
              <a:rPr lang="es-AR" sz="1200" dirty="0">
                <a:solidFill>
                  <a:srgbClr val="0000FF"/>
                </a:solidFill>
                <a:latin typeface="Arial" panose="020B0604020202020204" pitchFamily="34" charset="0"/>
                <a:cs typeface="Arial" panose="020B0604020202020204" pitchFamily="34" charset="0"/>
              </a:rPr>
              <a:t>https://ocg.cancer.gov/e-newsletter-issue/issue-11/translating-cancer-targets-nanotechnology-based-therapeutics</a:t>
            </a:r>
          </a:p>
        </p:txBody>
      </p:sp>
      <p:sp>
        <p:nvSpPr>
          <p:cNvPr id="2" name="Rectángulo: esquinas redondeadas 1"/>
          <p:cNvSpPr/>
          <p:nvPr/>
        </p:nvSpPr>
        <p:spPr>
          <a:xfrm>
            <a:off x="1572125" y="1103630"/>
            <a:ext cx="1973180" cy="253816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CuadroTexto 2"/>
          <p:cNvSpPr txBox="1"/>
          <p:nvPr/>
        </p:nvSpPr>
        <p:spPr>
          <a:xfrm>
            <a:off x="1014662" y="743907"/>
            <a:ext cx="3088105" cy="369332"/>
          </a:xfrm>
          <a:prstGeom prst="rect">
            <a:avLst/>
          </a:prstGeom>
          <a:noFill/>
        </p:spPr>
        <p:txBody>
          <a:bodyPr wrap="square" rtlCol="0">
            <a:spAutoFit/>
          </a:bodyPr>
          <a:lstStyle/>
          <a:p>
            <a:pPr algn="ctr"/>
            <a:r>
              <a:rPr lang="es-AR" b="1" dirty="0" err="1">
                <a:solidFill>
                  <a:srgbClr val="FF0000"/>
                </a:solidFill>
                <a:latin typeface="Arial" panose="020B0604020202020204" pitchFamily="34" charset="0"/>
                <a:cs typeface="Arial" panose="020B0604020202020204" pitchFamily="34" charset="0"/>
              </a:rPr>
              <a:t>nanoescala</a:t>
            </a:r>
            <a:r>
              <a:rPr lang="es-AR" b="1" dirty="0">
                <a:solidFill>
                  <a:srgbClr val="FF0000"/>
                </a:solidFill>
                <a:latin typeface="Arial" panose="020B0604020202020204" pitchFamily="34" charset="0"/>
                <a:cs typeface="Arial" panose="020B0604020202020204" pitchFamily="34" charset="0"/>
              </a:rPr>
              <a:t>: 1-200/300 nm</a:t>
            </a:r>
          </a:p>
        </p:txBody>
      </p:sp>
      <p:sp>
        <p:nvSpPr>
          <p:cNvPr id="5" name="CuadroTexto 4"/>
          <p:cNvSpPr txBox="1"/>
          <p:nvPr/>
        </p:nvSpPr>
        <p:spPr>
          <a:xfrm>
            <a:off x="0" y="-37623"/>
            <a:ext cx="9144000" cy="830997"/>
          </a:xfrm>
          <a:prstGeom prst="rect">
            <a:avLst/>
          </a:prstGeom>
          <a:solidFill>
            <a:srgbClr val="FF0000"/>
          </a:solidFill>
        </p:spPr>
        <p:txBody>
          <a:bodyPr wrap="square" rtlCol="0">
            <a:spAutoFit/>
          </a:bodyPr>
          <a:lstStyle/>
          <a:p>
            <a:pPr algn="ctr"/>
            <a:r>
              <a:rPr lang="es-AR" sz="2400" b="1" dirty="0">
                <a:solidFill>
                  <a:schemeClr val="bg1"/>
                </a:solidFill>
                <a:latin typeface="Arial" panose="020B0604020202020204" pitchFamily="34" charset="0"/>
                <a:cs typeface="Arial" panose="020B0604020202020204" pitchFamily="34" charset="0"/>
              </a:rPr>
              <a:t>Tamaños relativos de nano-objetos empleados como </a:t>
            </a:r>
            <a:r>
              <a:rPr lang="es-AR" sz="2400" b="1" dirty="0" err="1">
                <a:solidFill>
                  <a:schemeClr val="bg1"/>
                </a:solidFill>
                <a:latin typeface="Arial" panose="020B0604020202020204" pitchFamily="34" charset="0"/>
                <a:cs typeface="Arial" panose="020B0604020202020204" pitchFamily="34" charset="0"/>
              </a:rPr>
              <a:t>nanomedicinas</a:t>
            </a:r>
            <a:r>
              <a:rPr lang="es-AR" sz="2400" b="1" dirty="0">
                <a:solidFill>
                  <a:schemeClr val="bg1"/>
                </a:solidFill>
                <a:latin typeface="Arial" panose="020B0604020202020204" pitchFamily="34" charset="0"/>
                <a:cs typeface="Arial" panose="020B0604020202020204" pitchFamily="34" charset="0"/>
              </a:rPr>
              <a:t> terapéuticas y diagnosticas</a:t>
            </a:r>
          </a:p>
        </p:txBody>
      </p:sp>
      <p:sp>
        <p:nvSpPr>
          <p:cNvPr id="7" name="Rectángulo 6"/>
          <p:cNvSpPr/>
          <p:nvPr/>
        </p:nvSpPr>
        <p:spPr>
          <a:xfrm>
            <a:off x="3819277" y="3377351"/>
            <a:ext cx="1633781" cy="369332"/>
          </a:xfrm>
          <a:prstGeom prst="rect">
            <a:avLst/>
          </a:prstGeom>
        </p:spPr>
        <p:txBody>
          <a:bodyPr wrap="none">
            <a:spAutoFit/>
          </a:bodyPr>
          <a:lstStyle/>
          <a:p>
            <a:r>
              <a:rPr lang="es-AR" b="1" dirty="0">
                <a:solidFill>
                  <a:srgbClr val="FF0000"/>
                </a:solidFill>
                <a:latin typeface="Arial" panose="020B0604020202020204" pitchFamily="34" charset="0"/>
                <a:cs typeface="Arial" panose="020B0604020202020204" pitchFamily="34" charset="0"/>
              </a:rPr>
              <a:t>nano-objetos</a:t>
            </a:r>
            <a:endParaRPr lang="es-AR" dirty="0">
              <a:solidFill>
                <a:srgbClr val="FF0000"/>
              </a:solidFill>
            </a:endParaRPr>
          </a:p>
        </p:txBody>
      </p:sp>
      <p:sp>
        <p:nvSpPr>
          <p:cNvPr id="8" name="Abrir llave 7"/>
          <p:cNvSpPr/>
          <p:nvPr/>
        </p:nvSpPr>
        <p:spPr>
          <a:xfrm rot="5400000">
            <a:off x="4260987" y="-58921"/>
            <a:ext cx="622025" cy="8352431"/>
          </a:xfrm>
          <a:prstGeom prst="leftBrace">
            <a:avLst>
              <a:gd name="adj1" fmla="val 133773"/>
              <a:gd name="adj2" fmla="val 49837"/>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dirty="0"/>
          </a:p>
        </p:txBody>
      </p:sp>
    </p:spTree>
    <p:extLst>
      <p:ext uri="{BB962C8B-B14F-4D97-AF65-F5344CB8AC3E}">
        <p14:creationId xmlns:p14="http://schemas.microsoft.com/office/powerpoint/2010/main" val="252138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www.pharmacygeoff.md/images/D/Abarax%28Benznidazol%29_Tab_100mg_PG_1.jpg">
            <a:extLst>
              <a:ext uri="{FF2B5EF4-FFF2-40B4-BE49-F238E27FC236}">
                <a16:creationId xmlns:a16="http://schemas.microsoft.com/office/drawing/2014/main" id="{97C7E3E0-075D-4ABC-AD09-D0124A3A0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050" y="1645682"/>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25C62A07-1441-441E-BF77-6468A90FB3CA}"/>
              </a:ext>
            </a:extLst>
          </p:cNvPr>
          <p:cNvSpPr txBox="1"/>
          <p:nvPr/>
        </p:nvSpPr>
        <p:spPr>
          <a:xfrm>
            <a:off x="4972050" y="688360"/>
            <a:ext cx="2686050" cy="5724644"/>
          </a:xfrm>
          <a:prstGeom prst="rect">
            <a:avLst/>
          </a:prstGeom>
          <a:solidFill>
            <a:schemeClr val="bg1">
              <a:lumMod val="50000"/>
            </a:schemeClr>
          </a:solidFill>
        </p:spPr>
        <p:txBody>
          <a:bodyPr wrap="square" rtlCol="0">
            <a:spAutoFit/>
          </a:bodyPr>
          <a:lstStyle/>
          <a:p>
            <a:endParaRPr lang="es-AR" dirty="0">
              <a:solidFill>
                <a:schemeClr val="bg1"/>
              </a:solidFill>
              <a:latin typeface="Arial" panose="020B0604020202020204" pitchFamily="34" charset="0"/>
              <a:cs typeface="Arial" panose="020B0604020202020204" pitchFamily="34" charset="0"/>
            </a:endParaRPr>
          </a:p>
          <a:p>
            <a:endParaRPr lang="es-AR" dirty="0">
              <a:solidFill>
                <a:schemeClr val="bg1"/>
              </a:solidFill>
              <a:latin typeface="Arial" panose="020B0604020202020204" pitchFamily="34" charset="0"/>
              <a:cs typeface="Arial" panose="020B0604020202020204" pitchFamily="34" charset="0"/>
            </a:endParaRPr>
          </a:p>
          <a:p>
            <a:endParaRPr lang="es-AR" dirty="0">
              <a:solidFill>
                <a:schemeClr val="bg1"/>
              </a:solidFill>
              <a:latin typeface="Arial" panose="020B0604020202020204" pitchFamily="34" charset="0"/>
              <a:cs typeface="Arial" panose="020B0604020202020204" pitchFamily="34" charset="0"/>
            </a:endParaRPr>
          </a:p>
          <a:p>
            <a:endParaRPr lang="es-AR" dirty="0">
              <a:solidFill>
                <a:schemeClr val="bg1"/>
              </a:solidFill>
              <a:latin typeface="Arial" panose="020B0604020202020204" pitchFamily="34" charset="0"/>
              <a:cs typeface="Arial" panose="020B0604020202020204" pitchFamily="34" charset="0"/>
            </a:endParaRPr>
          </a:p>
          <a:p>
            <a:endParaRPr lang="es-AR" dirty="0">
              <a:solidFill>
                <a:schemeClr val="bg1"/>
              </a:solidFill>
              <a:latin typeface="Arial" panose="020B0604020202020204" pitchFamily="34" charset="0"/>
              <a:cs typeface="Arial" panose="020B0604020202020204" pitchFamily="34" charset="0"/>
            </a:endParaRPr>
          </a:p>
          <a:p>
            <a:endParaRPr lang="es-AR" dirty="0">
              <a:solidFill>
                <a:schemeClr val="bg1"/>
              </a:solidFill>
              <a:latin typeface="Arial" panose="020B0604020202020204" pitchFamily="34" charset="0"/>
              <a:cs typeface="Arial" panose="020B0604020202020204" pitchFamily="34" charset="0"/>
            </a:endParaRPr>
          </a:p>
          <a:p>
            <a:endParaRPr lang="es-AR" dirty="0">
              <a:solidFill>
                <a:schemeClr val="bg1"/>
              </a:solidFill>
              <a:latin typeface="Arial" panose="020B0604020202020204" pitchFamily="34" charset="0"/>
              <a:cs typeface="Arial" panose="020B0604020202020204" pitchFamily="34" charset="0"/>
            </a:endParaRPr>
          </a:p>
          <a:p>
            <a:r>
              <a:rPr lang="es-AR" sz="2400" dirty="0">
                <a:solidFill>
                  <a:schemeClr val="bg1"/>
                </a:solidFill>
                <a:latin typeface="Arial" panose="020B0604020202020204" pitchFamily="34" charset="0"/>
                <a:cs typeface="Arial" panose="020B0604020202020204" pitchFamily="34" charset="0"/>
              </a:rPr>
              <a:t>vs </a:t>
            </a:r>
            <a:r>
              <a:rPr lang="es-AR" sz="2400" dirty="0" err="1">
                <a:solidFill>
                  <a:schemeClr val="bg1"/>
                </a:solidFill>
                <a:latin typeface="Arial" panose="020B0604020202020204" pitchFamily="34" charset="0"/>
                <a:cs typeface="Arial" panose="020B0604020202020204" pitchFamily="34" charset="0"/>
              </a:rPr>
              <a:t>nanomedicinas</a:t>
            </a:r>
            <a:r>
              <a:rPr lang="es-AR" sz="2400" dirty="0">
                <a:solidFill>
                  <a:schemeClr val="bg1"/>
                </a:solidFill>
                <a:latin typeface="Arial" panose="020B0604020202020204" pitchFamily="34" charset="0"/>
                <a:cs typeface="Arial" panose="020B0604020202020204" pitchFamily="34" charset="0"/>
              </a:rPr>
              <a:t> contra </a:t>
            </a:r>
            <a:r>
              <a:rPr lang="es-AR" sz="2400" b="1" dirty="0">
                <a:solidFill>
                  <a:schemeClr val="bg1"/>
                </a:solidFill>
                <a:latin typeface="Arial" panose="020B0604020202020204" pitchFamily="34" charset="0"/>
                <a:cs typeface="Arial" panose="020B0604020202020204" pitchFamily="34" charset="0"/>
              </a:rPr>
              <a:t>enfermedad de Chagas</a:t>
            </a:r>
          </a:p>
          <a:p>
            <a:endParaRPr lang="es-AR" b="1" dirty="0">
              <a:solidFill>
                <a:schemeClr val="bg1"/>
              </a:solidFill>
              <a:latin typeface="Arial" panose="020B0604020202020204" pitchFamily="34" charset="0"/>
              <a:cs typeface="Arial" panose="020B0604020202020204" pitchFamily="34" charset="0"/>
            </a:endParaRPr>
          </a:p>
          <a:p>
            <a:endParaRPr lang="es-AR" b="1" dirty="0">
              <a:solidFill>
                <a:schemeClr val="bg1"/>
              </a:solidFill>
              <a:latin typeface="Arial" panose="020B0604020202020204" pitchFamily="34" charset="0"/>
              <a:cs typeface="Arial" panose="020B0604020202020204" pitchFamily="34" charset="0"/>
            </a:endParaRPr>
          </a:p>
          <a:p>
            <a:endParaRPr lang="es-AR" dirty="0">
              <a:solidFill>
                <a:schemeClr val="bg1"/>
              </a:solidFill>
              <a:latin typeface="Arial" panose="020B0604020202020204" pitchFamily="34" charset="0"/>
              <a:cs typeface="Arial" panose="020B0604020202020204" pitchFamily="34" charset="0"/>
            </a:endParaRPr>
          </a:p>
          <a:p>
            <a:endParaRPr lang="es-AR" dirty="0">
              <a:solidFill>
                <a:schemeClr val="bg1"/>
              </a:solidFill>
              <a:latin typeface="Arial" panose="020B0604020202020204" pitchFamily="34" charset="0"/>
              <a:cs typeface="Arial" panose="020B0604020202020204" pitchFamily="34" charset="0"/>
            </a:endParaRPr>
          </a:p>
          <a:p>
            <a:endParaRPr lang="es-AR" dirty="0">
              <a:solidFill>
                <a:schemeClr val="bg1"/>
              </a:solidFill>
              <a:latin typeface="Arial" panose="020B0604020202020204" pitchFamily="34" charset="0"/>
              <a:cs typeface="Arial" panose="020B0604020202020204" pitchFamily="34" charset="0"/>
            </a:endParaRPr>
          </a:p>
          <a:p>
            <a:endParaRPr lang="es-AR" dirty="0">
              <a:solidFill>
                <a:schemeClr val="bg1"/>
              </a:solidFill>
              <a:latin typeface="Arial" panose="020B0604020202020204" pitchFamily="34" charset="0"/>
              <a:cs typeface="Arial" panose="020B0604020202020204" pitchFamily="34" charset="0"/>
            </a:endParaRPr>
          </a:p>
          <a:p>
            <a:endParaRPr lang="es-AR" dirty="0">
              <a:solidFill>
                <a:schemeClr val="bg1"/>
              </a:solidFill>
              <a:latin typeface="Arial" panose="020B0604020202020204" pitchFamily="34" charset="0"/>
              <a:cs typeface="Arial" panose="020B0604020202020204" pitchFamily="34" charset="0"/>
            </a:endParaRPr>
          </a:p>
          <a:p>
            <a:endParaRPr lang="es-AR" dirty="0">
              <a:solidFill>
                <a:schemeClr val="bg1"/>
              </a:solidFill>
              <a:latin typeface="Arial" panose="020B0604020202020204" pitchFamily="34" charset="0"/>
              <a:cs typeface="Arial" panose="020B0604020202020204" pitchFamily="34" charset="0"/>
            </a:endParaRPr>
          </a:p>
        </p:txBody>
      </p:sp>
      <p:sp>
        <p:nvSpPr>
          <p:cNvPr id="6" name="4 CuadroTexto">
            <a:extLst>
              <a:ext uri="{FF2B5EF4-FFF2-40B4-BE49-F238E27FC236}">
                <a16:creationId xmlns:a16="http://schemas.microsoft.com/office/drawing/2014/main" id="{2074322C-858C-4D24-AA9B-A5653C49961A}"/>
              </a:ext>
            </a:extLst>
          </p:cNvPr>
          <p:cNvSpPr txBox="1"/>
          <p:nvPr/>
        </p:nvSpPr>
        <p:spPr>
          <a:xfrm>
            <a:off x="0" y="0"/>
            <a:ext cx="9144000" cy="461665"/>
          </a:xfrm>
          <a:prstGeom prst="rect">
            <a:avLst/>
          </a:prstGeom>
          <a:solidFill>
            <a:schemeClr val="bg1">
              <a:lumMod val="50000"/>
            </a:schemeClr>
          </a:solidFill>
        </p:spPr>
        <p:txBody>
          <a:bodyPr wrap="square" rtlCol="0">
            <a:spAutoFit/>
          </a:bodyPr>
          <a:lstStyle/>
          <a:p>
            <a:pPr algn="ctr"/>
            <a:r>
              <a:rPr lang="es-AR" sz="2400" dirty="0">
                <a:solidFill>
                  <a:schemeClr val="bg1"/>
                </a:solidFill>
                <a:latin typeface="Arial" pitchFamily="34" charset="0"/>
                <a:cs typeface="Arial" pitchFamily="34" charset="0"/>
              </a:rPr>
              <a:t> </a:t>
            </a:r>
            <a:r>
              <a:rPr lang="es-AR" sz="2400" dirty="0" err="1">
                <a:solidFill>
                  <a:schemeClr val="bg1"/>
                </a:solidFill>
                <a:latin typeface="Arial" pitchFamily="34" charset="0"/>
                <a:cs typeface="Arial" pitchFamily="34" charset="0"/>
              </a:rPr>
              <a:t>nanomedicinas</a:t>
            </a:r>
            <a:r>
              <a:rPr lang="es-AR" sz="2400" dirty="0">
                <a:solidFill>
                  <a:schemeClr val="bg1"/>
                </a:solidFill>
                <a:latin typeface="Arial" pitchFamily="34" charset="0"/>
                <a:cs typeface="Arial" pitchFamily="34" charset="0"/>
              </a:rPr>
              <a:t> antimicrobianas</a:t>
            </a:r>
            <a:endParaRPr lang="en-US" sz="2400"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7236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0" y="5196009"/>
            <a:ext cx="9144000" cy="1661993"/>
          </a:xfrm>
          <a:prstGeom prst="rect">
            <a:avLst/>
          </a:prstGeom>
          <a:noFill/>
        </p:spPr>
        <p:txBody>
          <a:bodyPr wrap="square" rtlCol="0">
            <a:spAutoFit/>
          </a:bodyPr>
          <a:lstStyle/>
          <a:p>
            <a:pPr algn="ctr"/>
            <a:r>
              <a:rPr lang="es-AR" sz="2800" dirty="0">
                <a:solidFill>
                  <a:srgbClr val="FF0000"/>
                </a:solidFill>
                <a:latin typeface="Arial" pitchFamily="34" charset="0"/>
                <a:cs typeface="Arial" pitchFamily="34" charset="0"/>
              </a:rPr>
              <a:t>pH-</a:t>
            </a:r>
            <a:r>
              <a:rPr lang="es-AR" sz="2800" dirty="0" err="1">
                <a:solidFill>
                  <a:srgbClr val="FF0000"/>
                </a:solidFill>
                <a:latin typeface="Arial" pitchFamily="34" charset="0"/>
                <a:cs typeface="Arial" pitchFamily="34" charset="0"/>
              </a:rPr>
              <a:t>sensitive</a:t>
            </a:r>
            <a:r>
              <a:rPr lang="es-AR" sz="2800" dirty="0">
                <a:solidFill>
                  <a:srgbClr val="FF0000"/>
                </a:solidFill>
                <a:latin typeface="Arial" pitchFamily="34" charset="0"/>
                <a:cs typeface="Arial" pitchFamily="34" charset="0"/>
              </a:rPr>
              <a:t> </a:t>
            </a:r>
            <a:r>
              <a:rPr lang="es-AR" sz="2800" dirty="0" err="1">
                <a:solidFill>
                  <a:srgbClr val="FF0000"/>
                </a:solidFill>
                <a:latin typeface="Arial" pitchFamily="34" charset="0"/>
                <a:cs typeface="Arial" pitchFamily="34" charset="0"/>
              </a:rPr>
              <a:t>liposomes</a:t>
            </a:r>
            <a:r>
              <a:rPr lang="es-AR" sz="2800" dirty="0">
                <a:solidFill>
                  <a:srgbClr val="FF0000"/>
                </a:solidFill>
                <a:latin typeface="Arial" pitchFamily="34" charset="0"/>
                <a:cs typeface="Arial" pitchFamily="34" charset="0"/>
              </a:rPr>
              <a:t> </a:t>
            </a:r>
            <a:r>
              <a:rPr lang="es-AR" dirty="0" err="1">
                <a:solidFill>
                  <a:srgbClr val="FF0000"/>
                </a:solidFill>
                <a:latin typeface="Arial" pitchFamily="34" charset="0"/>
                <a:cs typeface="Arial" pitchFamily="34" charset="0"/>
              </a:rPr>
              <a:t>made</a:t>
            </a:r>
            <a:r>
              <a:rPr lang="es-AR" dirty="0">
                <a:solidFill>
                  <a:srgbClr val="FF0000"/>
                </a:solidFill>
                <a:latin typeface="Arial" pitchFamily="34" charset="0"/>
                <a:cs typeface="Arial" pitchFamily="34" charset="0"/>
              </a:rPr>
              <a:t> of </a:t>
            </a:r>
            <a:r>
              <a:rPr lang="es-AR" dirty="0" err="1">
                <a:solidFill>
                  <a:srgbClr val="FF0000"/>
                </a:solidFill>
                <a:latin typeface="Arial" pitchFamily="34" charset="0"/>
                <a:cs typeface="Arial" pitchFamily="34" charset="0"/>
              </a:rPr>
              <a:t>dioleoyl-phosphatidylethanolamine</a:t>
            </a:r>
            <a:r>
              <a:rPr lang="es-AR" dirty="0">
                <a:solidFill>
                  <a:srgbClr val="FF0000"/>
                </a:solidFill>
                <a:latin typeface="Arial" pitchFamily="34" charset="0"/>
                <a:cs typeface="Arial" pitchFamily="34" charset="0"/>
              </a:rPr>
              <a:t> (</a:t>
            </a:r>
            <a:r>
              <a:rPr lang="es-AR" b="1" dirty="0">
                <a:solidFill>
                  <a:srgbClr val="FF0000"/>
                </a:solidFill>
                <a:latin typeface="Arial" pitchFamily="34" charset="0"/>
                <a:cs typeface="Arial" pitchFamily="34" charset="0"/>
              </a:rPr>
              <a:t>DOPE):</a:t>
            </a:r>
            <a:r>
              <a:rPr lang="es-AR" dirty="0" err="1">
                <a:solidFill>
                  <a:srgbClr val="FF0000"/>
                </a:solidFill>
                <a:latin typeface="Arial" pitchFamily="34" charset="0"/>
                <a:cs typeface="Arial" pitchFamily="34" charset="0"/>
              </a:rPr>
              <a:t>cholesteryl</a:t>
            </a:r>
            <a:r>
              <a:rPr lang="es-AR" dirty="0">
                <a:solidFill>
                  <a:srgbClr val="FF0000"/>
                </a:solidFill>
                <a:latin typeface="Arial" pitchFamily="34" charset="0"/>
                <a:cs typeface="Arial" pitchFamily="34" charset="0"/>
              </a:rPr>
              <a:t> </a:t>
            </a:r>
            <a:r>
              <a:rPr lang="es-AR" dirty="0" err="1">
                <a:solidFill>
                  <a:srgbClr val="FF0000"/>
                </a:solidFill>
                <a:latin typeface="Arial" pitchFamily="34" charset="0"/>
                <a:cs typeface="Arial" pitchFamily="34" charset="0"/>
              </a:rPr>
              <a:t>hemisuccinate</a:t>
            </a:r>
            <a:r>
              <a:rPr lang="es-AR" dirty="0">
                <a:solidFill>
                  <a:srgbClr val="FF0000"/>
                </a:solidFill>
                <a:latin typeface="Arial" pitchFamily="34" charset="0"/>
                <a:cs typeface="Arial" pitchFamily="34" charset="0"/>
              </a:rPr>
              <a:t> (</a:t>
            </a:r>
            <a:r>
              <a:rPr lang="es-AR" b="1" dirty="0">
                <a:solidFill>
                  <a:srgbClr val="FF0000"/>
                </a:solidFill>
                <a:latin typeface="Arial" pitchFamily="34" charset="0"/>
                <a:cs typeface="Arial" pitchFamily="34" charset="0"/>
              </a:rPr>
              <a:t>CHEMS) </a:t>
            </a:r>
            <a:r>
              <a:rPr lang="en-US" dirty="0">
                <a:solidFill>
                  <a:srgbClr val="FF0000"/>
                </a:solidFill>
                <a:latin typeface="Arial" pitchFamily="34" charset="0"/>
                <a:cs typeface="Arial" pitchFamily="34" charset="0"/>
              </a:rPr>
              <a:t>6:4, </a:t>
            </a:r>
            <a:r>
              <a:rPr lang="en-US" dirty="0" err="1">
                <a:solidFill>
                  <a:srgbClr val="FF0000"/>
                </a:solidFill>
                <a:latin typeface="Arial" pitchFamily="34" charset="0"/>
                <a:cs typeface="Arial" pitchFamily="34" charset="0"/>
              </a:rPr>
              <a:t>mol:mol</a:t>
            </a:r>
            <a:r>
              <a:rPr lang="en-US" dirty="0">
                <a:solidFill>
                  <a:srgbClr val="FF0000"/>
                </a:solidFill>
                <a:latin typeface="Arial" pitchFamily="34" charset="0"/>
                <a:cs typeface="Arial" pitchFamily="34" charset="0"/>
              </a:rPr>
              <a:t>), 380 nm 14% </a:t>
            </a:r>
            <a:r>
              <a:rPr lang="en-US" b="1" dirty="0">
                <a:solidFill>
                  <a:srgbClr val="FF0000"/>
                </a:solidFill>
                <a:latin typeface="Arial" pitchFamily="34" charset="0"/>
                <a:cs typeface="Arial" pitchFamily="34" charset="0"/>
              </a:rPr>
              <a:t>ETZ/</a:t>
            </a:r>
            <a:r>
              <a:rPr lang="en-US" dirty="0">
                <a:solidFill>
                  <a:srgbClr val="FF0000"/>
                </a:solidFill>
                <a:latin typeface="Arial" pitchFamily="34" charset="0"/>
                <a:cs typeface="Arial" pitchFamily="34" charset="0"/>
              </a:rPr>
              <a:t>total lipid (w/w) ratio  </a:t>
            </a:r>
            <a:r>
              <a:rPr lang="en-US" sz="2800" dirty="0">
                <a:solidFill>
                  <a:srgbClr val="FF0000"/>
                </a:solidFill>
                <a:latin typeface="Arial" pitchFamily="34" charset="0"/>
                <a:cs typeface="Arial" pitchFamily="34" charset="0"/>
              </a:rPr>
              <a:t>to provide massive drug delivery to the cytoplasm</a:t>
            </a:r>
          </a:p>
        </p:txBody>
      </p:sp>
      <p:grpSp>
        <p:nvGrpSpPr>
          <p:cNvPr id="10" name="9 Grupo"/>
          <p:cNvGrpSpPr/>
          <p:nvPr/>
        </p:nvGrpSpPr>
        <p:grpSpPr>
          <a:xfrm>
            <a:off x="1447800" y="914403"/>
            <a:ext cx="7696200" cy="2707481"/>
            <a:chOff x="0" y="914400"/>
            <a:chExt cx="7696200" cy="2707481"/>
          </a:xfrm>
        </p:grpSpPr>
        <p:pic>
          <p:nvPicPr>
            <p:cNvPr id="7" name="Picture 2"/>
            <p:cNvPicPr>
              <a:picLocks noChangeAspect="1" noChangeArrowheads="1"/>
            </p:cNvPicPr>
            <p:nvPr/>
          </p:nvPicPr>
          <p:blipFill>
            <a:blip r:embed="rId2"/>
            <a:srcRect/>
            <a:stretch>
              <a:fillRect/>
            </a:stretch>
          </p:blipFill>
          <p:spPr bwMode="auto">
            <a:xfrm>
              <a:off x="0" y="914400"/>
              <a:ext cx="6443663" cy="2707481"/>
            </a:xfrm>
            <a:prstGeom prst="rect">
              <a:avLst/>
            </a:prstGeom>
            <a:noFill/>
            <a:ln w="9525">
              <a:noFill/>
              <a:miter lim="800000"/>
              <a:headEnd/>
              <a:tailEnd/>
            </a:ln>
            <a:effectLst/>
          </p:spPr>
        </p:pic>
        <p:sp>
          <p:nvSpPr>
            <p:cNvPr id="9" name="8 CuadroTexto"/>
            <p:cNvSpPr txBox="1"/>
            <p:nvPr/>
          </p:nvSpPr>
          <p:spPr>
            <a:xfrm>
              <a:off x="6400800" y="1981200"/>
              <a:ext cx="1295400" cy="584775"/>
            </a:xfrm>
            <a:prstGeom prst="rect">
              <a:avLst/>
            </a:prstGeom>
            <a:noFill/>
          </p:spPr>
          <p:txBody>
            <a:bodyPr wrap="square" rtlCol="0">
              <a:spAutoFit/>
            </a:bodyPr>
            <a:lstStyle/>
            <a:p>
              <a:r>
                <a:rPr lang="es-AR" sz="3200" b="1" dirty="0">
                  <a:solidFill>
                    <a:srgbClr val="FF0000"/>
                  </a:solidFill>
                  <a:latin typeface="Arial" pitchFamily="34" charset="0"/>
                  <a:cs typeface="Arial" pitchFamily="34" charset="0"/>
                </a:rPr>
                <a:t>2005</a:t>
              </a:r>
            </a:p>
          </p:txBody>
        </p:sp>
      </p:grpSp>
      <p:sp>
        <p:nvSpPr>
          <p:cNvPr id="5" name="4 CuadroTexto"/>
          <p:cNvSpPr txBox="1"/>
          <p:nvPr/>
        </p:nvSpPr>
        <p:spPr>
          <a:xfrm>
            <a:off x="0" y="0"/>
            <a:ext cx="9144000" cy="1200329"/>
          </a:xfrm>
          <a:prstGeom prst="rect">
            <a:avLst/>
          </a:prstGeom>
          <a:solidFill>
            <a:schemeClr val="bg1">
              <a:lumMod val="50000"/>
            </a:schemeClr>
          </a:solidFill>
        </p:spPr>
        <p:txBody>
          <a:bodyPr wrap="square" rtlCol="0">
            <a:spAutoFit/>
          </a:bodyPr>
          <a:lstStyle/>
          <a:p>
            <a:pPr algn="ctr"/>
            <a:r>
              <a:rPr lang="es-AR" sz="2400" dirty="0">
                <a:solidFill>
                  <a:schemeClr val="bg1"/>
                </a:solidFill>
                <a:latin typeface="Arial" pitchFamily="34" charset="0"/>
                <a:cs typeface="Arial" pitchFamily="34" charset="0"/>
              </a:rPr>
              <a:t>2)  </a:t>
            </a:r>
            <a:r>
              <a:rPr lang="es-AR" sz="2400" dirty="0" err="1">
                <a:solidFill>
                  <a:schemeClr val="bg1"/>
                </a:solidFill>
                <a:latin typeface="Arial" pitchFamily="34" charset="0"/>
                <a:cs typeface="Arial" pitchFamily="34" charset="0"/>
              </a:rPr>
              <a:t>nanomedicinas</a:t>
            </a:r>
            <a:r>
              <a:rPr lang="es-AR" sz="2400" dirty="0">
                <a:solidFill>
                  <a:schemeClr val="bg1"/>
                </a:solidFill>
                <a:latin typeface="Arial" pitchFamily="34" charset="0"/>
                <a:cs typeface="Arial" pitchFamily="34" charset="0"/>
              </a:rPr>
              <a:t> antimicrobianas: </a:t>
            </a:r>
            <a:r>
              <a:rPr lang="es-AR" sz="2400" dirty="0" err="1">
                <a:solidFill>
                  <a:schemeClr val="bg1"/>
                </a:solidFill>
                <a:latin typeface="Arial" pitchFamily="34" charset="0"/>
                <a:cs typeface="Arial" pitchFamily="34" charset="0"/>
              </a:rPr>
              <a:t>antichagasicas</a:t>
            </a:r>
            <a:endParaRPr lang="es-AR" sz="2400" dirty="0">
              <a:solidFill>
                <a:schemeClr val="bg1"/>
              </a:solidFill>
              <a:latin typeface="Arial" pitchFamily="34" charset="0"/>
              <a:cs typeface="Arial" pitchFamily="34" charset="0"/>
            </a:endParaRPr>
          </a:p>
          <a:p>
            <a:pPr algn="ctr"/>
            <a:r>
              <a:rPr lang="es-AR" sz="2400" dirty="0" err="1">
                <a:solidFill>
                  <a:schemeClr val="bg1"/>
                </a:solidFill>
                <a:latin typeface="Arial" pitchFamily="34" charset="0"/>
                <a:cs typeface="Arial" pitchFamily="34" charset="0"/>
              </a:rPr>
              <a:t>endocytic</a:t>
            </a:r>
            <a:r>
              <a:rPr lang="es-AR" sz="2400" dirty="0">
                <a:solidFill>
                  <a:schemeClr val="bg1"/>
                </a:solidFill>
                <a:latin typeface="Arial" pitchFamily="34" charset="0"/>
                <a:cs typeface="Arial" pitchFamily="34" charset="0"/>
              </a:rPr>
              <a:t> </a:t>
            </a:r>
            <a:r>
              <a:rPr lang="es-AR" sz="2400" dirty="0" err="1">
                <a:solidFill>
                  <a:schemeClr val="bg1"/>
                </a:solidFill>
                <a:latin typeface="Arial" pitchFamily="34" charset="0"/>
                <a:cs typeface="Arial" pitchFamily="34" charset="0"/>
              </a:rPr>
              <a:t>uptake</a:t>
            </a:r>
            <a:r>
              <a:rPr lang="es-AR" sz="2400" dirty="0">
                <a:solidFill>
                  <a:schemeClr val="bg1"/>
                </a:solidFill>
                <a:latin typeface="Arial" pitchFamily="34" charset="0"/>
                <a:cs typeface="Arial" pitchFamily="34" charset="0"/>
              </a:rPr>
              <a:t> </a:t>
            </a:r>
            <a:r>
              <a:rPr lang="es-AR" sz="2400" dirty="0">
                <a:solidFill>
                  <a:schemeClr val="bg1"/>
                </a:solidFill>
                <a:latin typeface="Arial" pitchFamily="34" charset="0"/>
                <a:cs typeface="Arial" pitchFamily="34" charset="0"/>
                <a:sym typeface="Symbol"/>
              </a:rPr>
              <a:t></a:t>
            </a:r>
            <a:r>
              <a:rPr lang="es-AR" sz="2400" dirty="0" err="1">
                <a:solidFill>
                  <a:schemeClr val="bg1"/>
                </a:solidFill>
                <a:latin typeface="Arial" pitchFamily="34" charset="0"/>
                <a:cs typeface="Arial" pitchFamily="34" charset="0"/>
                <a:sym typeface="Symbol"/>
              </a:rPr>
              <a:t>cytoplasmic</a:t>
            </a:r>
            <a:r>
              <a:rPr lang="es-AR" sz="2400" dirty="0">
                <a:solidFill>
                  <a:schemeClr val="bg1"/>
                </a:solidFill>
                <a:latin typeface="Arial" pitchFamily="34" charset="0"/>
                <a:cs typeface="Arial" pitchFamily="34" charset="0"/>
                <a:sym typeface="Symbol"/>
              </a:rPr>
              <a:t> </a:t>
            </a:r>
            <a:r>
              <a:rPr lang="es-AR" sz="2400" dirty="0" err="1">
                <a:solidFill>
                  <a:schemeClr val="bg1"/>
                </a:solidFill>
                <a:latin typeface="Arial" pitchFamily="34" charset="0"/>
                <a:cs typeface="Arial" pitchFamily="34" charset="0"/>
                <a:sym typeface="Symbol"/>
              </a:rPr>
              <a:t>delivery</a:t>
            </a:r>
            <a:r>
              <a:rPr lang="es-AR" sz="2400" dirty="0">
                <a:solidFill>
                  <a:schemeClr val="bg1"/>
                </a:solidFill>
                <a:latin typeface="Arial" pitchFamily="34" charset="0"/>
                <a:cs typeface="Arial" pitchFamily="34" charset="0"/>
                <a:sym typeface="Symbol"/>
              </a:rPr>
              <a:t>          </a:t>
            </a:r>
            <a:r>
              <a:rPr lang="es-AR" sz="2400" dirty="0">
                <a:solidFill>
                  <a:schemeClr val="bg1"/>
                </a:solidFill>
                <a:latin typeface="Arial" pitchFamily="34" charset="0"/>
                <a:cs typeface="Arial" pitchFamily="34" charset="0"/>
              </a:rPr>
              <a:t> : </a:t>
            </a:r>
            <a:r>
              <a:rPr lang="es-AR" sz="2400" dirty="0">
                <a:solidFill>
                  <a:srgbClr val="FFFF00"/>
                </a:solidFill>
                <a:latin typeface="Arial" pitchFamily="34" charset="0"/>
                <a:cs typeface="Arial" pitchFamily="34" charset="0"/>
              </a:rPr>
              <a:t>pH </a:t>
            </a:r>
            <a:r>
              <a:rPr lang="es-AR" sz="2400" dirty="0" err="1">
                <a:solidFill>
                  <a:srgbClr val="FFFF00"/>
                </a:solidFill>
                <a:latin typeface="Arial" pitchFamily="34" charset="0"/>
                <a:cs typeface="Arial" pitchFamily="34" charset="0"/>
              </a:rPr>
              <a:t>sensitive</a:t>
            </a:r>
            <a:r>
              <a:rPr lang="es-AR" sz="2400" dirty="0">
                <a:solidFill>
                  <a:srgbClr val="FFFF00"/>
                </a:solidFill>
                <a:latin typeface="Arial" pitchFamily="34" charset="0"/>
                <a:cs typeface="Arial" pitchFamily="34" charset="0"/>
              </a:rPr>
              <a:t> </a:t>
            </a:r>
            <a:r>
              <a:rPr lang="es-AR" sz="2400" dirty="0" err="1">
                <a:solidFill>
                  <a:srgbClr val="FFFF00"/>
                </a:solidFill>
                <a:latin typeface="Arial" pitchFamily="34" charset="0"/>
                <a:cs typeface="Arial" pitchFamily="34" charset="0"/>
              </a:rPr>
              <a:t>liposomes</a:t>
            </a:r>
            <a:endParaRPr lang="en-US" sz="2400" dirty="0">
              <a:solidFill>
                <a:srgbClr val="FFFF00"/>
              </a:solidFill>
              <a:latin typeface="Arial" pitchFamily="34" charset="0"/>
              <a:cs typeface="Arial" pitchFamily="34" charset="0"/>
            </a:endParaRPr>
          </a:p>
        </p:txBody>
      </p:sp>
      <p:sp>
        <p:nvSpPr>
          <p:cNvPr id="8" name="7 CuadroTexto"/>
          <p:cNvSpPr txBox="1"/>
          <p:nvPr/>
        </p:nvSpPr>
        <p:spPr>
          <a:xfrm>
            <a:off x="0" y="3886203"/>
            <a:ext cx="9144000" cy="1200329"/>
          </a:xfrm>
          <a:prstGeom prst="rect">
            <a:avLst/>
          </a:prstGeom>
          <a:noFill/>
        </p:spPr>
        <p:txBody>
          <a:bodyPr wrap="square" rtlCol="0">
            <a:spAutoFit/>
          </a:bodyPr>
          <a:lstStyle/>
          <a:p>
            <a:pPr algn="ctr"/>
            <a:r>
              <a:rPr lang="es-AR" b="1" dirty="0">
                <a:latin typeface="Arial" pitchFamily="34" charset="0"/>
                <a:cs typeface="Arial" pitchFamily="34" charset="0"/>
              </a:rPr>
              <a:t>1)BNZ </a:t>
            </a:r>
            <a:r>
              <a:rPr lang="es-AR" b="1" dirty="0" err="1">
                <a:latin typeface="Arial" pitchFamily="34" charset="0"/>
                <a:cs typeface="Arial" pitchFamily="34" charset="0"/>
              </a:rPr>
              <a:t>is</a:t>
            </a:r>
            <a:r>
              <a:rPr lang="es-AR" b="1" dirty="0">
                <a:latin typeface="Arial" pitchFamily="34" charset="0"/>
                <a:cs typeface="Arial" pitchFamily="34" charset="0"/>
              </a:rPr>
              <a:t> a </a:t>
            </a:r>
            <a:r>
              <a:rPr lang="es-AR" b="1" dirty="0" err="1">
                <a:latin typeface="Arial" pitchFamily="34" charset="0"/>
                <a:cs typeface="Arial" pitchFamily="34" charset="0"/>
              </a:rPr>
              <a:t>hydrophobic</a:t>
            </a:r>
            <a:r>
              <a:rPr lang="es-AR" b="1" dirty="0">
                <a:latin typeface="Arial" pitchFamily="34" charset="0"/>
                <a:cs typeface="Arial" pitchFamily="34" charset="0"/>
              </a:rPr>
              <a:t> </a:t>
            </a:r>
            <a:r>
              <a:rPr lang="es-AR" dirty="0" err="1">
                <a:latin typeface="Arial" pitchFamily="34" charset="0"/>
                <a:cs typeface="Arial" pitchFamily="34" charset="0"/>
              </a:rPr>
              <a:t>drug</a:t>
            </a:r>
            <a:r>
              <a:rPr lang="es-AR" dirty="0">
                <a:latin typeface="Arial" pitchFamily="34" charset="0"/>
                <a:cs typeface="Arial" pitchFamily="34" charset="0"/>
              </a:rPr>
              <a:t> </a:t>
            </a:r>
            <a:r>
              <a:rPr lang="es-AR" dirty="0" err="1">
                <a:latin typeface="Arial" pitchFamily="34" charset="0"/>
                <a:cs typeface="Arial" pitchFamily="34" charset="0"/>
              </a:rPr>
              <a:t>that</a:t>
            </a:r>
            <a:r>
              <a:rPr lang="es-AR" dirty="0">
                <a:latin typeface="Arial" pitchFamily="34" charset="0"/>
                <a:cs typeface="Arial" pitchFamily="34" charset="0"/>
              </a:rPr>
              <a:t> </a:t>
            </a:r>
            <a:r>
              <a:rPr lang="es-AR" dirty="0" err="1">
                <a:latin typeface="Arial" pitchFamily="34" charset="0"/>
                <a:cs typeface="Arial" pitchFamily="34" charset="0"/>
              </a:rPr>
              <a:t>diffuses</a:t>
            </a:r>
            <a:r>
              <a:rPr lang="es-AR" dirty="0">
                <a:latin typeface="Arial" pitchFamily="34" charset="0"/>
                <a:cs typeface="Arial" pitchFamily="34" charset="0"/>
              </a:rPr>
              <a:t> </a:t>
            </a:r>
            <a:r>
              <a:rPr lang="es-AR" dirty="0" err="1">
                <a:latin typeface="Arial" pitchFamily="34" charset="0"/>
                <a:cs typeface="Arial" pitchFamily="34" charset="0"/>
              </a:rPr>
              <a:t>across</a:t>
            </a:r>
            <a:r>
              <a:rPr lang="es-AR" dirty="0">
                <a:latin typeface="Arial" pitchFamily="34" charset="0"/>
                <a:cs typeface="Arial" pitchFamily="34" charset="0"/>
              </a:rPr>
              <a:t> </a:t>
            </a:r>
            <a:r>
              <a:rPr lang="es-AR" dirty="0" err="1">
                <a:latin typeface="Arial" pitchFamily="34" charset="0"/>
                <a:cs typeface="Arial" pitchFamily="34" charset="0"/>
              </a:rPr>
              <a:t>cells</a:t>
            </a:r>
            <a:r>
              <a:rPr lang="es-AR" dirty="0">
                <a:latin typeface="Arial" pitchFamily="34" charset="0"/>
                <a:cs typeface="Arial" pitchFamily="34" charset="0"/>
              </a:rPr>
              <a:t> </a:t>
            </a:r>
            <a:r>
              <a:rPr lang="es-AR" dirty="0" err="1">
                <a:latin typeface="Arial" pitchFamily="34" charset="0"/>
                <a:cs typeface="Arial" pitchFamily="34" charset="0"/>
              </a:rPr>
              <a:t>membrane</a:t>
            </a:r>
            <a:endParaRPr lang="es-AR" dirty="0">
              <a:latin typeface="Arial" pitchFamily="34" charset="0"/>
              <a:cs typeface="Arial" pitchFamily="34" charset="0"/>
            </a:endParaRPr>
          </a:p>
          <a:p>
            <a:pPr algn="ctr"/>
            <a:r>
              <a:rPr lang="es-AR" dirty="0">
                <a:latin typeface="Arial" pitchFamily="34" charset="0"/>
                <a:cs typeface="Arial" pitchFamily="34" charset="0"/>
              </a:rPr>
              <a:t>2) </a:t>
            </a:r>
            <a:r>
              <a:rPr lang="es-AR" b="1" dirty="0" err="1">
                <a:latin typeface="Arial" pitchFamily="34" charset="0"/>
                <a:cs typeface="Arial" pitchFamily="34" charset="0"/>
              </a:rPr>
              <a:t>Poor</a:t>
            </a:r>
            <a:r>
              <a:rPr lang="es-AR" b="1" dirty="0">
                <a:latin typeface="Arial" pitchFamily="34" charset="0"/>
                <a:cs typeface="Arial" pitchFamily="34" charset="0"/>
              </a:rPr>
              <a:t> anti-</a:t>
            </a:r>
            <a:r>
              <a:rPr lang="es-AR" b="1" dirty="0" err="1">
                <a:latin typeface="Arial" pitchFamily="34" charset="0"/>
                <a:cs typeface="Arial" pitchFamily="34" charset="0"/>
              </a:rPr>
              <a:t>amastigote</a:t>
            </a:r>
            <a:r>
              <a:rPr lang="es-AR" b="1" dirty="0">
                <a:latin typeface="Arial" pitchFamily="34" charset="0"/>
                <a:cs typeface="Arial" pitchFamily="34" charset="0"/>
              </a:rPr>
              <a:t> </a:t>
            </a:r>
            <a:r>
              <a:rPr lang="es-AR" b="1" dirty="0" err="1">
                <a:latin typeface="Arial" pitchFamily="34" charset="0"/>
                <a:cs typeface="Arial" pitchFamily="34" charset="0"/>
              </a:rPr>
              <a:t>activity</a:t>
            </a:r>
            <a:r>
              <a:rPr lang="es-AR" b="1" dirty="0">
                <a:latin typeface="Arial" pitchFamily="34" charset="0"/>
                <a:cs typeface="Arial" pitchFamily="34" charset="0"/>
              </a:rPr>
              <a:t> of BNZ </a:t>
            </a:r>
            <a:r>
              <a:rPr lang="es-AR" b="1" dirty="0" err="1">
                <a:latin typeface="Arial" pitchFamily="34" charset="0"/>
                <a:cs typeface="Arial" pitchFamily="34" charset="0"/>
              </a:rPr>
              <a:t>is</a:t>
            </a:r>
            <a:r>
              <a:rPr lang="es-AR" b="1" dirty="0">
                <a:latin typeface="Arial" pitchFamily="34" charset="0"/>
                <a:cs typeface="Arial" pitchFamily="34" charset="0"/>
              </a:rPr>
              <a:t> </a:t>
            </a:r>
            <a:r>
              <a:rPr lang="es-AR" b="1" dirty="0" err="1">
                <a:latin typeface="Arial" pitchFamily="34" charset="0"/>
                <a:cs typeface="Arial" pitchFamily="34" charset="0"/>
              </a:rPr>
              <a:t>due</a:t>
            </a:r>
            <a:r>
              <a:rPr lang="es-AR" b="1" dirty="0">
                <a:latin typeface="Arial" pitchFamily="34" charset="0"/>
                <a:cs typeface="Arial" pitchFamily="34" charset="0"/>
              </a:rPr>
              <a:t> </a:t>
            </a:r>
            <a:r>
              <a:rPr lang="es-AR" b="1" dirty="0" err="1">
                <a:latin typeface="Arial" pitchFamily="34" charset="0"/>
                <a:cs typeface="Arial" pitchFamily="34" charset="0"/>
              </a:rPr>
              <a:t>to</a:t>
            </a:r>
            <a:r>
              <a:rPr lang="es-AR" b="1" dirty="0">
                <a:latin typeface="Arial" pitchFamily="34" charset="0"/>
                <a:cs typeface="Arial" pitchFamily="34" charset="0"/>
              </a:rPr>
              <a:t> </a:t>
            </a:r>
            <a:r>
              <a:rPr lang="es-AR" b="1" dirty="0" err="1">
                <a:latin typeface="Arial" pitchFamily="34" charset="0"/>
                <a:cs typeface="Arial" pitchFamily="34" charset="0"/>
              </a:rPr>
              <a:t>its</a:t>
            </a:r>
            <a:r>
              <a:rPr lang="es-AR" b="1" dirty="0">
                <a:latin typeface="Arial" pitchFamily="34" charset="0"/>
                <a:cs typeface="Arial" pitchFamily="34" charset="0"/>
              </a:rPr>
              <a:t> </a:t>
            </a:r>
            <a:r>
              <a:rPr lang="es-AR" b="1" dirty="0" err="1">
                <a:latin typeface="Arial" pitchFamily="34" charset="0"/>
                <a:cs typeface="Arial" pitchFamily="34" charset="0"/>
              </a:rPr>
              <a:t>poor</a:t>
            </a:r>
            <a:r>
              <a:rPr lang="es-AR" b="1" dirty="0">
                <a:latin typeface="Arial" pitchFamily="34" charset="0"/>
                <a:cs typeface="Arial" pitchFamily="34" charset="0"/>
              </a:rPr>
              <a:t> </a:t>
            </a:r>
            <a:r>
              <a:rPr lang="es-AR" b="1" dirty="0" err="1">
                <a:latin typeface="Arial" pitchFamily="34" charset="0"/>
                <a:cs typeface="Arial" pitchFamily="34" charset="0"/>
              </a:rPr>
              <a:t>cytoplasmic</a:t>
            </a:r>
            <a:r>
              <a:rPr lang="es-AR" b="1" dirty="0">
                <a:latin typeface="Arial" pitchFamily="34" charset="0"/>
                <a:cs typeface="Arial" pitchFamily="34" charset="0"/>
              </a:rPr>
              <a:t> </a:t>
            </a:r>
            <a:r>
              <a:rPr lang="es-AR" b="1" dirty="0" err="1">
                <a:latin typeface="Arial" pitchFamily="34" charset="0"/>
                <a:cs typeface="Arial" pitchFamily="34" charset="0"/>
              </a:rPr>
              <a:t>delivery</a:t>
            </a:r>
            <a:endParaRPr lang="es-AR" b="1" dirty="0">
              <a:latin typeface="Arial" pitchFamily="34" charset="0"/>
              <a:cs typeface="Arial" pitchFamily="34" charset="0"/>
            </a:endParaRPr>
          </a:p>
          <a:p>
            <a:pPr algn="ctr"/>
            <a:r>
              <a:rPr lang="es-AR" b="1" dirty="0">
                <a:solidFill>
                  <a:srgbClr val="FF0000"/>
                </a:solidFill>
                <a:latin typeface="Arial" pitchFamily="34" charset="0"/>
                <a:cs typeface="Arial" pitchFamily="34" charset="0"/>
              </a:rPr>
              <a:t>3) </a:t>
            </a:r>
            <a:r>
              <a:rPr lang="es-AR" b="1" dirty="0" err="1">
                <a:solidFill>
                  <a:srgbClr val="FF0000"/>
                </a:solidFill>
                <a:latin typeface="Arial" pitchFamily="34" charset="0"/>
                <a:cs typeface="Arial" pitchFamily="34" charset="0"/>
              </a:rPr>
              <a:t>Modifying</a:t>
            </a:r>
            <a:r>
              <a:rPr lang="es-AR" b="1" dirty="0">
                <a:solidFill>
                  <a:srgbClr val="FF0000"/>
                </a:solidFill>
                <a:latin typeface="Arial" pitchFamily="34" charset="0"/>
                <a:cs typeface="Arial" pitchFamily="34" charset="0"/>
              </a:rPr>
              <a:t> </a:t>
            </a:r>
            <a:r>
              <a:rPr lang="es-AR" b="1" dirty="0" err="1">
                <a:solidFill>
                  <a:srgbClr val="FF0000"/>
                </a:solidFill>
                <a:latin typeface="Arial" pitchFamily="34" charset="0"/>
                <a:cs typeface="Arial" pitchFamily="34" charset="0"/>
              </a:rPr>
              <a:t>intracellular</a:t>
            </a:r>
            <a:r>
              <a:rPr lang="es-AR" b="1" dirty="0">
                <a:solidFill>
                  <a:srgbClr val="FF0000"/>
                </a:solidFill>
                <a:latin typeface="Arial" pitchFamily="34" charset="0"/>
                <a:cs typeface="Arial" pitchFamily="34" charset="0"/>
              </a:rPr>
              <a:t> </a:t>
            </a:r>
            <a:r>
              <a:rPr lang="es-AR" b="1" dirty="0" err="1">
                <a:solidFill>
                  <a:srgbClr val="FF0000"/>
                </a:solidFill>
                <a:latin typeface="Arial" pitchFamily="34" charset="0"/>
                <a:cs typeface="Arial" pitchFamily="34" charset="0"/>
              </a:rPr>
              <a:t>delivery</a:t>
            </a:r>
            <a:r>
              <a:rPr lang="es-AR" b="1" dirty="0">
                <a:solidFill>
                  <a:srgbClr val="FF0000"/>
                </a:solidFill>
                <a:latin typeface="Arial" pitchFamily="34" charset="0"/>
                <a:cs typeface="Arial" pitchFamily="34" charset="0"/>
              </a:rPr>
              <a:t> </a:t>
            </a:r>
            <a:r>
              <a:rPr lang="es-AR" b="1" dirty="0" err="1">
                <a:solidFill>
                  <a:srgbClr val="FF0000"/>
                </a:solidFill>
                <a:latin typeface="Arial" pitchFamily="34" charset="0"/>
                <a:cs typeface="Arial" pitchFamily="34" charset="0"/>
              </a:rPr>
              <a:t>to</a:t>
            </a:r>
            <a:r>
              <a:rPr lang="es-AR" b="1" dirty="0">
                <a:solidFill>
                  <a:srgbClr val="FF0000"/>
                </a:solidFill>
                <a:latin typeface="Arial" pitchFamily="34" charset="0"/>
                <a:cs typeface="Arial" pitchFamily="34" charset="0"/>
              </a:rPr>
              <a:t> </a:t>
            </a:r>
            <a:r>
              <a:rPr lang="es-AR" b="1" dirty="0" err="1">
                <a:solidFill>
                  <a:srgbClr val="FF0000"/>
                </a:solidFill>
                <a:latin typeface="Arial" pitchFamily="34" charset="0"/>
                <a:cs typeface="Arial" pitchFamily="34" charset="0"/>
              </a:rPr>
              <a:t>increase</a:t>
            </a:r>
            <a:r>
              <a:rPr lang="es-AR" b="1" dirty="0">
                <a:solidFill>
                  <a:srgbClr val="FF0000"/>
                </a:solidFill>
                <a:latin typeface="Arial" pitchFamily="34" charset="0"/>
                <a:cs typeface="Arial" pitchFamily="34" charset="0"/>
              </a:rPr>
              <a:t> </a:t>
            </a:r>
            <a:r>
              <a:rPr lang="es-AR" b="1" dirty="0" err="1">
                <a:solidFill>
                  <a:srgbClr val="FF0000"/>
                </a:solidFill>
                <a:latin typeface="Arial" pitchFamily="34" charset="0"/>
                <a:cs typeface="Arial" pitchFamily="34" charset="0"/>
              </a:rPr>
              <a:t>cytoplasmic</a:t>
            </a:r>
            <a:r>
              <a:rPr lang="es-AR" b="1" dirty="0">
                <a:solidFill>
                  <a:srgbClr val="FF0000"/>
                </a:solidFill>
                <a:latin typeface="Arial" pitchFamily="34" charset="0"/>
                <a:cs typeface="Arial" pitchFamily="34" charset="0"/>
              </a:rPr>
              <a:t> </a:t>
            </a:r>
            <a:r>
              <a:rPr lang="es-AR" b="1" dirty="0" err="1">
                <a:solidFill>
                  <a:srgbClr val="FF0000"/>
                </a:solidFill>
                <a:latin typeface="Arial" pitchFamily="34" charset="0"/>
                <a:cs typeface="Arial" pitchFamily="34" charset="0"/>
              </a:rPr>
              <a:t>delivery</a:t>
            </a:r>
            <a:r>
              <a:rPr lang="es-AR" b="1" dirty="0">
                <a:solidFill>
                  <a:srgbClr val="FF0000"/>
                </a:solidFill>
                <a:latin typeface="Arial" pitchFamily="34" charset="0"/>
                <a:cs typeface="Arial" pitchFamily="34" charset="0"/>
              </a:rPr>
              <a:t> </a:t>
            </a:r>
            <a:r>
              <a:rPr lang="es-AR" b="1" dirty="0" err="1">
                <a:solidFill>
                  <a:srgbClr val="FF0000"/>
                </a:solidFill>
                <a:latin typeface="Arial" pitchFamily="34" charset="0"/>
                <a:cs typeface="Arial" pitchFamily="34" charset="0"/>
              </a:rPr>
              <a:t>may</a:t>
            </a:r>
            <a:r>
              <a:rPr lang="es-AR" b="1" dirty="0">
                <a:solidFill>
                  <a:srgbClr val="FF0000"/>
                </a:solidFill>
                <a:latin typeface="Arial" pitchFamily="34" charset="0"/>
                <a:cs typeface="Arial" pitchFamily="34" charset="0"/>
              </a:rPr>
              <a:t> </a:t>
            </a:r>
            <a:r>
              <a:rPr lang="es-AR" b="1" dirty="0" err="1">
                <a:solidFill>
                  <a:srgbClr val="FF0000"/>
                </a:solidFill>
                <a:latin typeface="Arial" pitchFamily="34" charset="0"/>
                <a:cs typeface="Arial" pitchFamily="34" charset="0"/>
              </a:rPr>
              <a:t>improve</a:t>
            </a:r>
            <a:r>
              <a:rPr lang="es-AR" b="1" dirty="0">
                <a:solidFill>
                  <a:srgbClr val="FF0000"/>
                </a:solidFill>
                <a:latin typeface="Arial" pitchFamily="34" charset="0"/>
                <a:cs typeface="Arial" pitchFamily="34" charset="0"/>
              </a:rPr>
              <a:t> </a:t>
            </a:r>
            <a:r>
              <a:rPr lang="es-AR" b="1" dirty="0" err="1">
                <a:solidFill>
                  <a:srgbClr val="FF0000"/>
                </a:solidFill>
                <a:latin typeface="Arial" pitchFamily="34" charset="0"/>
                <a:cs typeface="Arial" pitchFamily="34" charset="0"/>
              </a:rPr>
              <a:t>the</a:t>
            </a:r>
            <a:r>
              <a:rPr lang="es-AR" b="1" dirty="0">
                <a:solidFill>
                  <a:srgbClr val="FF0000"/>
                </a:solidFill>
                <a:latin typeface="Arial" pitchFamily="34" charset="0"/>
                <a:cs typeface="Arial" pitchFamily="34" charset="0"/>
              </a:rPr>
              <a:t> </a:t>
            </a:r>
            <a:r>
              <a:rPr lang="es-AR" b="1" dirty="0" err="1">
                <a:solidFill>
                  <a:srgbClr val="FF0000"/>
                </a:solidFill>
                <a:latin typeface="Arial" pitchFamily="34" charset="0"/>
                <a:cs typeface="Arial" pitchFamily="34" charset="0"/>
              </a:rPr>
              <a:t>antichagasic</a:t>
            </a:r>
            <a:r>
              <a:rPr lang="es-AR" b="1" dirty="0">
                <a:solidFill>
                  <a:srgbClr val="FF0000"/>
                </a:solidFill>
                <a:latin typeface="Arial" pitchFamily="34" charset="0"/>
                <a:cs typeface="Arial" pitchFamily="34" charset="0"/>
              </a:rPr>
              <a:t> </a:t>
            </a:r>
            <a:r>
              <a:rPr lang="es-AR" b="1" dirty="0" err="1">
                <a:solidFill>
                  <a:srgbClr val="FF0000"/>
                </a:solidFill>
                <a:latin typeface="Arial" pitchFamily="34" charset="0"/>
                <a:cs typeface="Arial" pitchFamily="34" charset="0"/>
              </a:rPr>
              <a:t>activity</a:t>
            </a:r>
            <a:r>
              <a:rPr lang="es-AR" b="1" dirty="0">
                <a:solidFill>
                  <a:srgbClr val="FF0000"/>
                </a:solidFill>
                <a:latin typeface="Arial" pitchFamily="34" charset="0"/>
                <a:cs typeface="Arial" pitchFamily="34" charset="0"/>
              </a:rPr>
              <a:t> of </a:t>
            </a:r>
            <a:r>
              <a:rPr lang="es-AR" b="1" dirty="0" err="1">
                <a:solidFill>
                  <a:srgbClr val="FF0000"/>
                </a:solidFill>
                <a:latin typeface="Arial" pitchFamily="34" charset="0"/>
                <a:cs typeface="Arial" pitchFamily="34" charset="0"/>
              </a:rPr>
              <a:t>drugs</a:t>
            </a:r>
            <a:endParaRPr lang="es-AR" b="1" dirty="0">
              <a:solidFill>
                <a:srgbClr val="FF0000"/>
              </a:solidFill>
              <a:latin typeface="Arial" pitchFamily="34" charset="0"/>
              <a:cs typeface="Arial" pitchFamily="34" charset="0"/>
            </a:endParaRPr>
          </a:p>
        </p:txBody>
      </p:sp>
      <p:sp>
        <p:nvSpPr>
          <p:cNvPr id="11" name="10 Rectángulo"/>
          <p:cNvSpPr/>
          <p:nvPr/>
        </p:nvSpPr>
        <p:spPr>
          <a:xfrm>
            <a:off x="0" y="3886200"/>
            <a:ext cx="9144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 name="12 Rectángulo"/>
          <p:cNvSpPr/>
          <p:nvPr/>
        </p:nvSpPr>
        <p:spPr>
          <a:xfrm>
            <a:off x="0" y="4191000"/>
            <a:ext cx="9144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 name="13 Rectángulo"/>
          <p:cNvSpPr/>
          <p:nvPr/>
        </p:nvSpPr>
        <p:spPr>
          <a:xfrm>
            <a:off x="0" y="44958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 name="14 Rectángulo"/>
          <p:cNvSpPr/>
          <p:nvPr/>
        </p:nvSpPr>
        <p:spPr>
          <a:xfrm>
            <a:off x="0" y="5257800"/>
            <a:ext cx="91440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239530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www.scienceopen.com/document_file/905fc5ce-3593-4331-9be4-78f459e3d78b/PubMedCentral/image/1743-8977-9-20-1"/>
          <p:cNvPicPr>
            <a:picLocks noChangeAspect="1" noChangeArrowheads="1"/>
          </p:cNvPicPr>
          <p:nvPr/>
        </p:nvPicPr>
        <p:blipFill>
          <a:blip r:embed="rId2"/>
          <a:srcRect/>
          <a:stretch>
            <a:fillRect/>
          </a:stretch>
        </p:blipFill>
        <p:spPr bwMode="auto">
          <a:xfrm>
            <a:off x="2133603" y="686609"/>
            <a:ext cx="5949151" cy="5840088"/>
          </a:xfrm>
          <a:prstGeom prst="rect">
            <a:avLst/>
          </a:prstGeom>
          <a:noFill/>
        </p:spPr>
      </p:pic>
      <p:sp>
        <p:nvSpPr>
          <p:cNvPr id="6" name="5 Rectángulo"/>
          <p:cNvSpPr/>
          <p:nvPr/>
        </p:nvSpPr>
        <p:spPr>
          <a:xfrm>
            <a:off x="30480" y="6422652"/>
            <a:ext cx="9144000" cy="276999"/>
          </a:xfrm>
          <a:prstGeom prst="rect">
            <a:avLst/>
          </a:prstGeom>
        </p:spPr>
        <p:txBody>
          <a:bodyPr wrap="square">
            <a:spAutoFit/>
          </a:bodyPr>
          <a:lstStyle/>
          <a:p>
            <a:pPr algn="r"/>
            <a:r>
              <a:rPr lang="en-US" sz="1200" dirty="0">
                <a:latin typeface="Arial" pitchFamily="34" charset="0"/>
                <a:cs typeface="Arial" pitchFamily="34" charset="0"/>
              </a:rPr>
              <a:t>Stern et al. Particle and </a:t>
            </a:r>
            <a:r>
              <a:rPr lang="en-US" sz="1200" dirty="0" err="1">
                <a:latin typeface="Arial" pitchFamily="34" charset="0"/>
                <a:cs typeface="Arial" pitchFamily="34" charset="0"/>
              </a:rPr>
              <a:t>Fibre</a:t>
            </a:r>
            <a:r>
              <a:rPr lang="en-US" sz="1200" dirty="0">
                <a:latin typeface="Arial" pitchFamily="34" charset="0"/>
                <a:cs typeface="Arial" pitchFamily="34" charset="0"/>
              </a:rPr>
              <a:t> Toxicology 2012, 9:20 http://www.particleandfibretoxicology.com/content/9/1/20 (14 June 2012)</a:t>
            </a:r>
          </a:p>
        </p:txBody>
      </p:sp>
      <p:sp>
        <p:nvSpPr>
          <p:cNvPr id="14" name="13 Forma libre"/>
          <p:cNvSpPr/>
          <p:nvPr/>
        </p:nvSpPr>
        <p:spPr>
          <a:xfrm>
            <a:off x="6238878" y="4412148"/>
            <a:ext cx="422275" cy="990600"/>
          </a:xfrm>
          <a:custGeom>
            <a:avLst/>
            <a:gdLst>
              <a:gd name="connsiteX0" fmla="*/ 419100 w 422275"/>
              <a:gd name="connsiteY0" fmla="*/ 0 h 990600"/>
              <a:gd name="connsiteX1" fmla="*/ 352425 w 422275"/>
              <a:gd name="connsiteY1" fmla="*/ 438150 h 990600"/>
              <a:gd name="connsiteX2" fmla="*/ 0 w 422275"/>
              <a:gd name="connsiteY2" fmla="*/ 990600 h 990600"/>
            </a:gdLst>
            <a:ahLst/>
            <a:cxnLst>
              <a:cxn ang="0">
                <a:pos x="connsiteX0" y="connsiteY0"/>
              </a:cxn>
              <a:cxn ang="0">
                <a:pos x="connsiteX1" y="connsiteY1"/>
              </a:cxn>
              <a:cxn ang="0">
                <a:pos x="connsiteX2" y="connsiteY2"/>
              </a:cxn>
            </a:cxnLst>
            <a:rect l="l" t="t" r="r" b="b"/>
            <a:pathLst>
              <a:path w="422275" h="990600">
                <a:moveTo>
                  <a:pt x="419100" y="0"/>
                </a:moveTo>
                <a:cubicBezTo>
                  <a:pt x="420687" y="136525"/>
                  <a:pt x="422275" y="273050"/>
                  <a:pt x="352425" y="438150"/>
                </a:cubicBezTo>
                <a:cubicBezTo>
                  <a:pt x="282575" y="603250"/>
                  <a:pt x="57150" y="900113"/>
                  <a:pt x="0" y="990600"/>
                </a:cubicBezTo>
              </a:path>
            </a:pathLst>
          </a:cu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a:solidFill>
                  <a:schemeClr val="tx1"/>
                </a:solidFill>
                <a:tailEnd type="triangle"/>
              </a:ln>
            </a:endParaRPr>
          </a:p>
        </p:txBody>
      </p:sp>
      <p:grpSp>
        <p:nvGrpSpPr>
          <p:cNvPr id="2" name="34 Grupo"/>
          <p:cNvGrpSpPr/>
          <p:nvPr/>
        </p:nvGrpSpPr>
        <p:grpSpPr>
          <a:xfrm>
            <a:off x="1600200" y="3634075"/>
            <a:ext cx="7620000" cy="2863013"/>
            <a:chOff x="1066800" y="3965376"/>
            <a:chExt cx="7620000" cy="2863013"/>
          </a:xfrm>
        </p:grpSpPr>
        <p:sp>
          <p:nvSpPr>
            <p:cNvPr id="7" name="6 CuadroTexto"/>
            <p:cNvSpPr txBox="1"/>
            <p:nvPr/>
          </p:nvSpPr>
          <p:spPr>
            <a:xfrm>
              <a:off x="6781800" y="4964668"/>
              <a:ext cx="1905000" cy="369332"/>
            </a:xfrm>
            <a:prstGeom prst="rect">
              <a:avLst/>
            </a:prstGeom>
            <a:noFill/>
          </p:spPr>
          <p:txBody>
            <a:bodyPr wrap="square" rtlCol="0">
              <a:spAutoFit/>
            </a:bodyPr>
            <a:lstStyle/>
            <a:p>
              <a:r>
                <a:rPr lang="es-AR" b="1" dirty="0" err="1">
                  <a:solidFill>
                    <a:srgbClr val="FF0000"/>
                  </a:solidFill>
                  <a:latin typeface="Arial" pitchFamily="34" charset="0"/>
                  <a:cs typeface="Arial" pitchFamily="34" charset="0"/>
                </a:rPr>
                <a:t>amastigote</a:t>
              </a:r>
              <a:endParaRPr lang="en-US" b="1" dirty="0">
                <a:solidFill>
                  <a:srgbClr val="FF0000"/>
                </a:solidFill>
                <a:latin typeface="Arial" pitchFamily="34" charset="0"/>
                <a:cs typeface="Arial" pitchFamily="34" charset="0"/>
              </a:endParaRPr>
            </a:p>
          </p:txBody>
        </p:sp>
        <p:grpSp>
          <p:nvGrpSpPr>
            <p:cNvPr id="3" name="9 Grupo"/>
            <p:cNvGrpSpPr>
              <a:grpSpLocks noChangeAspect="1"/>
            </p:cNvGrpSpPr>
            <p:nvPr/>
          </p:nvGrpSpPr>
          <p:grpSpPr>
            <a:xfrm>
              <a:off x="2895600" y="5867400"/>
              <a:ext cx="608944" cy="619782"/>
              <a:chOff x="0" y="2362200"/>
              <a:chExt cx="1623849" cy="1652752"/>
            </a:xfrm>
            <a:effectLst>
              <a:glow rad="139700">
                <a:schemeClr val="accent3">
                  <a:satMod val="175000"/>
                  <a:alpha val="40000"/>
                </a:schemeClr>
              </a:glow>
            </a:effectLst>
          </p:grpSpPr>
          <p:sp>
            <p:nvSpPr>
              <p:cNvPr id="8" name="7 Forma libre"/>
              <p:cNvSpPr/>
              <p:nvPr/>
            </p:nvSpPr>
            <p:spPr>
              <a:xfrm>
                <a:off x="299545" y="2585545"/>
                <a:ext cx="1213945" cy="1135117"/>
              </a:xfrm>
              <a:custGeom>
                <a:avLst/>
                <a:gdLst>
                  <a:gd name="connsiteX0" fmla="*/ 457200 w 1213945"/>
                  <a:gd name="connsiteY0" fmla="*/ 78827 h 1135117"/>
                  <a:gd name="connsiteX1" fmla="*/ 283779 w 1213945"/>
                  <a:gd name="connsiteY1" fmla="*/ 110358 h 1135117"/>
                  <a:gd name="connsiteX2" fmla="*/ 204952 w 1213945"/>
                  <a:gd name="connsiteY2" fmla="*/ 173421 h 1135117"/>
                  <a:gd name="connsiteX3" fmla="*/ 157655 w 1213945"/>
                  <a:gd name="connsiteY3" fmla="*/ 204952 h 1135117"/>
                  <a:gd name="connsiteX4" fmla="*/ 110358 w 1213945"/>
                  <a:gd name="connsiteY4" fmla="*/ 299545 h 1135117"/>
                  <a:gd name="connsiteX5" fmla="*/ 94593 w 1213945"/>
                  <a:gd name="connsiteY5" fmla="*/ 346841 h 1135117"/>
                  <a:gd name="connsiteX6" fmla="*/ 47296 w 1213945"/>
                  <a:gd name="connsiteY6" fmla="*/ 378372 h 1135117"/>
                  <a:gd name="connsiteX7" fmla="*/ 15765 w 1213945"/>
                  <a:gd name="connsiteY7" fmla="*/ 472965 h 1135117"/>
                  <a:gd name="connsiteX8" fmla="*/ 0 w 1213945"/>
                  <a:gd name="connsiteY8" fmla="*/ 520262 h 1135117"/>
                  <a:gd name="connsiteX9" fmla="*/ 31531 w 1213945"/>
                  <a:gd name="connsiteY9" fmla="*/ 740979 h 1135117"/>
                  <a:gd name="connsiteX10" fmla="*/ 94593 w 1213945"/>
                  <a:gd name="connsiteY10" fmla="*/ 835572 h 1135117"/>
                  <a:gd name="connsiteX11" fmla="*/ 141889 w 1213945"/>
                  <a:gd name="connsiteY11" fmla="*/ 867103 h 1135117"/>
                  <a:gd name="connsiteX12" fmla="*/ 252248 w 1213945"/>
                  <a:gd name="connsiteY12" fmla="*/ 977462 h 1135117"/>
                  <a:gd name="connsiteX13" fmla="*/ 346841 w 1213945"/>
                  <a:gd name="connsiteY13" fmla="*/ 1056289 h 1135117"/>
                  <a:gd name="connsiteX14" fmla="*/ 441434 w 1213945"/>
                  <a:gd name="connsiteY14" fmla="*/ 1087821 h 1135117"/>
                  <a:gd name="connsiteX15" fmla="*/ 536027 w 1213945"/>
                  <a:gd name="connsiteY15" fmla="*/ 1135117 h 1135117"/>
                  <a:gd name="connsiteX16" fmla="*/ 819807 w 1213945"/>
                  <a:gd name="connsiteY16" fmla="*/ 1119352 h 1135117"/>
                  <a:gd name="connsiteX17" fmla="*/ 867103 w 1213945"/>
                  <a:gd name="connsiteY17" fmla="*/ 1103586 h 1135117"/>
                  <a:gd name="connsiteX18" fmla="*/ 945931 w 1213945"/>
                  <a:gd name="connsiteY18" fmla="*/ 1040524 h 1135117"/>
                  <a:gd name="connsiteX19" fmla="*/ 977462 w 1213945"/>
                  <a:gd name="connsiteY19" fmla="*/ 993227 h 1135117"/>
                  <a:gd name="connsiteX20" fmla="*/ 1072055 w 1213945"/>
                  <a:gd name="connsiteY20" fmla="*/ 914400 h 1135117"/>
                  <a:gd name="connsiteX21" fmla="*/ 1103586 w 1213945"/>
                  <a:gd name="connsiteY21" fmla="*/ 867103 h 1135117"/>
                  <a:gd name="connsiteX22" fmla="*/ 1135117 w 1213945"/>
                  <a:gd name="connsiteY22" fmla="*/ 772510 h 1135117"/>
                  <a:gd name="connsiteX23" fmla="*/ 1166648 w 1213945"/>
                  <a:gd name="connsiteY23" fmla="*/ 725214 h 1135117"/>
                  <a:gd name="connsiteX24" fmla="*/ 1213945 w 1213945"/>
                  <a:gd name="connsiteY24" fmla="*/ 551793 h 1135117"/>
                  <a:gd name="connsiteX25" fmla="*/ 1166648 w 1213945"/>
                  <a:gd name="connsiteY25" fmla="*/ 283779 h 1135117"/>
                  <a:gd name="connsiteX26" fmla="*/ 1135117 w 1213945"/>
                  <a:gd name="connsiteY26" fmla="*/ 236483 h 1135117"/>
                  <a:gd name="connsiteX27" fmla="*/ 1119352 w 1213945"/>
                  <a:gd name="connsiteY27" fmla="*/ 189186 h 1135117"/>
                  <a:gd name="connsiteX28" fmla="*/ 1072055 w 1213945"/>
                  <a:gd name="connsiteY28" fmla="*/ 141889 h 1135117"/>
                  <a:gd name="connsiteX29" fmla="*/ 882869 w 1213945"/>
                  <a:gd name="connsiteY29" fmla="*/ 47296 h 1135117"/>
                  <a:gd name="connsiteX30" fmla="*/ 788276 w 1213945"/>
                  <a:gd name="connsiteY30" fmla="*/ 15765 h 1135117"/>
                  <a:gd name="connsiteX31" fmla="*/ 740979 w 1213945"/>
                  <a:gd name="connsiteY31" fmla="*/ 0 h 1135117"/>
                  <a:gd name="connsiteX32" fmla="*/ 520262 w 1213945"/>
                  <a:gd name="connsiteY32" fmla="*/ 15765 h 1135117"/>
                  <a:gd name="connsiteX33" fmla="*/ 472965 w 1213945"/>
                  <a:gd name="connsiteY33" fmla="*/ 31531 h 1135117"/>
                  <a:gd name="connsiteX34" fmla="*/ 425669 w 1213945"/>
                  <a:gd name="connsiteY34" fmla="*/ 78827 h 1135117"/>
                  <a:gd name="connsiteX35" fmla="*/ 394138 w 1213945"/>
                  <a:gd name="connsiteY35" fmla="*/ 126124 h 1135117"/>
                  <a:gd name="connsiteX36" fmla="*/ 378372 w 1213945"/>
                  <a:gd name="connsiteY36" fmla="*/ 173421 h 1135117"/>
                  <a:gd name="connsiteX37" fmla="*/ 394138 w 1213945"/>
                  <a:gd name="connsiteY37" fmla="*/ 220717 h 1135117"/>
                  <a:gd name="connsiteX38" fmla="*/ 472965 w 1213945"/>
                  <a:gd name="connsiteY38" fmla="*/ 315310 h 1135117"/>
                  <a:gd name="connsiteX39" fmla="*/ 520262 w 1213945"/>
                  <a:gd name="connsiteY39" fmla="*/ 331076 h 1135117"/>
                  <a:gd name="connsiteX40" fmla="*/ 567558 w 1213945"/>
                  <a:gd name="connsiteY40" fmla="*/ 362607 h 1135117"/>
                  <a:gd name="connsiteX41" fmla="*/ 630621 w 1213945"/>
                  <a:gd name="connsiteY41" fmla="*/ 346841 h 1135117"/>
                  <a:gd name="connsiteX42" fmla="*/ 662152 w 1213945"/>
                  <a:gd name="connsiteY42" fmla="*/ 299545 h 1135117"/>
                  <a:gd name="connsiteX43" fmla="*/ 693683 w 1213945"/>
                  <a:gd name="connsiteY43" fmla="*/ 189186 h 1135117"/>
                  <a:gd name="connsiteX44" fmla="*/ 677917 w 1213945"/>
                  <a:gd name="connsiteY44" fmla="*/ 110358 h 1135117"/>
                  <a:gd name="connsiteX45" fmla="*/ 630621 w 1213945"/>
                  <a:gd name="connsiteY45" fmla="*/ 94593 h 1135117"/>
                  <a:gd name="connsiteX46" fmla="*/ 520262 w 1213945"/>
                  <a:gd name="connsiteY46" fmla="*/ 63062 h 1135117"/>
                  <a:gd name="connsiteX47" fmla="*/ 409903 w 1213945"/>
                  <a:gd name="connsiteY47" fmla="*/ 78827 h 1135117"/>
                  <a:gd name="connsiteX48" fmla="*/ 425669 w 1213945"/>
                  <a:gd name="connsiteY48" fmla="*/ 126124 h 1135117"/>
                  <a:gd name="connsiteX49" fmla="*/ 472965 w 1213945"/>
                  <a:gd name="connsiteY49" fmla="*/ 157655 h 1135117"/>
                  <a:gd name="connsiteX50" fmla="*/ 488731 w 1213945"/>
                  <a:gd name="connsiteY50" fmla="*/ 173421 h 113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3945" h="1135117">
                    <a:moveTo>
                      <a:pt x="457200" y="78827"/>
                    </a:moveTo>
                    <a:cubicBezTo>
                      <a:pt x="413731" y="84261"/>
                      <a:pt x="332382" y="86057"/>
                      <a:pt x="283779" y="110358"/>
                    </a:cubicBezTo>
                    <a:cubicBezTo>
                      <a:pt x="219079" y="142708"/>
                      <a:pt x="253832" y="134317"/>
                      <a:pt x="204952" y="173421"/>
                    </a:cubicBezTo>
                    <a:cubicBezTo>
                      <a:pt x="190156" y="185258"/>
                      <a:pt x="173421" y="194442"/>
                      <a:pt x="157655" y="204952"/>
                    </a:cubicBezTo>
                    <a:cubicBezTo>
                      <a:pt x="118025" y="323838"/>
                      <a:pt x="171485" y="177290"/>
                      <a:pt x="110358" y="299545"/>
                    </a:cubicBezTo>
                    <a:cubicBezTo>
                      <a:pt x="102926" y="314409"/>
                      <a:pt x="104974" y="333864"/>
                      <a:pt x="94593" y="346841"/>
                    </a:cubicBezTo>
                    <a:cubicBezTo>
                      <a:pt x="82756" y="361637"/>
                      <a:pt x="63062" y="367862"/>
                      <a:pt x="47296" y="378372"/>
                    </a:cubicBezTo>
                    <a:lnTo>
                      <a:pt x="15765" y="472965"/>
                    </a:lnTo>
                    <a:lnTo>
                      <a:pt x="0" y="520262"/>
                    </a:lnTo>
                    <a:cubicBezTo>
                      <a:pt x="510" y="525360"/>
                      <a:pt x="10099" y="698114"/>
                      <a:pt x="31531" y="740979"/>
                    </a:cubicBezTo>
                    <a:cubicBezTo>
                      <a:pt x="48478" y="774874"/>
                      <a:pt x="63062" y="814551"/>
                      <a:pt x="94593" y="835572"/>
                    </a:cubicBezTo>
                    <a:lnTo>
                      <a:pt x="141889" y="867103"/>
                    </a:lnTo>
                    <a:cubicBezTo>
                      <a:pt x="214170" y="975523"/>
                      <a:pt x="169001" y="949712"/>
                      <a:pt x="252248" y="977462"/>
                    </a:cubicBezTo>
                    <a:cubicBezTo>
                      <a:pt x="281949" y="1007162"/>
                      <a:pt x="307334" y="1038730"/>
                      <a:pt x="346841" y="1056289"/>
                    </a:cubicBezTo>
                    <a:cubicBezTo>
                      <a:pt x="377213" y="1069788"/>
                      <a:pt x="413779" y="1069385"/>
                      <a:pt x="441434" y="1087821"/>
                    </a:cubicBezTo>
                    <a:cubicBezTo>
                      <a:pt x="502558" y="1128570"/>
                      <a:pt x="470755" y="1113360"/>
                      <a:pt x="536027" y="1135117"/>
                    </a:cubicBezTo>
                    <a:cubicBezTo>
                      <a:pt x="630620" y="1129862"/>
                      <a:pt x="725495" y="1128334"/>
                      <a:pt x="819807" y="1119352"/>
                    </a:cubicBezTo>
                    <a:cubicBezTo>
                      <a:pt x="836350" y="1117776"/>
                      <a:pt x="854126" y="1113967"/>
                      <a:pt x="867103" y="1103586"/>
                    </a:cubicBezTo>
                    <a:cubicBezTo>
                      <a:pt x="968972" y="1022089"/>
                      <a:pt x="827053" y="1080148"/>
                      <a:pt x="945931" y="1040524"/>
                    </a:cubicBezTo>
                    <a:cubicBezTo>
                      <a:pt x="956441" y="1024758"/>
                      <a:pt x="965332" y="1007783"/>
                      <a:pt x="977462" y="993227"/>
                    </a:cubicBezTo>
                    <a:cubicBezTo>
                      <a:pt x="1015396" y="947706"/>
                      <a:pt x="1025550" y="945403"/>
                      <a:pt x="1072055" y="914400"/>
                    </a:cubicBezTo>
                    <a:cubicBezTo>
                      <a:pt x="1082565" y="898634"/>
                      <a:pt x="1095891" y="884418"/>
                      <a:pt x="1103586" y="867103"/>
                    </a:cubicBezTo>
                    <a:cubicBezTo>
                      <a:pt x="1117085" y="836731"/>
                      <a:pt x="1116681" y="800164"/>
                      <a:pt x="1135117" y="772510"/>
                    </a:cubicBezTo>
                    <a:cubicBezTo>
                      <a:pt x="1145627" y="756745"/>
                      <a:pt x="1158953" y="742529"/>
                      <a:pt x="1166648" y="725214"/>
                    </a:cubicBezTo>
                    <a:cubicBezTo>
                      <a:pt x="1195742" y="659753"/>
                      <a:pt x="1200457" y="619229"/>
                      <a:pt x="1213945" y="551793"/>
                    </a:cubicBezTo>
                    <a:cubicBezTo>
                      <a:pt x="1208927" y="496594"/>
                      <a:pt x="1208657" y="346792"/>
                      <a:pt x="1166648" y="283779"/>
                    </a:cubicBezTo>
                    <a:lnTo>
                      <a:pt x="1135117" y="236483"/>
                    </a:lnTo>
                    <a:cubicBezTo>
                      <a:pt x="1129862" y="220717"/>
                      <a:pt x="1128570" y="203013"/>
                      <a:pt x="1119352" y="189186"/>
                    </a:cubicBezTo>
                    <a:cubicBezTo>
                      <a:pt x="1106984" y="170635"/>
                      <a:pt x="1089654" y="155577"/>
                      <a:pt x="1072055" y="141889"/>
                    </a:cubicBezTo>
                    <a:cubicBezTo>
                      <a:pt x="980371" y="70579"/>
                      <a:pt x="986607" y="81875"/>
                      <a:pt x="882869" y="47296"/>
                    </a:cubicBezTo>
                    <a:lnTo>
                      <a:pt x="788276" y="15765"/>
                    </a:lnTo>
                    <a:lnTo>
                      <a:pt x="740979" y="0"/>
                    </a:lnTo>
                    <a:cubicBezTo>
                      <a:pt x="667407" y="5255"/>
                      <a:pt x="593517" y="7147"/>
                      <a:pt x="520262" y="15765"/>
                    </a:cubicBezTo>
                    <a:cubicBezTo>
                      <a:pt x="503757" y="17707"/>
                      <a:pt x="486792" y="22313"/>
                      <a:pt x="472965" y="31531"/>
                    </a:cubicBezTo>
                    <a:cubicBezTo>
                      <a:pt x="454414" y="43898"/>
                      <a:pt x="439942" y="61699"/>
                      <a:pt x="425669" y="78827"/>
                    </a:cubicBezTo>
                    <a:cubicBezTo>
                      <a:pt x="413539" y="93383"/>
                      <a:pt x="402612" y="109176"/>
                      <a:pt x="394138" y="126124"/>
                    </a:cubicBezTo>
                    <a:cubicBezTo>
                      <a:pt x="386706" y="140988"/>
                      <a:pt x="383627" y="157655"/>
                      <a:pt x="378372" y="173421"/>
                    </a:cubicBezTo>
                    <a:cubicBezTo>
                      <a:pt x="383627" y="189186"/>
                      <a:pt x="386706" y="205853"/>
                      <a:pt x="394138" y="220717"/>
                    </a:cubicBezTo>
                    <a:cubicBezTo>
                      <a:pt x="408680" y="249800"/>
                      <a:pt x="446814" y="297876"/>
                      <a:pt x="472965" y="315310"/>
                    </a:cubicBezTo>
                    <a:cubicBezTo>
                      <a:pt x="486792" y="324528"/>
                      <a:pt x="505398" y="323644"/>
                      <a:pt x="520262" y="331076"/>
                    </a:cubicBezTo>
                    <a:cubicBezTo>
                      <a:pt x="537209" y="339550"/>
                      <a:pt x="551793" y="352097"/>
                      <a:pt x="567558" y="362607"/>
                    </a:cubicBezTo>
                    <a:cubicBezTo>
                      <a:pt x="588579" y="357352"/>
                      <a:pt x="612592" y="358860"/>
                      <a:pt x="630621" y="346841"/>
                    </a:cubicBezTo>
                    <a:cubicBezTo>
                      <a:pt x="646386" y="336331"/>
                      <a:pt x="653678" y="316492"/>
                      <a:pt x="662152" y="299545"/>
                    </a:cubicBezTo>
                    <a:cubicBezTo>
                      <a:pt x="673458" y="276932"/>
                      <a:pt x="688633" y="209385"/>
                      <a:pt x="693683" y="189186"/>
                    </a:cubicBezTo>
                    <a:cubicBezTo>
                      <a:pt x="688428" y="162910"/>
                      <a:pt x="692781" y="132654"/>
                      <a:pt x="677917" y="110358"/>
                    </a:cubicBezTo>
                    <a:cubicBezTo>
                      <a:pt x="668699" y="96531"/>
                      <a:pt x="646600" y="99158"/>
                      <a:pt x="630621" y="94593"/>
                    </a:cubicBezTo>
                    <a:cubicBezTo>
                      <a:pt x="492049" y="55001"/>
                      <a:pt x="633661" y="100861"/>
                      <a:pt x="520262" y="63062"/>
                    </a:cubicBezTo>
                    <a:cubicBezTo>
                      <a:pt x="483476" y="68317"/>
                      <a:pt x="440822" y="58214"/>
                      <a:pt x="409903" y="78827"/>
                    </a:cubicBezTo>
                    <a:cubicBezTo>
                      <a:pt x="396076" y="88045"/>
                      <a:pt x="415288" y="113147"/>
                      <a:pt x="425669" y="126124"/>
                    </a:cubicBezTo>
                    <a:cubicBezTo>
                      <a:pt x="437505" y="140920"/>
                      <a:pt x="457807" y="146286"/>
                      <a:pt x="472965" y="157655"/>
                    </a:cubicBezTo>
                    <a:cubicBezTo>
                      <a:pt x="478911" y="162114"/>
                      <a:pt x="483476" y="168166"/>
                      <a:pt x="488731" y="17342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9" name="8 Forma libre"/>
              <p:cNvSpPr/>
              <p:nvPr/>
            </p:nvSpPr>
            <p:spPr>
              <a:xfrm>
                <a:off x="0" y="2362200"/>
                <a:ext cx="1623849" cy="1652752"/>
              </a:xfrm>
              <a:custGeom>
                <a:avLst/>
                <a:gdLst>
                  <a:gd name="connsiteX0" fmla="*/ 633249 w 1623849"/>
                  <a:gd name="connsiteY0" fmla="*/ 73572 h 1652752"/>
                  <a:gd name="connsiteX1" fmla="*/ 97221 w 1623849"/>
                  <a:gd name="connsiteY1" fmla="*/ 420413 h 1652752"/>
                  <a:gd name="connsiteX2" fmla="*/ 49925 w 1623849"/>
                  <a:gd name="connsiteY2" fmla="*/ 924910 h 1652752"/>
                  <a:gd name="connsiteX3" fmla="*/ 286407 w 1623849"/>
                  <a:gd name="connsiteY3" fmla="*/ 1476703 h 1652752"/>
                  <a:gd name="connsiteX4" fmla="*/ 838201 w 1623849"/>
                  <a:gd name="connsiteY4" fmla="*/ 1650124 h 1652752"/>
                  <a:gd name="connsiteX5" fmla="*/ 1311166 w 1623849"/>
                  <a:gd name="connsiteY5" fmla="*/ 1492469 h 1652752"/>
                  <a:gd name="connsiteX6" fmla="*/ 1610711 w 1623849"/>
                  <a:gd name="connsiteY6" fmla="*/ 924910 h 1652752"/>
                  <a:gd name="connsiteX7" fmla="*/ 1389994 w 1623849"/>
                  <a:gd name="connsiteY7" fmla="*/ 246993 h 1652752"/>
                  <a:gd name="connsiteX8" fmla="*/ 869732 w 1623849"/>
                  <a:gd name="connsiteY8" fmla="*/ 26276 h 1652752"/>
                  <a:gd name="connsiteX9" fmla="*/ 633249 w 1623849"/>
                  <a:gd name="connsiteY9" fmla="*/ 73572 h 165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3849" h="1652752">
                    <a:moveTo>
                      <a:pt x="633249" y="73572"/>
                    </a:moveTo>
                    <a:cubicBezTo>
                      <a:pt x="504497" y="139261"/>
                      <a:pt x="194442" y="278523"/>
                      <a:pt x="97221" y="420413"/>
                    </a:cubicBezTo>
                    <a:cubicBezTo>
                      <a:pt x="0" y="562303"/>
                      <a:pt x="18394" y="748862"/>
                      <a:pt x="49925" y="924910"/>
                    </a:cubicBezTo>
                    <a:cubicBezTo>
                      <a:pt x="81456" y="1100958"/>
                      <a:pt x="155028" y="1355834"/>
                      <a:pt x="286407" y="1476703"/>
                    </a:cubicBezTo>
                    <a:cubicBezTo>
                      <a:pt x="417786" y="1597572"/>
                      <a:pt x="667408" y="1647496"/>
                      <a:pt x="838201" y="1650124"/>
                    </a:cubicBezTo>
                    <a:cubicBezTo>
                      <a:pt x="1008994" y="1652752"/>
                      <a:pt x="1182414" y="1613338"/>
                      <a:pt x="1311166" y="1492469"/>
                    </a:cubicBezTo>
                    <a:cubicBezTo>
                      <a:pt x="1439918" y="1371600"/>
                      <a:pt x="1597573" y="1132489"/>
                      <a:pt x="1610711" y="924910"/>
                    </a:cubicBezTo>
                    <a:cubicBezTo>
                      <a:pt x="1623849" y="717331"/>
                      <a:pt x="1513490" y="396765"/>
                      <a:pt x="1389994" y="246993"/>
                    </a:cubicBezTo>
                    <a:cubicBezTo>
                      <a:pt x="1266498" y="97221"/>
                      <a:pt x="998484" y="52552"/>
                      <a:pt x="869732" y="26276"/>
                    </a:cubicBezTo>
                    <a:cubicBezTo>
                      <a:pt x="740980" y="0"/>
                      <a:pt x="762001" y="7883"/>
                      <a:pt x="633249" y="73572"/>
                    </a:cubicBezTo>
                    <a:close/>
                  </a:path>
                </a:pathLst>
              </a:custGeom>
              <a:solidFill>
                <a:schemeClr val="bg1">
                  <a:alpha val="2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grpSp>
          <p:nvGrpSpPr>
            <p:cNvPr id="4" name="10 Grupo"/>
            <p:cNvGrpSpPr>
              <a:grpSpLocks noChangeAspect="1"/>
            </p:cNvGrpSpPr>
            <p:nvPr/>
          </p:nvGrpSpPr>
          <p:grpSpPr>
            <a:xfrm>
              <a:off x="6248400" y="4876800"/>
              <a:ext cx="608944" cy="619782"/>
              <a:chOff x="0" y="2362200"/>
              <a:chExt cx="1623849" cy="1652752"/>
            </a:xfrm>
            <a:effectLst>
              <a:glow rad="139700">
                <a:schemeClr val="accent3">
                  <a:satMod val="175000"/>
                  <a:alpha val="40000"/>
                </a:schemeClr>
              </a:glow>
            </a:effectLst>
          </p:grpSpPr>
          <p:sp>
            <p:nvSpPr>
              <p:cNvPr id="12" name="11 Forma libre"/>
              <p:cNvSpPr/>
              <p:nvPr/>
            </p:nvSpPr>
            <p:spPr>
              <a:xfrm>
                <a:off x="299545" y="2585545"/>
                <a:ext cx="1213945" cy="1135117"/>
              </a:xfrm>
              <a:custGeom>
                <a:avLst/>
                <a:gdLst>
                  <a:gd name="connsiteX0" fmla="*/ 457200 w 1213945"/>
                  <a:gd name="connsiteY0" fmla="*/ 78827 h 1135117"/>
                  <a:gd name="connsiteX1" fmla="*/ 283779 w 1213945"/>
                  <a:gd name="connsiteY1" fmla="*/ 110358 h 1135117"/>
                  <a:gd name="connsiteX2" fmla="*/ 204952 w 1213945"/>
                  <a:gd name="connsiteY2" fmla="*/ 173421 h 1135117"/>
                  <a:gd name="connsiteX3" fmla="*/ 157655 w 1213945"/>
                  <a:gd name="connsiteY3" fmla="*/ 204952 h 1135117"/>
                  <a:gd name="connsiteX4" fmla="*/ 110358 w 1213945"/>
                  <a:gd name="connsiteY4" fmla="*/ 299545 h 1135117"/>
                  <a:gd name="connsiteX5" fmla="*/ 94593 w 1213945"/>
                  <a:gd name="connsiteY5" fmla="*/ 346841 h 1135117"/>
                  <a:gd name="connsiteX6" fmla="*/ 47296 w 1213945"/>
                  <a:gd name="connsiteY6" fmla="*/ 378372 h 1135117"/>
                  <a:gd name="connsiteX7" fmla="*/ 15765 w 1213945"/>
                  <a:gd name="connsiteY7" fmla="*/ 472965 h 1135117"/>
                  <a:gd name="connsiteX8" fmla="*/ 0 w 1213945"/>
                  <a:gd name="connsiteY8" fmla="*/ 520262 h 1135117"/>
                  <a:gd name="connsiteX9" fmla="*/ 31531 w 1213945"/>
                  <a:gd name="connsiteY9" fmla="*/ 740979 h 1135117"/>
                  <a:gd name="connsiteX10" fmla="*/ 94593 w 1213945"/>
                  <a:gd name="connsiteY10" fmla="*/ 835572 h 1135117"/>
                  <a:gd name="connsiteX11" fmla="*/ 141889 w 1213945"/>
                  <a:gd name="connsiteY11" fmla="*/ 867103 h 1135117"/>
                  <a:gd name="connsiteX12" fmla="*/ 252248 w 1213945"/>
                  <a:gd name="connsiteY12" fmla="*/ 977462 h 1135117"/>
                  <a:gd name="connsiteX13" fmla="*/ 346841 w 1213945"/>
                  <a:gd name="connsiteY13" fmla="*/ 1056289 h 1135117"/>
                  <a:gd name="connsiteX14" fmla="*/ 441434 w 1213945"/>
                  <a:gd name="connsiteY14" fmla="*/ 1087821 h 1135117"/>
                  <a:gd name="connsiteX15" fmla="*/ 536027 w 1213945"/>
                  <a:gd name="connsiteY15" fmla="*/ 1135117 h 1135117"/>
                  <a:gd name="connsiteX16" fmla="*/ 819807 w 1213945"/>
                  <a:gd name="connsiteY16" fmla="*/ 1119352 h 1135117"/>
                  <a:gd name="connsiteX17" fmla="*/ 867103 w 1213945"/>
                  <a:gd name="connsiteY17" fmla="*/ 1103586 h 1135117"/>
                  <a:gd name="connsiteX18" fmla="*/ 945931 w 1213945"/>
                  <a:gd name="connsiteY18" fmla="*/ 1040524 h 1135117"/>
                  <a:gd name="connsiteX19" fmla="*/ 977462 w 1213945"/>
                  <a:gd name="connsiteY19" fmla="*/ 993227 h 1135117"/>
                  <a:gd name="connsiteX20" fmla="*/ 1072055 w 1213945"/>
                  <a:gd name="connsiteY20" fmla="*/ 914400 h 1135117"/>
                  <a:gd name="connsiteX21" fmla="*/ 1103586 w 1213945"/>
                  <a:gd name="connsiteY21" fmla="*/ 867103 h 1135117"/>
                  <a:gd name="connsiteX22" fmla="*/ 1135117 w 1213945"/>
                  <a:gd name="connsiteY22" fmla="*/ 772510 h 1135117"/>
                  <a:gd name="connsiteX23" fmla="*/ 1166648 w 1213945"/>
                  <a:gd name="connsiteY23" fmla="*/ 725214 h 1135117"/>
                  <a:gd name="connsiteX24" fmla="*/ 1213945 w 1213945"/>
                  <a:gd name="connsiteY24" fmla="*/ 551793 h 1135117"/>
                  <a:gd name="connsiteX25" fmla="*/ 1166648 w 1213945"/>
                  <a:gd name="connsiteY25" fmla="*/ 283779 h 1135117"/>
                  <a:gd name="connsiteX26" fmla="*/ 1135117 w 1213945"/>
                  <a:gd name="connsiteY26" fmla="*/ 236483 h 1135117"/>
                  <a:gd name="connsiteX27" fmla="*/ 1119352 w 1213945"/>
                  <a:gd name="connsiteY27" fmla="*/ 189186 h 1135117"/>
                  <a:gd name="connsiteX28" fmla="*/ 1072055 w 1213945"/>
                  <a:gd name="connsiteY28" fmla="*/ 141889 h 1135117"/>
                  <a:gd name="connsiteX29" fmla="*/ 882869 w 1213945"/>
                  <a:gd name="connsiteY29" fmla="*/ 47296 h 1135117"/>
                  <a:gd name="connsiteX30" fmla="*/ 788276 w 1213945"/>
                  <a:gd name="connsiteY30" fmla="*/ 15765 h 1135117"/>
                  <a:gd name="connsiteX31" fmla="*/ 740979 w 1213945"/>
                  <a:gd name="connsiteY31" fmla="*/ 0 h 1135117"/>
                  <a:gd name="connsiteX32" fmla="*/ 520262 w 1213945"/>
                  <a:gd name="connsiteY32" fmla="*/ 15765 h 1135117"/>
                  <a:gd name="connsiteX33" fmla="*/ 472965 w 1213945"/>
                  <a:gd name="connsiteY33" fmla="*/ 31531 h 1135117"/>
                  <a:gd name="connsiteX34" fmla="*/ 425669 w 1213945"/>
                  <a:gd name="connsiteY34" fmla="*/ 78827 h 1135117"/>
                  <a:gd name="connsiteX35" fmla="*/ 394138 w 1213945"/>
                  <a:gd name="connsiteY35" fmla="*/ 126124 h 1135117"/>
                  <a:gd name="connsiteX36" fmla="*/ 378372 w 1213945"/>
                  <a:gd name="connsiteY36" fmla="*/ 173421 h 1135117"/>
                  <a:gd name="connsiteX37" fmla="*/ 394138 w 1213945"/>
                  <a:gd name="connsiteY37" fmla="*/ 220717 h 1135117"/>
                  <a:gd name="connsiteX38" fmla="*/ 472965 w 1213945"/>
                  <a:gd name="connsiteY38" fmla="*/ 315310 h 1135117"/>
                  <a:gd name="connsiteX39" fmla="*/ 520262 w 1213945"/>
                  <a:gd name="connsiteY39" fmla="*/ 331076 h 1135117"/>
                  <a:gd name="connsiteX40" fmla="*/ 567558 w 1213945"/>
                  <a:gd name="connsiteY40" fmla="*/ 362607 h 1135117"/>
                  <a:gd name="connsiteX41" fmla="*/ 630621 w 1213945"/>
                  <a:gd name="connsiteY41" fmla="*/ 346841 h 1135117"/>
                  <a:gd name="connsiteX42" fmla="*/ 662152 w 1213945"/>
                  <a:gd name="connsiteY42" fmla="*/ 299545 h 1135117"/>
                  <a:gd name="connsiteX43" fmla="*/ 693683 w 1213945"/>
                  <a:gd name="connsiteY43" fmla="*/ 189186 h 1135117"/>
                  <a:gd name="connsiteX44" fmla="*/ 677917 w 1213945"/>
                  <a:gd name="connsiteY44" fmla="*/ 110358 h 1135117"/>
                  <a:gd name="connsiteX45" fmla="*/ 630621 w 1213945"/>
                  <a:gd name="connsiteY45" fmla="*/ 94593 h 1135117"/>
                  <a:gd name="connsiteX46" fmla="*/ 520262 w 1213945"/>
                  <a:gd name="connsiteY46" fmla="*/ 63062 h 1135117"/>
                  <a:gd name="connsiteX47" fmla="*/ 409903 w 1213945"/>
                  <a:gd name="connsiteY47" fmla="*/ 78827 h 1135117"/>
                  <a:gd name="connsiteX48" fmla="*/ 425669 w 1213945"/>
                  <a:gd name="connsiteY48" fmla="*/ 126124 h 1135117"/>
                  <a:gd name="connsiteX49" fmla="*/ 472965 w 1213945"/>
                  <a:gd name="connsiteY49" fmla="*/ 157655 h 1135117"/>
                  <a:gd name="connsiteX50" fmla="*/ 488731 w 1213945"/>
                  <a:gd name="connsiteY50" fmla="*/ 173421 h 113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3945" h="1135117">
                    <a:moveTo>
                      <a:pt x="457200" y="78827"/>
                    </a:moveTo>
                    <a:cubicBezTo>
                      <a:pt x="413731" y="84261"/>
                      <a:pt x="332382" y="86057"/>
                      <a:pt x="283779" y="110358"/>
                    </a:cubicBezTo>
                    <a:cubicBezTo>
                      <a:pt x="219079" y="142708"/>
                      <a:pt x="253832" y="134317"/>
                      <a:pt x="204952" y="173421"/>
                    </a:cubicBezTo>
                    <a:cubicBezTo>
                      <a:pt x="190156" y="185258"/>
                      <a:pt x="173421" y="194442"/>
                      <a:pt x="157655" y="204952"/>
                    </a:cubicBezTo>
                    <a:cubicBezTo>
                      <a:pt x="118025" y="323838"/>
                      <a:pt x="171485" y="177290"/>
                      <a:pt x="110358" y="299545"/>
                    </a:cubicBezTo>
                    <a:cubicBezTo>
                      <a:pt x="102926" y="314409"/>
                      <a:pt x="104974" y="333864"/>
                      <a:pt x="94593" y="346841"/>
                    </a:cubicBezTo>
                    <a:cubicBezTo>
                      <a:pt x="82756" y="361637"/>
                      <a:pt x="63062" y="367862"/>
                      <a:pt x="47296" y="378372"/>
                    </a:cubicBezTo>
                    <a:lnTo>
                      <a:pt x="15765" y="472965"/>
                    </a:lnTo>
                    <a:lnTo>
                      <a:pt x="0" y="520262"/>
                    </a:lnTo>
                    <a:cubicBezTo>
                      <a:pt x="510" y="525360"/>
                      <a:pt x="10099" y="698114"/>
                      <a:pt x="31531" y="740979"/>
                    </a:cubicBezTo>
                    <a:cubicBezTo>
                      <a:pt x="48478" y="774874"/>
                      <a:pt x="63062" y="814551"/>
                      <a:pt x="94593" y="835572"/>
                    </a:cubicBezTo>
                    <a:lnTo>
                      <a:pt x="141889" y="867103"/>
                    </a:lnTo>
                    <a:cubicBezTo>
                      <a:pt x="214170" y="975523"/>
                      <a:pt x="169001" y="949712"/>
                      <a:pt x="252248" y="977462"/>
                    </a:cubicBezTo>
                    <a:cubicBezTo>
                      <a:pt x="281949" y="1007162"/>
                      <a:pt x="307334" y="1038730"/>
                      <a:pt x="346841" y="1056289"/>
                    </a:cubicBezTo>
                    <a:cubicBezTo>
                      <a:pt x="377213" y="1069788"/>
                      <a:pt x="413779" y="1069385"/>
                      <a:pt x="441434" y="1087821"/>
                    </a:cubicBezTo>
                    <a:cubicBezTo>
                      <a:pt x="502558" y="1128570"/>
                      <a:pt x="470755" y="1113360"/>
                      <a:pt x="536027" y="1135117"/>
                    </a:cubicBezTo>
                    <a:cubicBezTo>
                      <a:pt x="630620" y="1129862"/>
                      <a:pt x="725495" y="1128334"/>
                      <a:pt x="819807" y="1119352"/>
                    </a:cubicBezTo>
                    <a:cubicBezTo>
                      <a:pt x="836350" y="1117776"/>
                      <a:pt x="854126" y="1113967"/>
                      <a:pt x="867103" y="1103586"/>
                    </a:cubicBezTo>
                    <a:cubicBezTo>
                      <a:pt x="968972" y="1022089"/>
                      <a:pt x="827053" y="1080148"/>
                      <a:pt x="945931" y="1040524"/>
                    </a:cubicBezTo>
                    <a:cubicBezTo>
                      <a:pt x="956441" y="1024758"/>
                      <a:pt x="965332" y="1007783"/>
                      <a:pt x="977462" y="993227"/>
                    </a:cubicBezTo>
                    <a:cubicBezTo>
                      <a:pt x="1015396" y="947706"/>
                      <a:pt x="1025550" y="945403"/>
                      <a:pt x="1072055" y="914400"/>
                    </a:cubicBezTo>
                    <a:cubicBezTo>
                      <a:pt x="1082565" y="898634"/>
                      <a:pt x="1095891" y="884418"/>
                      <a:pt x="1103586" y="867103"/>
                    </a:cubicBezTo>
                    <a:cubicBezTo>
                      <a:pt x="1117085" y="836731"/>
                      <a:pt x="1116681" y="800164"/>
                      <a:pt x="1135117" y="772510"/>
                    </a:cubicBezTo>
                    <a:cubicBezTo>
                      <a:pt x="1145627" y="756745"/>
                      <a:pt x="1158953" y="742529"/>
                      <a:pt x="1166648" y="725214"/>
                    </a:cubicBezTo>
                    <a:cubicBezTo>
                      <a:pt x="1195742" y="659753"/>
                      <a:pt x="1200457" y="619229"/>
                      <a:pt x="1213945" y="551793"/>
                    </a:cubicBezTo>
                    <a:cubicBezTo>
                      <a:pt x="1208927" y="496594"/>
                      <a:pt x="1208657" y="346792"/>
                      <a:pt x="1166648" y="283779"/>
                    </a:cubicBezTo>
                    <a:lnTo>
                      <a:pt x="1135117" y="236483"/>
                    </a:lnTo>
                    <a:cubicBezTo>
                      <a:pt x="1129862" y="220717"/>
                      <a:pt x="1128570" y="203013"/>
                      <a:pt x="1119352" y="189186"/>
                    </a:cubicBezTo>
                    <a:cubicBezTo>
                      <a:pt x="1106984" y="170635"/>
                      <a:pt x="1089654" y="155577"/>
                      <a:pt x="1072055" y="141889"/>
                    </a:cubicBezTo>
                    <a:cubicBezTo>
                      <a:pt x="980371" y="70579"/>
                      <a:pt x="986607" y="81875"/>
                      <a:pt x="882869" y="47296"/>
                    </a:cubicBezTo>
                    <a:lnTo>
                      <a:pt x="788276" y="15765"/>
                    </a:lnTo>
                    <a:lnTo>
                      <a:pt x="740979" y="0"/>
                    </a:lnTo>
                    <a:cubicBezTo>
                      <a:pt x="667407" y="5255"/>
                      <a:pt x="593517" y="7147"/>
                      <a:pt x="520262" y="15765"/>
                    </a:cubicBezTo>
                    <a:cubicBezTo>
                      <a:pt x="503757" y="17707"/>
                      <a:pt x="486792" y="22313"/>
                      <a:pt x="472965" y="31531"/>
                    </a:cubicBezTo>
                    <a:cubicBezTo>
                      <a:pt x="454414" y="43898"/>
                      <a:pt x="439942" y="61699"/>
                      <a:pt x="425669" y="78827"/>
                    </a:cubicBezTo>
                    <a:cubicBezTo>
                      <a:pt x="413539" y="93383"/>
                      <a:pt x="402612" y="109176"/>
                      <a:pt x="394138" y="126124"/>
                    </a:cubicBezTo>
                    <a:cubicBezTo>
                      <a:pt x="386706" y="140988"/>
                      <a:pt x="383627" y="157655"/>
                      <a:pt x="378372" y="173421"/>
                    </a:cubicBezTo>
                    <a:cubicBezTo>
                      <a:pt x="383627" y="189186"/>
                      <a:pt x="386706" y="205853"/>
                      <a:pt x="394138" y="220717"/>
                    </a:cubicBezTo>
                    <a:cubicBezTo>
                      <a:pt x="408680" y="249800"/>
                      <a:pt x="446814" y="297876"/>
                      <a:pt x="472965" y="315310"/>
                    </a:cubicBezTo>
                    <a:cubicBezTo>
                      <a:pt x="486792" y="324528"/>
                      <a:pt x="505398" y="323644"/>
                      <a:pt x="520262" y="331076"/>
                    </a:cubicBezTo>
                    <a:cubicBezTo>
                      <a:pt x="537209" y="339550"/>
                      <a:pt x="551793" y="352097"/>
                      <a:pt x="567558" y="362607"/>
                    </a:cubicBezTo>
                    <a:cubicBezTo>
                      <a:pt x="588579" y="357352"/>
                      <a:pt x="612592" y="358860"/>
                      <a:pt x="630621" y="346841"/>
                    </a:cubicBezTo>
                    <a:cubicBezTo>
                      <a:pt x="646386" y="336331"/>
                      <a:pt x="653678" y="316492"/>
                      <a:pt x="662152" y="299545"/>
                    </a:cubicBezTo>
                    <a:cubicBezTo>
                      <a:pt x="673458" y="276932"/>
                      <a:pt x="688633" y="209385"/>
                      <a:pt x="693683" y="189186"/>
                    </a:cubicBezTo>
                    <a:cubicBezTo>
                      <a:pt x="688428" y="162910"/>
                      <a:pt x="692781" y="132654"/>
                      <a:pt x="677917" y="110358"/>
                    </a:cubicBezTo>
                    <a:cubicBezTo>
                      <a:pt x="668699" y="96531"/>
                      <a:pt x="646600" y="99158"/>
                      <a:pt x="630621" y="94593"/>
                    </a:cubicBezTo>
                    <a:cubicBezTo>
                      <a:pt x="492049" y="55001"/>
                      <a:pt x="633661" y="100861"/>
                      <a:pt x="520262" y="63062"/>
                    </a:cubicBezTo>
                    <a:cubicBezTo>
                      <a:pt x="483476" y="68317"/>
                      <a:pt x="440822" y="58214"/>
                      <a:pt x="409903" y="78827"/>
                    </a:cubicBezTo>
                    <a:cubicBezTo>
                      <a:pt x="396076" y="88045"/>
                      <a:pt x="415288" y="113147"/>
                      <a:pt x="425669" y="126124"/>
                    </a:cubicBezTo>
                    <a:cubicBezTo>
                      <a:pt x="437505" y="140920"/>
                      <a:pt x="457807" y="146286"/>
                      <a:pt x="472965" y="157655"/>
                    </a:cubicBezTo>
                    <a:cubicBezTo>
                      <a:pt x="478911" y="162114"/>
                      <a:pt x="483476" y="168166"/>
                      <a:pt x="488731" y="17342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13" name="12 Forma libre"/>
              <p:cNvSpPr/>
              <p:nvPr/>
            </p:nvSpPr>
            <p:spPr>
              <a:xfrm>
                <a:off x="0" y="2362200"/>
                <a:ext cx="1623849" cy="1652752"/>
              </a:xfrm>
              <a:custGeom>
                <a:avLst/>
                <a:gdLst>
                  <a:gd name="connsiteX0" fmla="*/ 633249 w 1623849"/>
                  <a:gd name="connsiteY0" fmla="*/ 73572 h 1652752"/>
                  <a:gd name="connsiteX1" fmla="*/ 97221 w 1623849"/>
                  <a:gd name="connsiteY1" fmla="*/ 420413 h 1652752"/>
                  <a:gd name="connsiteX2" fmla="*/ 49925 w 1623849"/>
                  <a:gd name="connsiteY2" fmla="*/ 924910 h 1652752"/>
                  <a:gd name="connsiteX3" fmla="*/ 286407 w 1623849"/>
                  <a:gd name="connsiteY3" fmla="*/ 1476703 h 1652752"/>
                  <a:gd name="connsiteX4" fmla="*/ 838201 w 1623849"/>
                  <a:gd name="connsiteY4" fmla="*/ 1650124 h 1652752"/>
                  <a:gd name="connsiteX5" fmla="*/ 1311166 w 1623849"/>
                  <a:gd name="connsiteY5" fmla="*/ 1492469 h 1652752"/>
                  <a:gd name="connsiteX6" fmla="*/ 1610711 w 1623849"/>
                  <a:gd name="connsiteY6" fmla="*/ 924910 h 1652752"/>
                  <a:gd name="connsiteX7" fmla="*/ 1389994 w 1623849"/>
                  <a:gd name="connsiteY7" fmla="*/ 246993 h 1652752"/>
                  <a:gd name="connsiteX8" fmla="*/ 869732 w 1623849"/>
                  <a:gd name="connsiteY8" fmla="*/ 26276 h 1652752"/>
                  <a:gd name="connsiteX9" fmla="*/ 633249 w 1623849"/>
                  <a:gd name="connsiteY9" fmla="*/ 73572 h 165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3849" h="1652752">
                    <a:moveTo>
                      <a:pt x="633249" y="73572"/>
                    </a:moveTo>
                    <a:cubicBezTo>
                      <a:pt x="504497" y="139261"/>
                      <a:pt x="194442" y="278523"/>
                      <a:pt x="97221" y="420413"/>
                    </a:cubicBezTo>
                    <a:cubicBezTo>
                      <a:pt x="0" y="562303"/>
                      <a:pt x="18394" y="748862"/>
                      <a:pt x="49925" y="924910"/>
                    </a:cubicBezTo>
                    <a:cubicBezTo>
                      <a:pt x="81456" y="1100958"/>
                      <a:pt x="155028" y="1355834"/>
                      <a:pt x="286407" y="1476703"/>
                    </a:cubicBezTo>
                    <a:cubicBezTo>
                      <a:pt x="417786" y="1597572"/>
                      <a:pt x="667408" y="1647496"/>
                      <a:pt x="838201" y="1650124"/>
                    </a:cubicBezTo>
                    <a:cubicBezTo>
                      <a:pt x="1008994" y="1652752"/>
                      <a:pt x="1182414" y="1613338"/>
                      <a:pt x="1311166" y="1492469"/>
                    </a:cubicBezTo>
                    <a:cubicBezTo>
                      <a:pt x="1439918" y="1371600"/>
                      <a:pt x="1597573" y="1132489"/>
                      <a:pt x="1610711" y="924910"/>
                    </a:cubicBezTo>
                    <a:cubicBezTo>
                      <a:pt x="1623849" y="717331"/>
                      <a:pt x="1513490" y="396765"/>
                      <a:pt x="1389994" y="246993"/>
                    </a:cubicBezTo>
                    <a:cubicBezTo>
                      <a:pt x="1266498" y="97221"/>
                      <a:pt x="998484" y="52552"/>
                      <a:pt x="869732" y="26276"/>
                    </a:cubicBezTo>
                    <a:cubicBezTo>
                      <a:pt x="740980" y="0"/>
                      <a:pt x="762001" y="7883"/>
                      <a:pt x="633249" y="73572"/>
                    </a:cubicBezTo>
                    <a:close/>
                  </a:path>
                </a:pathLst>
              </a:custGeom>
              <a:solidFill>
                <a:schemeClr val="bg1">
                  <a:alpha val="2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grpSp>
          <p:nvGrpSpPr>
            <p:cNvPr id="5" name="23 Grupo"/>
            <p:cNvGrpSpPr/>
            <p:nvPr/>
          </p:nvGrpSpPr>
          <p:grpSpPr>
            <a:xfrm rot="17302526">
              <a:off x="5622715" y="6004458"/>
              <a:ext cx="1256732" cy="391129"/>
              <a:chOff x="7391399" y="4038600"/>
              <a:chExt cx="1256732" cy="391129"/>
            </a:xfrm>
          </p:grpSpPr>
          <p:sp>
            <p:nvSpPr>
              <p:cNvPr id="15" name="14 Flecha derecha"/>
              <p:cNvSpPr/>
              <p:nvPr/>
            </p:nvSpPr>
            <p:spPr>
              <a:xfrm>
                <a:off x="7505131" y="4081173"/>
                <a:ext cx="1143000" cy="348556"/>
              </a:xfrm>
              <a:prstGeom prst="rightArrow">
                <a:avLst>
                  <a:gd name="adj1" fmla="val 50000"/>
                  <a:gd name="adj2" fmla="val 43468"/>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15 CuadroTexto"/>
              <p:cNvSpPr txBox="1"/>
              <p:nvPr/>
            </p:nvSpPr>
            <p:spPr>
              <a:xfrm>
                <a:off x="7391399" y="4038600"/>
                <a:ext cx="1219200" cy="369332"/>
              </a:xfrm>
              <a:prstGeom prst="rect">
                <a:avLst/>
              </a:prstGeom>
              <a:noFill/>
            </p:spPr>
            <p:txBody>
              <a:bodyPr wrap="square" rtlCol="0">
                <a:spAutoFit/>
              </a:bodyPr>
              <a:lstStyle/>
              <a:p>
                <a:pPr algn="ctr"/>
                <a:r>
                  <a:rPr lang="es-AR" dirty="0">
                    <a:solidFill>
                      <a:schemeClr val="bg1"/>
                    </a:solidFill>
                    <a:latin typeface="Arial" pitchFamily="34" charset="0"/>
                    <a:cs typeface="Arial" pitchFamily="34" charset="0"/>
                  </a:rPr>
                  <a:t>escape</a:t>
                </a:r>
                <a:endParaRPr lang="en-US" dirty="0">
                  <a:solidFill>
                    <a:schemeClr val="bg1"/>
                  </a:solidFill>
                  <a:latin typeface="Arial" pitchFamily="34" charset="0"/>
                  <a:cs typeface="Arial" pitchFamily="34" charset="0"/>
                </a:endParaRPr>
              </a:p>
            </p:txBody>
          </p:sp>
        </p:grpSp>
        <p:grpSp>
          <p:nvGrpSpPr>
            <p:cNvPr id="10" name="24 Grupo"/>
            <p:cNvGrpSpPr/>
            <p:nvPr/>
          </p:nvGrpSpPr>
          <p:grpSpPr>
            <a:xfrm rot="5400000">
              <a:off x="2767600" y="5004803"/>
              <a:ext cx="1256730" cy="391128"/>
              <a:chOff x="7391401" y="4038601"/>
              <a:chExt cx="1256730" cy="391128"/>
            </a:xfrm>
          </p:grpSpPr>
          <p:sp>
            <p:nvSpPr>
              <p:cNvPr id="26" name="25 Flecha derecha"/>
              <p:cNvSpPr/>
              <p:nvPr/>
            </p:nvSpPr>
            <p:spPr>
              <a:xfrm>
                <a:off x="7505131" y="4081173"/>
                <a:ext cx="1143000" cy="348556"/>
              </a:xfrm>
              <a:prstGeom prst="rightArrow">
                <a:avLst>
                  <a:gd name="adj1" fmla="val 50000"/>
                  <a:gd name="adj2" fmla="val 43468"/>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26 CuadroTexto"/>
              <p:cNvSpPr txBox="1"/>
              <p:nvPr/>
            </p:nvSpPr>
            <p:spPr>
              <a:xfrm>
                <a:off x="7391401" y="4038601"/>
                <a:ext cx="1219200" cy="369332"/>
              </a:xfrm>
              <a:prstGeom prst="rect">
                <a:avLst/>
              </a:prstGeom>
              <a:noFill/>
            </p:spPr>
            <p:txBody>
              <a:bodyPr wrap="square" rtlCol="0">
                <a:spAutoFit/>
              </a:bodyPr>
              <a:lstStyle/>
              <a:p>
                <a:pPr algn="ctr"/>
                <a:r>
                  <a:rPr lang="es-AR" dirty="0">
                    <a:solidFill>
                      <a:schemeClr val="bg1"/>
                    </a:solidFill>
                    <a:latin typeface="Arial" pitchFamily="34" charset="0"/>
                    <a:cs typeface="Arial" pitchFamily="34" charset="0"/>
                  </a:rPr>
                  <a:t>escape</a:t>
                </a:r>
                <a:endParaRPr lang="en-US" dirty="0">
                  <a:solidFill>
                    <a:schemeClr val="bg1"/>
                  </a:solidFill>
                  <a:latin typeface="Arial" pitchFamily="34" charset="0"/>
                  <a:cs typeface="Arial" pitchFamily="34" charset="0"/>
                </a:endParaRPr>
              </a:p>
            </p:txBody>
          </p:sp>
        </p:grpSp>
        <p:grpSp>
          <p:nvGrpSpPr>
            <p:cNvPr id="11" name="27 Grupo"/>
            <p:cNvGrpSpPr/>
            <p:nvPr/>
          </p:nvGrpSpPr>
          <p:grpSpPr>
            <a:xfrm rot="2936709">
              <a:off x="5537766" y="4280019"/>
              <a:ext cx="1020412" cy="391126"/>
              <a:chOff x="7391402" y="4038603"/>
              <a:chExt cx="1256729" cy="391126"/>
            </a:xfrm>
          </p:grpSpPr>
          <p:sp>
            <p:nvSpPr>
              <p:cNvPr id="29" name="28 Flecha derecha"/>
              <p:cNvSpPr/>
              <p:nvPr/>
            </p:nvSpPr>
            <p:spPr>
              <a:xfrm>
                <a:off x="7505131" y="4081173"/>
                <a:ext cx="1143000" cy="348556"/>
              </a:xfrm>
              <a:prstGeom prst="rightArrow">
                <a:avLst>
                  <a:gd name="adj1" fmla="val 50000"/>
                  <a:gd name="adj2" fmla="val 43468"/>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29 CuadroTexto"/>
              <p:cNvSpPr txBox="1"/>
              <p:nvPr/>
            </p:nvSpPr>
            <p:spPr>
              <a:xfrm>
                <a:off x="7391402" y="4038603"/>
                <a:ext cx="1219199" cy="369332"/>
              </a:xfrm>
              <a:prstGeom prst="rect">
                <a:avLst/>
              </a:prstGeom>
              <a:noFill/>
            </p:spPr>
            <p:txBody>
              <a:bodyPr wrap="square" rtlCol="0">
                <a:spAutoFit/>
              </a:bodyPr>
              <a:lstStyle/>
              <a:p>
                <a:pPr algn="ctr"/>
                <a:r>
                  <a:rPr lang="es-AR" dirty="0">
                    <a:solidFill>
                      <a:schemeClr val="bg1"/>
                    </a:solidFill>
                    <a:latin typeface="Arial" pitchFamily="34" charset="0"/>
                    <a:cs typeface="Arial" pitchFamily="34" charset="0"/>
                  </a:rPr>
                  <a:t>escape</a:t>
                </a:r>
                <a:endParaRPr lang="en-US" dirty="0">
                  <a:solidFill>
                    <a:schemeClr val="bg1"/>
                  </a:solidFill>
                  <a:latin typeface="Arial" pitchFamily="34" charset="0"/>
                  <a:cs typeface="Arial" pitchFamily="34" charset="0"/>
                </a:endParaRPr>
              </a:p>
            </p:txBody>
          </p:sp>
        </p:grpSp>
        <p:grpSp>
          <p:nvGrpSpPr>
            <p:cNvPr id="17" name="30 Grupo"/>
            <p:cNvGrpSpPr/>
            <p:nvPr/>
          </p:nvGrpSpPr>
          <p:grpSpPr>
            <a:xfrm rot="19824843">
              <a:off x="5120028" y="5390142"/>
              <a:ext cx="1256730" cy="391130"/>
              <a:chOff x="7391401" y="4038599"/>
              <a:chExt cx="1256730" cy="391130"/>
            </a:xfrm>
          </p:grpSpPr>
          <p:sp>
            <p:nvSpPr>
              <p:cNvPr id="32" name="31 Flecha derecha"/>
              <p:cNvSpPr/>
              <p:nvPr/>
            </p:nvSpPr>
            <p:spPr>
              <a:xfrm>
                <a:off x="7505131" y="4081173"/>
                <a:ext cx="1143000" cy="348556"/>
              </a:xfrm>
              <a:prstGeom prst="rightArrow">
                <a:avLst>
                  <a:gd name="adj1" fmla="val 50000"/>
                  <a:gd name="adj2" fmla="val 43468"/>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32 CuadroTexto"/>
              <p:cNvSpPr txBox="1"/>
              <p:nvPr/>
            </p:nvSpPr>
            <p:spPr>
              <a:xfrm>
                <a:off x="7391401" y="4038599"/>
                <a:ext cx="1219199" cy="369332"/>
              </a:xfrm>
              <a:prstGeom prst="rect">
                <a:avLst/>
              </a:prstGeom>
              <a:noFill/>
            </p:spPr>
            <p:txBody>
              <a:bodyPr wrap="square" rtlCol="0">
                <a:spAutoFit/>
              </a:bodyPr>
              <a:lstStyle/>
              <a:p>
                <a:pPr algn="ctr"/>
                <a:r>
                  <a:rPr lang="es-AR" dirty="0">
                    <a:solidFill>
                      <a:schemeClr val="bg1"/>
                    </a:solidFill>
                    <a:latin typeface="Arial" pitchFamily="34" charset="0"/>
                    <a:cs typeface="Arial" pitchFamily="34" charset="0"/>
                  </a:rPr>
                  <a:t>escape</a:t>
                </a:r>
                <a:endParaRPr lang="en-US" dirty="0">
                  <a:solidFill>
                    <a:schemeClr val="bg1"/>
                  </a:solidFill>
                  <a:latin typeface="Arial" pitchFamily="34" charset="0"/>
                  <a:cs typeface="Arial" pitchFamily="34" charset="0"/>
                </a:endParaRPr>
              </a:p>
            </p:txBody>
          </p:sp>
        </p:grpSp>
        <p:sp>
          <p:nvSpPr>
            <p:cNvPr id="34" name="33 CuadroTexto"/>
            <p:cNvSpPr txBox="1"/>
            <p:nvPr/>
          </p:nvSpPr>
          <p:spPr>
            <a:xfrm>
              <a:off x="1066800" y="6019800"/>
              <a:ext cx="1905000" cy="369332"/>
            </a:xfrm>
            <a:prstGeom prst="rect">
              <a:avLst/>
            </a:prstGeom>
            <a:noFill/>
          </p:spPr>
          <p:txBody>
            <a:bodyPr wrap="square" rtlCol="0">
              <a:spAutoFit/>
            </a:bodyPr>
            <a:lstStyle/>
            <a:p>
              <a:pPr algn="r"/>
              <a:r>
                <a:rPr lang="es-AR" b="1" dirty="0" err="1">
                  <a:solidFill>
                    <a:srgbClr val="FF0000"/>
                  </a:solidFill>
                  <a:latin typeface="Arial" pitchFamily="34" charset="0"/>
                  <a:cs typeface="Arial" pitchFamily="34" charset="0"/>
                </a:rPr>
                <a:t>amastigote</a:t>
              </a:r>
              <a:endParaRPr lang="en-US" b="1" dirty="0">
                <a:solidFill>
                  <a:srgbClr val="FF0000"/>
                </a:solidFill>
                <a:latin typeface="Arial" pitchFamily="34" charset="0"/>
                <a:cs typeface="Arial" pitchFamily="34" charset="0"/>
              </a:endParaRPr>
            </a:p>
          </p:txBody>
        </p:sp>
      </p:grpSp>
      <p:grpSp>
        <p:nvGrpSpPr>
          <p:cNvPr id="18" name="38 Grupo"/>
          <p:cNvGrpSpPr/>
          <p:nvPr/>
        </p:nvGrpSpPr>
        <p:grpSpPr>
          <a:xfrm>
            <a:off x="7010400" y="1726097"/>
            <a:ext cx="685800" cy="609600"/>
            <a:chOff x="9144000" y="2133600"/>
            <a:chExt cx="685800" cy="609600"/>
          </a:xfrm>
        </p:grpSpPr>
        <p:sp>
          <p:nvSpPr>
            <p:cNvPr id="40" name="39 Elipse"/>
            <p:cNvSpPr>
              <a:spLocks noChangeAspect="1"/>
            </p:cNvSpPr>
            <p:nvPr/>
          </p:nvSpPr>
          <p:spPr>
            <a:xfrm>
              <a:off x="9372600" y="2209800"/>
              <a:ext cx="342900" cy="342900"/>
            </a:xfrm>
            <a:prstGeom prst="ellipse">
              <a:avLst/>
            </a:prstGeom>
            <a:solidFill>
              <a:srgbClr val="FFFF00">
                <a:alpha val="25000"/>
              </a:srgbClr>
            </a:solidFill>
            <a:ln w="38100">
              <a:solidFill>
                <a:srgbClr val="0033CC"/>
              </a:solidFill>
            </a:ln>
            <a:effectLst>
              <a:glow rad="139700">
                <a:schemeClr val="accent3">
                  <a:satMod val="175000"/>
                  <a:alpha val="40000"/>
                </a:schemeClr>
              </a:glow>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40 Arco"/>
            <p:cNvSpPr/>
            <p:nvPr/>
          </p:nvSpPr>
          <p:spPr>
            <a:xfrm>
              <a:off x="9601200" y="23622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41 Arco"/>
            <p:cNvSpPr/>
            <p:nvPr/>
          </p:nvSpPr>
          <p:spPr>
            <a:xfrm rot="18383719">
              <a:off x="9570525" y="2179125"/>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42 Arco"/>
            <p:cNvSpPr/>
            <p:nvPr/>
          </p:nvSpPr>
          <p:spPr>
            <a:xfrm>
              <a:off x="9525000" y="25146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43 Arco"/>
            <p:cNvSpPr/>
            <p:nvPr/>
          </p:nvSpPr>
          <p:spPr>
            <a:xfrm rot="2923303">
              <a:off x="9343403" y="2485404"/>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44 Arco"/>
            <p:cNvSpPr/>
            <p:nvPr/>
          </p:nvSpPr>
          <p:spPr>
            <a:xfrm>
              <a:off x="9296400" y="21336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45 Arco"/>
            <p:cNvSpPr/>
            <p:nvPr/>
          </p:nvSpPr>
          <p:spPr>
            <a:xfrm>
              <a:off x="9144000" y="22860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46 Arco"/>
            <p:cNvSpPr/>
            <p:nvPr/>
          </p:nvSpPr>
          <p:spPr>
            <a:xfrm rot="6376153">
              <a:off x="9171443" y="2313444"/>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9" name="56 Grupo"/>
          <p:cNvGrpSpPr/>
          <p:nvPr/>
        </p:nvGrpSpPr>
        <p:grpSpPr>
          <a:xfrm>
            <a:off x="2590800" y="1802297"/>
            <a:ext cx="685800" cy="609600"/>
            <a:chOff x="9144000" y="2133600"/>
            <a:chExt cx="685800" cy="609600"/>
          </a:xfrm>
        </p:grpSpPr>
        <p:sp>
          <p:nvSpPr>
            <p:cNvPr id="58" name="57 Elipse"/>
            <p:cNvSpPr>
              <a:spLocks noChangeAspect="1"/>
            </p:cNvSpPr>
            <p:nvPr/>
          </p:nvSpPr>
          <p:spPr>
            <a:xfrm>
              <a:off x="9372600" y="2209800"/>
              <a:ext cx="342900" cy="342900"/>
            </a:xfrm>
            <a:prstGeom prst="ellipse">
              <a:avLst/>
            </a:prstGeom>
            <a:solidFill>
              <a:srgbClr val="FFFF00">
                <a:alpha val="25000"/>
              </a:srgbClr>
            </a:solidFill>
            <a:ln w="38100">
              <a:solidFill>
                <a:srgbClr val="0033CC"/>
              </a:solidFill>
            </a:ln>
            <a:effectLst>
              <a:glow rad="139700">
                <a:schemeClr val="accent3">
                  <a:satMod val="175000"/>
                  <a:alpha val="40000"/>
                </a:schemeClr>
              </a:glow>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58 Arco"/>
            <p:cNvSpPr/>
            <p:nvPr/>
          </p:nvSpPr>
          <p:spPr>
            <a:xfrm>
              <a:off x="9601200" y="23622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59 Arco"/>
            <p:cNvSpPr/>
            <p:nvPr/>
          </p:nvSpPr>
          <p:spPr>
            <a:xfrm rot="18383719">
              <a:off x="9570525" y="2179125"/>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60 Arco"/>
            <p:cNvSpPr/>
            <p:nvPr/>
          </p:nvSpPr>
          <p:spPr>
            <a:xfrm>
              <a:off x="9525000" y="25146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61 Arco"/>
            <p:cNvSpPr/>
            <p:nvPr/>
          </p:nvSpPr>
          <p:spPr>
            <a:xfrm rot="2923303">
              <a:off x="9343403" y="2485404"/>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62 Arco"/>
            <p:cNvSpPr/>
            <p:nvPr/>
          </p:nvSpPr>
          <p:spPr>
            <a:xfrm>
              <a:off x="9296400" y="21336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63 Arco"/>
            <p:cNvSpPr/>
            <p:nvPr/>
          </p:nvSpPr>
          <p:spPr>
            <a:xfrm>
              <a:off x="9144000" y="22860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64 Arco"/>
            <p:cNvSpPr/>
            <p:nvPr/>
          </p:nvSpPr>
          <p:spPr>
            <a:xfrm rot="6376153">
              <a:off x="9171443" y="2313444"/>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 name="65 Grupo"/>
          <p:cNvGrpSpPr>
            <a:grpSpLocks noChangeAspect="1"/>
          </p:cNvGrpSpPr>
          <p:nvPr/>
        </p:nvGrpSpPr>
        <p:grpSpPr>
          <a:xfrm>
            <a:off x="5715000" y="2107097"/>
            <a:ext cx="548640" cy="487680"/>
            <a:chOff x="9144000" y="2133600"/>
            <a:chExt cx="685800" cy="609600"/>
          </a:xfrm>
        </p:grpSpPr>
        <p:sp>
          <p:nvSpPr>
            <p:cNvPr id="67" name="66 Elipse"/>
            <p:cNvSpPr>
              <a:spLocks noChangeAspect="1"/>
            </p:cNvSpPr>
            <p:nvPr/>
          </p:nvSpPr>
          <p:spPr>
            <a:xfrm>
              <a:off x="9372600" y="2209800"/>
              <a:ext cx="342900" cy="342900"/>
            </a:xfrm>
            <a:prstGeom prst="ellipse">
              <a:avLst/>
            </a:prstGeom>
            <a:solidFill>
              <a:srgbClr val="FFFF00">
                <a:alpha val="25000"/>
              </a:srgbClr>
            </a:solidFill>
            <a:ln w="38100">
              <a:solidFill>
                <a:srgbClr val="0033CC"/>
              </a:solidFill>
            </a:ln>
            <a:effectLst>
              <a:glow rad="139700">
                <a:schemeClr val="accent3">
                  <a:satMod val="175000"/>
                  <a:alpha val="40000"/>
                </a:schemeClr>
              </a:glow>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67 Arco"/>
            <p:cNvSpPr/>
            <p:nvPr/>
          </p:nvSpPr>
          <p:spPr>
            <a:xfrm>
              <a:off x="9601200" y="23622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68 Arco"/>
            <p:cNvSpPr/>
            <p:nvPr/>
          </p:nvSpPr>
          <p:spPr>
            <a:xfrm rot="18383719">
              <a:off x="9570525" y="2179125"/>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69 Arco"/>
            <p:cNvSpPr/>
            <p:nvPr/>
          </p:nvSpPr>
          <p:spPr>
            <a:xfrm>
              <a:off x="9525000" y="25146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70 Arco"/>
            <p:cNvSpPr/>
            <p:nvPr/>
          </p:nvSpPr>
          <p:spPr>
            <a:xfrm rot="2923303">
              <a:off x="9343403" y="2485404"/>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71 Arco"/>
            <p:cNvSpPr/>
            <p:nvPr/>
          </p:nvSpPr>
          <p:spPr>
            <a:xfrm>
              <a:off x="9296400" y="21336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72 Arco"/>
            <p:cNvSpPr/>
            <p:nvPr/>
          </p:nvSpPr>
          <p:spPr>
            <a:xfrm>
              <a:off x="9144000" y="22860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73 Arco"/>
            <p:cNvSpPr/>
            <p:nvPr/>
          </p:nvSpPr>
          <p:spPr>
            <a:xfrm rot="6376153">
              <a:off x="9171443" y="2313444"/>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1" name="74 Grupo"/>
          <p:cNvGrpSpPr>
            <a:grpSpLocks noChangeAspect="1"/>
          </p:cNvGrpSpPr>
          <p:nvPr/>
        </p:nvGrpSpPr>
        <p:grpSpPr>
          <a:xfrm>
            <a:off x="4632960" y="2183297"/>
            <a:ext cx="548640" cy="487680"/>
            <a:chOff x="9144000" y="2133600"/>
            <a:chExt cx="685800" cy="609600"/>
          </a:xfrm>
        </p:grpSpPr>
        <p:sp>
          <p:nvSpPr>
            <p:cNvPr id="76" name="75 Elipse"/>
            <p:cNvSpPr>
              <a:spLocks noChangeAspect="1"/>
            </p:cNvSpPr>
            <p:nvPr/>
          </p:nvSpPr>
          <p:spPr>
            <a:xfrm>
              <a:off x="9372600" y="2209800"/>
              <a:ext cx="342900" cy="342900"/>
            </a:xfrm>
            <a:prstGeom prst="ellipse">
              <a:avLst/>
            </a:prstGeom>
            <a:solidFill>
              <a:srgbClr val="FFFF00">
                <a:alpha val="25000"/>
              </a:srgbClr>
            </a:solidFill>
            <a:ln w="38100">
              <a:solidFill>
                <a:srgbClr val="0033CC"/>
              </a:solidFill>
            </a:ln>
            <a:effectLst>
              <a:glow rad="139700">
                <a:schemeClr val="accent3">
                  <a:satMod val="175000"/>
                  <a:alpha val="40000"/>
                </a:schemeClr>
              </a:glow>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76 Arco"/>
            <p:cNvSpPr/>
            <p:nvPr/>
          </p:nvSpPr>
          <p:spPr>
            <a:xfrm>
              <a:off x="9601200" y="23622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77 Arco"/>
            <p:cNvSpPr/>
            <p:nvPr/>
          </p:nvSpPr>
          <p:spPr>
            <a:xfrm rot="18383719">
              <a:off x="9570525" y="2179125"/>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78 Arco"/>
            <p:cNvSpPr/>
            <p:nvPr/>
          </p:nvSpPr>
          <p:spPr>
            <a:xfrm>
              <a:off x="9525000" y="25146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79 Arco"/>
            <p:cNvSpPr/>
            <p:nvPr/>
          </p:nvSpPr>
          <p:spPr>
            <a:xfrm rot="2923303">
              <a:off x="9343403" y="2485404"/>
              <a:ext cx="228600" cy="228600"/>
            </a:xfrm>
            <a:prstGeom prst="arc">
              <a:avLst/>
            </a:pr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80 Arco"/>
            <p:cNvSpPr/>
            <p:nvPr/>
          </p:nvSpPr>
          <p:spPr>
            <a:xfrm>
              <a:off x="9296400" y="21336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81 Arco"/>
            <p:cNvSpPr/>
            <p:nvPr/>
          </p:nvSpPr>
          <p:spPr>
            <a:xfrm>
              <a:off x="9144000" y="22860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82 Arco"/>
            <p:cNvSpPr/>
            <p:nvPr/>
          </p:nvSpPr>
          <p:spPr>
            <a:xfrm rot="6376153">
              <a:off x="9171443" y="2313444"/>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2" name="83 Grupo"/>
          <p:cNvGrpSpPr>
            <a:grpSpLocks noChangeAspect="1"/>
          </p:cNvGrpSpPr>
          <p:nvPr/>
        </p:nvGrpSpPr>
        <p:grpSpPr>
          <a:xfrm>
            <a:off x="4648200" y="5078897"/>
            <a:ext cx="548640" cy="487680"/>
            <a:chOff x="9144000" y="2133600"/>
            <a:chExt cx="685800" cy="609600"/>
          </a:xfrm>
        </p:grpSpPr>
        <p:sp>
          <p:nvSpPr>
            <p:cNvPr id="85" name="84 Elipse"/>
            <p:cNvSpPr>
              <a:spLocks noChangeAspect="1"/>
            </p:cNvSpPr>
            <p:nvPr/>
          </p:nvSpPr>
          <p:spPr>
            <a:xfrm>
              <a:off x="9372600" y="2209800"/>
              <a:ext cx="342900" cy="342900"/>
            </a:xfrm>
            <a:prstGeom prst="ellipse">
              <a:avLst/>
            </a:prstGeom>
            <a:solidFill>
              <a:srgbClr val="FFFF00">
                <a:alpha val="25000"/>
              </a:srgbClr>
            </a:solidFill>
            <a:ln>
              <a:solidFill>
                <a:srgbClr val="0033CC"/>
              </a:solidFill>
            </a:ln>
            <a:effectLst>
              <a:glow rad="139700">
                <a:schemeClr val="accent3">
                  <a:satMod val="175000"/>
                  <a:alpha val="40000"/>
                </a:schemeClr>
              </a:glow>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85 Arco"/>
            <p:cNvSpPr/>
            <p:nvPr/>
          </p:nvSpPr>
          <p:spPr>
            <a:xfrm>
              <a:off x="9601200" y="23622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86 Arco"/>
            <p:cNvSpPr/>
            <p:nvPr/>
          </p:nvSpPr>
          <p:spPr>
            <a:xfrm rot="18383719">
              <a:off x="9570525" y="2179125"/>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87 Arco"/>
            <p:cNvSpPr/>
            <p:nvPr/>
          </p:nvSpPr>
          <p:spPr>
            <a:xfrm>
              <a:off x="9525000" y="25146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88 Arco"/>
            <p:cNvSpPr/>
            <p:nvPr/>
          </p:nvSpPr>
          <p:spPr>
            <a:xfrm rot="2923303">
              <a:off x="9343403" y="2485404"/>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89 Arco"/>
            <p:cNvSpPr/>
            <p:nvPr/>
          </p:nvSpPr>
          <p:spPr>
            <a:xfrm>
              <a:off x="9296400" y="21336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90 Arco"/>
            <p:cNvSpPr/>
            <p:nvPr/>
          </p:nvSpPr>
          <p:spPr>
            <a:xfrm>
              <a:off x="9144000" y="22860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91 Arco"/>
            <p:cNvSpPr/>
            <p:nvPr/>
          </p:nvSpPr>
          <p:spPr>
            <a:xfrm rot="6376153">
              <a:off x="9171443" y="2313444"/>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3" name="92 Grupo"/>
          <p:cNvGrpSpPr>
            <a:grpSpLocks noChangeAspect="1"/>
          </p:cNvGrpSpPr>
          <p:nvPr/>
        </p:nvGrpSpPr>
        <p:grpSpPr>
          <a:xfrm>
            <a:off x="4572000" y="4393097"/>
            <a:ext cx="548640" cy="487680"/>
            <a:chOff x="9144000" y="2133600"/>
            <a:chExt cx="685800" cy="609600"/>
          </a:xfrm>
        </p:grpSpPr>
        <p:sp>
          <p:nvSpPr>
            <p:cNvPr id="94" name="93 Elipse"/>
            <p:cNvSpPr>
              <a:spLocks noChangeAspect="1"/>
            </p:cNvSpPr>
            <p:nvPr/>
          </p:nvSpPr>
          <p:spPr>
            <a:xfrm>
              <a:off x="9372600" y="2209800"/>
              <a:ext cx="342900" cy="342900"/>
            </a:xfrm>
            <a:prstGeom prst="ellipse">
              <a:avLst/>
            </a:prstGeom>
            <a:solidFill>
              <a:srgbClr val="FFFF00">
                <a:alpha val="25000"/>
              </a:srgbClr>
            </a:solidFill>
            <a:ln>
              <a:solidFill>
                <a:srgbClr val="0033CC"/>
              </a:solidFill>
            </a:ln>
            <a:effectLst>
              <a:glow rad="139700">
                <a:schemeClr val="accent3">
                  <a:satMod val="175000"/>
                  <a:alpha val="40000"/>
                </a:schemeClr>
              </a:glow>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94 Arco"/>
            <p:cNvSpPr/>
            <p:nvPr/>
          </p:nvSpPr>
          <p:spPr>
            <a:xfrm>
              <a:off x="9601200" y="23622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95 Arco"/>
            <p:cNvSpPr/>
            <p:nvPr/>
          </p:nvSpPr>
          <p:spPr>
            <a:xfrm rot="18383719">
              <a:off x="9570525" y="2179125"/>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96 Arco"/>
            <p:cNvSpPr/>
            <p:nvPr/>
          </p:nvSpPr>
          <p:spPr>
            <a:xfrm>
              <a:off x="9525000" y="25146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97 Arco"/>
            <p:cNvSpPr/>
            <p:nvPr/>
          </p:nvSpPr>
          <p:spPr>
            <a:xfrm rot="2923303">
              <a:off x="9343403" y="2485404"/>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98 Arco"/>
            <p:cNvSpPr/>
            <p:nvPr/>
          </p:nvSpPr>
          <p:spPr>
            <a:xfrm>
              <a:off x="9296400" y="21336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99 Arco"/>
            <p:cNvSpPr/>
            <p:nvPr/>
          </p:nvSpPr>
          <p:spPr>
            <a:xfrm>
              <a:off x="9144000" y="22860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100 Arco"/>
            <p:cNvSpPr/>
            <p:nvPr/>
          </p:nvSpPr>
          <p:spPr>
            <a:xfrm rot="6376153">
              <a:off x="9171443" y="2313444"/>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 name="101 Grupo"/>
          <p:cNvGrpSpPr>
            <a:grpSpLocks noChangeAspect="1"/>
          </p:cNvGrpSpPr>
          <p:nvPr/>
        </p:nvGrpSpPr>
        <p:grpSpPr>
          <a:xfrm>
            <a:off x="4419600" y="3783497"/>
            <a:ext cx="548640" cy="487680"/>
            <a:chOff x="9144000" y="2133600"/>
            <a:chExt cx="685800" cy="609600"/>
          </a:xfrm>
        </p:grpSpPr>
        <p:sp>
          <p:nvSpPr>
            <p:cNvPr id="103" name="102 Elipse"/>
            <p:cNvSpPr>
              <a:spLocks noChangeAspect="1"/>
            </p:cNvSpPr>
            <p:nvPr/>
          </p:nvSpPr>
          <p:spPr>
            <a:xfrm>
              <a:off x="9372600" y="2209800"/>
              <a:ext cx="342900" cy="342900"/>
            </a:xfrm>
            <a:prstGeom prst="ellipse">
              <a:avLst/>
            </a:prstGeom>
            <a:solidFill>
              <a:srgbClr val="FFFF00">
                <a:alpha val="25000"/>
              </a:srgbClr>
            </a:solidFill>
            <a:ln>
              <a:solidFill>
                <a:srgbClr val="0033CC"/>
              </a:solidFill>
            </a:ln>
            <a:effectLst>
              <a:glow rad="139700">
                <a:schemeClr val="accent3">
                  <a:satMod val="175000"/>
                  <a:alpha val="40000"/>
                </a:schemeClr>
              </a:glow>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103 Arco"/>
            <p:cNvSpPr/>
            <p:nvPr/>
          </p:nvSpPr>
          <p:spPr>
            <a:xfrm>
              <a:off x="9601200" y="23622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104 Arco"/>
            <p:cNvSpPr/>
            <p:nvPr/>
          </p:nvSpPr>
          <p:spPr>
            <a:xfrm rot="18383719">
              <a:off x="9570525" y="2179125"/>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105 Arco"/>
            <p:cNvSpPr/>
            <p:nvPr/>
          </p:nvSpPr>
          <p:spPr>
            <a:xfrm>
              <a:off x="9525000" y="25146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106 Arco"/>
            <p:cNvSpPr/>
            <p:nvPr/>
          </p:nvSpPr>
          <p:spPr>
            <a:xfrm rot="2923303">
              <a:off x="9343403" y="2485404"/>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107 Arco"/>
            <p:cNvSpPr/>
            <p:nvPr/>
          </p:nvSpPr>
          <p:spPr>
            <a:xfrm>
              <a:off x="9296400" y="21336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108 Arco"/>
            <p:cNvSpPr/>
            <p:nvPr/>
          </p:nvSpPr>
          <p:spPr>
            <a:xfrm>
              <a:off x="9144000" y="22860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109 Arco"/>
            <p:cNvSpPr/>
            <p:nvPr/>
          </p:nvSpPr>
          <p:spPr>
            <a:xfrm rot="6376153">
              <a:off x="9171443" y="2313444"/>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 name="110 Grupo"/>
          <p:cNvGrpSpPr>
            <a:grpSpLocks noChangeAspect="1"/>
          </p:cNvGrpSpPr>
          <p:nvPr/>
        </p:nvGrpSpPr>
        <p:grpSpPr>
          <a:xfrm>
            <a:off x="4419600" y="3097697"/>
            <a:ext cx="548640" cy="563880"/>
            <a:chOff x="9144000" y="2038350"/>
            <a:chExt cx="685800" cy="704850"/>
          </a:xfrm>
        </p:grpSpPr>
        <p:sp>
          <p:nvSpPr>
            <p:cNvPr id="112" name="111 Elipse"/>
            <p:cNvSpPr>
              <a:spLocks noChangeAspect="1"/>
            </p:cNvSpPr>
            <p:nvPr/>
          </p:nvSpPr>
          <p:spPr>
            <a:xfrm>
              <a:off x="9467850" y="2038350"/>
              <a:ext cx="342900" cy="342900"/>
            </a:xfrm>
            <a:prstGeom prst="ellipse">
              <a:avLst/>
            </a:prstGeom>
            <a:solidFill>
              <a:srgbClr val="FFFF00">
                <a:alpha val="25000"/>
              </a:srgbClr>
            </a:solidFill>
            <a:ln w="38100">
              <a:solidFill>
                <a:srgbClr val="0033CC"/>
              </a:solidFill>
            </a:ln>
            <a:effectLst>
              <a:glow rad="139700">
                <a:schemeClr val="accent3">
                  <a:satMod val="175000"/>
                  <a:alpha val="40000"/>
                </a:schemeClr>
              </a:glow>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112 Arco"/>
            <p:cNvSpPr/>
            <p:nvPr/>
          </p:nvSpPr>
          <p:spPr>
            <a:xfrm>
              <a:off x="9601200" y="23622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113 Arco"/>
            <p:cNvSpPr/>
            <p:nvPr/>
          </p:nvSpPr>
          <p:spPr>
            <a:xfrm rot="18383719">
              <a:off x="9570525" y="2179125"/>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114 Arco"/>
            <p:cNvSpPr/>
            <p:nvPr/>
          </p:nvSpPr>
          <p:spPr>
            <a:xfrm>
              <a:off x="9525000" y="25146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115 Arco"/>
            <p:cNvSpPr/>
            <p:nvPr/>
          </p:nvSpPr>
          <p:spPr>
            <a:xfrm rot="2923303">
              <a:off x="9343403" y="2485404"/>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116 Arco"/>
            <p:cNvSpPr/>
            <p:nvPr/>
          </p:nvSpPr>
          <p:spPr>
            <a:xfrm>
              <a:off x="9296400" y="21336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117 Arco"/>
            <p:cNvSpPr/>
            <p:nvPr/>
          </p:nvSpPr>
          <p:spPr>
            <a:xfrm>
              <a:off x="9144000" y="22860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118 Arco"/>
            <p:cNvSpPr/>
            <p:nvPr/>
          </p:nvSpPr>
          <p:spPr>
            <a:xfrm rot="6376153">
              <a:off x="9171443" y="2313444"/>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8" name="119 Grupo"/>
          <p:cNvGrpSpPr>
            <a:grpSpLocks noChangeAspect="1"/>
          </p:cNvGrpSpPr>
          <p:nvPr/>
        </p:nvGrpSpPr>
        <p:grpSpPr>
          <a:xfrm>
            <a:off x="6019800" y="3554897"/>
            <a:ext cx="548640" cy="487680"/>
            <a:chOff x="9144000" y="2133600"/>
            <a:chExt cx="685800" cy="609600"/>
          </a:xfrm>
        </p:grpSpPr>
        <p:sp>
          <p:nvSpPr>
            <p:cNvPr id="121" name="120 Elipse"/>
            <p:cNvSpPr>
              <a:spLocks noChangeAspect="1"/>
            </p:cNvSpPr>
            <p:nvPr/>
          </p:nvSpPr>
          <p:spPr>
            <a:xfrm>
              <a:off x="9372600" y="2209800"/>
              <a:ext cx="342900" cy="342900"/>
            </a:xfrm>
            <a:prstGeom prst="ellipse">
              <a:avLst/>
            </a:prstGeom>
            <a:solidFill>
              <a:srgbClr val="FFFF00">
                <a:alpha val="25000"/>
              </a:srgbClr>
            </a:solidFill>
            <a:ln>
              <a:solidFill>
                <a:srgbClr val="0033CC"/>
              </a:solidFill>
            </a:ln>
            <a:effectLst>
              <a:glow rad="139700">
                <a:schemeClr val="accent3">
                  <a:satMod val="175000"/>
                  <a:alpha val="40000"/>
                </a:schemeClr>
              </a:glow>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121 Arco"/>
            <p:cNvSpPr/>
            <p:nvPr/>
          </p:nvSpPr>
          <p:spPr>
            <a:xfrm>
              <a:off x="9601200" y="23622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122 Arco"/>
            <p:cNvSpPr/>
            <p:nvPr/>
          </p:nvSpPr>
          <p:spPr>
            <a:xfrm rot="18383719">
              <a:off x="9570525" y="2179125"/>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123 Arco"/>
            <p:cNvSpPr/>
            <p:nvPr/>
          </p:nvSpPr>
          <p:spPr>
            <a:xfrm>
              <a:off x="9525000" y="25146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124 Arco"/>
            <p:cNvSpPr/>
            <p:nvPr/>
          </p:nvSpPr>
          <p:spPr>
            <a:xfrm rot="2923303">
              <a:off x="9343403" y="2485404"/>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125 Arco"/>
            <p:cNvSpPr/>
            <p:nvPr/>
          </p:nvSpPr>
          <p:spPr>
            <a:xfrm>
              <a:off x="9296400" y="21336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126 Arco"/>
            <p:cNvSpPr/>
            <p:nvPr/>
          </p:nvSpPr>
          <p:spPr>
            <a:xfrm>
              <a:off x="9144000" y="22860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127 Arco"/>
            <p:cNvSpPr/>
            <p:nvPr/>
          </p:nvSpPr>
          <p:spPr>
            <a:xfrm rot="6376153">
              <a:off x="9171443" y="2313444"/>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 name="128 Grupo"/>
          <p:cNvGrpSpPr>
            <a:grpSpLocks noChangeAspect="1"/>
          </p:cNvGrpSpPr>
          <p:nvPr/>
        </p:nvGrpSpPr>
        <p:grpSpPr>
          <a:xfrm>
            <a:off x="5791200" y="2792897"/>
            <a:ext cx="548640" cy="487680"/>
            <a:chOff x="9144000" y="2133600"/>
            <a:chExt cx="685800" cy="609600"/>
          </a:xfrm>
        </p:grpSpPr>
        <p:sp>
          <p:nvSpPr>
            <p:cNvPr id="130" name="129 Elipse"/>
            <p:cNvSpPr>
              <a:spLocks noChangeAspect="1"/>
            </p:cNvSpPr>
            <p:nvPr/>
          </p:nvSpPr>
          <p:spPr>
            <a:xfrm>
              <a:off x="9372600" y="2209800"/>
              <a:ext cx="342900" cy="342900"/>
            </a:xfrm>
            <a:prstGeom prst="ellipse">
              <a:avLst/>
            </a:prstGeom>
            <a:solidFill>
              <a:srgbClr val="FFFF00">
                <a:alpha val="25000"/>
              </a:srgbClr>
            </a:solidFill>
            <a:ln w="38100">
              <a:solidFill>
                <a:srgbClr val="0033CC"/>
              </a:solidFill>
            </a:ln>
            <a:effectLst>
              <a:glow rad="139700">
                <a:schemeClr val="accent3">
                  <a:satMod val="175000"/>
                  <a:alpha val="40000"/>
                </a:schemeClr>
              </a:glow>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130 Arco"/>
            <p:cNvSpPr/>
            <p:nvPr/>
          </p:nvSpPr>
          <p:spPr>
            <a:xfrm>
              <a:off x="9601200" y="23622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131 Arco"/>
            <p:cNvSpPr/>
            <p:nvPr/>
          </p:nvSpPr>
          <p:spPr>
            <a:xfrm rot="18383719">
              <a:off x="9570525" y="2179125"/>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132 Arco"/>
            <p:cNvSpPr/>
            <p:nvPr/>
          </p:nvSpPr>
          <p:spPr>
            <a:xfrm>
              <a:off x="9525000" y="25146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133 Arco"/>
            <p:cNvSpPr/>
            <p:nvPr/>
          </p:nvSpPr>
          <p:spPr>
            <a:xfrm rot="2923303">
              <a:off x="9343403" y="2485404"/>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134 Arco"/>
            <p:cNvSpPr/>
            <p:nvPr/>
          </p:nvSpPr>
          <p:spPr>
            <a:xfrm>
              <a:off x="9296400" y="21336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135 Arco"/>
            <p:cNvSpPr/>
            <p:nvPr/>
          </p:nvSpPr>
          <p:spPr>
            <a:xfrm>
              <a:off x="9144000" y="22860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136 Arco"/>
            <p:cNvSpPr/>
            <p:nvPr/>
          </p:nvSpPr>
          <p:spPr>
            <a:xfrm rot="6376153">
              <a:off x="9171443" y="2313444"/>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5" name="137 Grupo"/>
          <p:cNvGrpSpPr/>
          <p:nvPr/>
        </p:nvGrpSpPr>
        <p:grpSpPr>
          <a:xfrm>
            <a:off x="2667000" y="2640497"/>
            <a:ext cx="609600" cy="609600"/>
            <a:chOff x="9144000" y="2133600"/>
            <a:chExt cx="685800" cy="609600"/>
          </a:xfrm>
        </p:grpSpPr>
        <p:sp>
          <p:nvSpPr>
            <p:cNvPr id="139" name="138 Elipse"/>
            <p:cNvSpPr>
              <a:spLocks noChangeAspect="1"/>
            </p:cNvSpPr>
            <p:nvPr/>
          </p:nvSpPr>
          <p:spPr>
            <a:xfrm>
              <a:off x="9372600" y="2209800"/>
              <a:ext cx="342900" cy="342900"/>
            </a:xfrm>
            <a:prstGeom prst="ellipse">
              <a:avLst/>
            </a:prstGeom>
            <a:solidFill>
              <a:srgbClr val="FFFF00">
                <a:alpha val="25000"/>
              </a:srgbClr>
            </a:solidFill>
            <a:ln w="38100">
              <a:solidFill>
                <a:srgbClr val="0033CC"/>
              </a:solidFill>
            </a:ln>
            <a:effectLst>
              <a:glow rad="139700">
                <a:schemeClr val="accent3">
                  <a:satMod val="175000"/>
                  <a:alpha val="40000"/>
                </a:schemeClr>
              </a:glow>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139 Arco"/>
            <p:cNvSpPr/>
            <p:nvPr/>
          </p:nvSpPr>
          <p:spPr>
            <a:xfrm>
              <a:off x="9601200" y="23622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140 Arco"/>
            <p:cNvSpPr/>
            <p:nvPr/>
          </p:nvSpPr>
          <p:spPr>
            <a:xfrm rot="18383719">
              <a:off x="9570525" y="2179125"/>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141 Arco"/>
            <p:cNvSpPr/>
            <p:nvPr/>
          </p:nvSpPr>
          <p:spPr>
            <a:xfrm>
              <a:off x="9525000" y="25146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142 Arco"/>
            <p:cNvSpPr/>
            <p:nvPr/>
          </p:nvSpPr>
          <p:spPr>
            <a:xfrm rot="2923303">
              <a:off x="9343403" y="2485404"/>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143 Arco"/>
            <p:cNvSpPr/>
            <p:nvPr/>
          </p:nvSpPr>
          <p:spPr>
            <a:xfrm>
              <a:off x="9296400" y="21336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5" name="144 Arco"/>
            <p:cNvSpPr/>
            <p:nvPr/>
          </p:nvSpPr>
          <p:spPr>
            <a:xfrm>
              <a:off x="9144000" y="22860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145 Arco"/>
            <p:cNvSpPr/>
            <p:nvPr/>
          </p:nvSpPr>
          <p:spPr>
            <a:xfrm rot="6376153">
              <a:off x="9171443" y="2313444"/>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6" name="146 Grupo"/>
          <p:cNvGrpSpPr/>
          <p:nvPr/>
        </p:nvGrpSpPr>
        <p:grpSpPr>
          <a:xfrm>
            <a:off x="7162800" y="2488097"/>
            <a:ext cx="685800" cy="609600"/>
            <a:chOff x="9144000" y="2133600"/>
            <a:chExt cx="685800" cy="609600"/>
          </a:xfrm>
        </p:grpSpPr>
        <p:sp>
          <p:nvSpPr>
            <p:cNvPr id="148" name="147 Elipse"/>
            <p:cNvSpPr>
              <a:spLocks noChangeAspect="1"/>
            </p:cNvSpPr>
            <p:nvPr/>
          </p:nvSpPr>
          <p:spPr>
            <a:xfrm>
              <a:off x="9372600" y="2209800"/>
              <a:ext cx="342900" cy="342900"/>
            </a:xfrm>
            <a:prstGeom prst="ellipse">
              <a:avLst/>
            </a:prstGeom>
            <a:solidFill>
              <a:srgbClr val="FFFF00">
                <a:alpha val="25000"/>
              </a:srgbClr>
            </a:solidFill>
            <a:ln w="38100">
              <a:solidFill>
                <a:srgbClr val="0033CC"/>
              </a:solidFill>
            </a:ln>
            <a:effectLst>
              <a:glow rad="139700">
                <a:schemeClr val="accent3">
                  <a:satMod val="175000"/>
                  <a:alpha val="40000"/>
                </a:schemeClr>
              </a:glow>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148 Arco"/>
            <p:cNvSpPr/>
            <p:nvPr/>
          </p:nvSpPr>
          <p:spPr>
            <a:xfrm>
              <a:off x="9601200" y="23622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149 Arco"/>
            <p:cNvSpPr/>
            <p:nvPr/>
          </p:nvSpPr>
          <p:spPr>
            <a:xfrm rot="18383719">
              <a:off x="9570525" y="2179125"/>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1" name="150 Arco"/>
            <p:cNvSpPr/>
            <p:nvPr/>
          </p:nvSpPr>
          <p:spPr>
            <a:xfrm>
              <a:off x="9525000" y="25146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2" name="151 Arco"/>
            <p:cNvSpPr/>
            <p:nvPr/>
          </p:nvSpPr>
          <p:spPr>
            <a:xfrm rot="2923303">
              <a:off x="9343403" y="2485404"/>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3" name="152 Arco"/>
            <p:cNvSpPr/>
            <p:nvPr/>
          </p:nvSpPr>
          <p:spPr>
            <a:xfrm>
              <a:off x="9296400" y="21336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4" name="153 Arco"/>
            <p:cNvSpPr/>
            <p:nvPr/>
          </p:nvSpPr>
          <p:spPr>
            <a:xfrm>
              <a:off x="9144000" y="2286000"/>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154 Arco"/>
            <p:cNvSpPr/>
            <p:nvPr/>
          </p:nvSpPr>
          <p:spPr>
            <a:xfrm rot="6376153">
              <a:off x="9171443" y="2313444"/>
              <a:ext cx="228600" cy="228600"/>
            </a:xfrm>
            <a:prstGeom prst="arc">
              <a:avLst/>
            </a:prstGeom>
            <a:ln w="127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7" name="156 CuadroTexto"/>
          <p:cNvSpPr txBox="1"/>
          <p:nvPr/>
        </p:nvSpPr>
        <p:spPr>
          <a:xfrm>
            <a:off x="0" y="0"/>
            <a:ext cx="9144000" cy="461665"/>
          </a:xfrm>
          <a:prstGeom prst="rect">
            <a:avLst/>
          </a:prstGeom>
          <a:solidFill>
            <a:schemeClr val="bg1">
              <a:lumMod val="50000"/>
            </a:schemeClr>
          </a:solidFill>
        </p:spPr>
        <p:txBody>
          <a:bodyPr wrap="square" rtlCol="0">
            <a:spAutoFit/>
          </a:bodyPr>
          <a:lstStyle/>
          <a:p>
            <a:pPr algn="ctr"/>
            <a:r>
              <a:rPr lang="es-AR" sz="2400" dirty="0">
                <a:solidFill>
                  <a:schemeClr val="bg1"/>
                </a:solidFill>
                <a:latin typeface="Arial" pitchFamily="34" charset="0"/>
                <a:cs typeface="Arial" pitchFamily="34" charset="0"/>
              </a:rPr>
              <a:t> </a:t>
            </a:r>
            <a:r>
              <a:rPr lang="es-AR" sz="2400" dirty="0" err="1">
                <a:solidFill>
                  <a:schemeClr val="bg1"/>
                </a:solidFill>
                <a:latin typeface="Arial" pitchFamily="34" charset="0"/>
                <a:cs typeface="Arial" pitchFamily="34" charset="0"/>
              </a:rPr>
              <a:t>endocytic</a:t>
            </a:r>
            <a:r>
              <a:rPr lang="es-AR" sz="2400" dirty="0">
                <a:solidFill>
                  <a:schemeClr val="bg1"/>
                </a:solidFill>
                <a:latin typeface="Arial" pitchFamily="34" charset="0"/>
                <a:cs typeface="Arial" pitchFamily="34" charset="0"/>
              </a:rPr>
              <a:t> </a:t>
            </a:r>
            <a:r>
              <a:rPr lang="es-AR" sz="2400" dirty="0" err="1">
                <a:solidFill>
                  <a:schemeClr val="bg1"/>
                </a:solidFill>
                <a:latin typeface="Arial" pitchFamily="34" charset="0"/>
                <a:cs typeface="Arial" pitchFamily="34" charset="0"/>
              </a:rPr>
              <a:t>uptake</a:t>
            </a:r>
            <a:r>
              <a:rPr lang="es-AR" sz="2400" dirty="0">
                <a:solidFill>
                  <a:schemeClr val="bg1"/>
                </a:solidFill>
                <a:latin typeface="Arial" pitchFamily="34" charset="0"/>
                <a:cs typeface="Arial" pitchFamily="34" charset="0"/>
              </a:rPr>
              <a:t> </a:t>
            </a:r>
            <a:r>
              <a:rPr lang="es-AR" sz="2400" dirty="0">
                <a:solidFill>
                  <a:schemeClr val="bg1"/>
                </a:solidFill>
                <a:latin typeface="Arial" pitchFamily="34" charset="0"/>
                <a:cs typeface="Arial" pitchFamily="34" charset="0"/>
                <a:sym typeface="Symbol"/>
              </a:rPr>
              <a:t></a:t>
            </a:r>
            <a:r>
              <a:rPr lang="es-AR" sz="2400" dirty="0" err="1">
                <a:solidFill>
                  <a:schemeClr val="bg1"/>
                </a:solidFill>
                <a:latin typeface="Arial" pitchFamily="34" charset="0"/>
                <a:cs typeface="Arial" pitchFamily="34" charset="0"/>
                <a:sym typeface="Symbol"/>
              </a:rPr>
              <a:t>cytoplasmic</a:t>
            </a:r>
            <a:r>
              <a:rPr lang="es-AR" sz="2400" dirty="0">
                <a:solidFill>
                  <a:schemeClr val="bg1"/>
                </a:solidFill>
                <a:latin typeface="Arial" pitchFamily="34" charset="0"/>
                <a:cs typeface="Arial" pitchFamily="34" charset="0"/>
                <a:sym typeface="Symbol"/>
              </a:rPr>
              <a:t> </a:t>
            </a:r>
            <a:r>
              <a:rPr lang="es-AR" sz="2400" dirty="0" err="1">
                <a:solidFill>
                  <a:schemeClr val="bg1"/>
                </a:solidFill>
                <a:latin typeface="Arial" pitchFamily="34" charset="0"/>
                <a:cs typeface="Arial" pitchFamily="34" charset="0"/>
                <a:sym typeface="Symbol"/>
              </a:rPr>
              <a:t>delivery</a:t>
            </a:r>
            <a:r>
              <a:rPr lang="es-AR" sz="2400" dirty="0">
                <a:solidFill>
                  <a:schemeClr val="bg1"/>
                </a:solidFill>
                <a:latin typeface="Arial" pitchFamily="34" charset="0"/>
                <a:cs typeface="Arial" pitchFamily="34" charset="0"/>
                <a:sym typeface="Symbol"/>
              </a:rPr>
              <a:t> </a:t>
            </a:r>
            <a:r>
              <a:rPr lang="es-AR" sz="2400" dirty="0">
                <a:solidFill>
                  <a:schemeClr val="bg1"/>
                </a:solidFill>
                <a:latin typeface="Arial" pitchFamily="34" charset="0"/>
                <a:cs typeface="Arial" pitchFamily="34" charset="0"/>
              </a:rPr>
              <a:t> : </a:t>
            </a:r>
            <a:r>
              <a:rPr lang="es-AR" sz="2400" dirty="0">
                <a:solidFill>
                  <a:srgbClr val="FFFF00"/>
                </a:solidFill>
                <a:latin typeface="Arial" pitchFamily="34" charset="0"/>
                <a:cs typeface="Arial" pitchFamily="34" charset="0"/>
              </a:rPr>
              <a:t>parenteral </a:t>
            </a:r>
            <a:r>
              <a:rPr lang="es-AR" sz="2400" dirty="0" err="1">
                <a:solidFill>
                  <a:srgbClr val="FFFF00"/>
                </a:solidFill>
                <a:latin typeface="Arial" pitchFamily="34" charset="0"/>
                <a:cs typeface="Arial" pitchFamily="34" charset="0"/>
              </a:rPr>
              <a:t>route</a:t>
            </a:r>
            <a:endParaRPr lang="en-US" sz="2400" dirty="0">
              <a:solidFill>
                <a:srgbClr val="FFFF00"/>
              </a:solidFill>
              <a:latin typeface="Arial" pitchFamily="34" charset="0"/>
              <a:cs typeface="Arial" pitchFamily="34" charset="0"/>
            </a:endParaRPr>
          </a:p>
        </p:txBody>
      </p:sp>
      <p:grpSp>
        <p:nvGrpSpPr>
          <p:cNvPr id="156" name="155 Grupo"/>
          <p:cNvGrpSpPr/>
          <p:nvPr/>
        </p:nvGrpSpPr>
        <p:grpSpPr>
          <a:xfrm>
            <a:off x="2209800" y="4926501"/>
            <a:ext cx="6781800" cy="798731"/>
            <a:chOff x="1676400" y="5257800"/>
            <a:chExt cx="6781800" cy="798731"/>
          </a:xfrm>
        </p:grpSpPr>
        <p:sp>
          <p:nvSpPr>
            <p:cNvPr id="138" name="137 CuadroTexto"/>
            <p:cNvSpPr txBox="1"/>
            <p:nvPr/>
          </p:nvSpPr>
          <p:spPr>
            <a:xfrm>
              <a:off x="1676400" y="5410200"/>
              <a:ext cx="1676400" cy="646331"/>
            </a:xfrm>
            <a:prstGeom prst="rect">
              <a:avLst/>
            </a:prstGeom>
            <a:noFill/>
          </p:spPr>
          <p:txBody>
            <a:bodyPr wrap="square" rtlCol="0">
              <a:spAutoFit/>
            </a:bodyPr>
            <a:lstStyle/>
            <a:p>
              <a:pPr algn="r"/>
              <a:r>
                <a:rPr lang="es-AR" b="1" dirty="0" err="1">
                  <a:solidFill>
                    <a:srgbClr val="0033CC"/>
                  </a:solidFill>
                  <a:latin typeface="Arial" pitchFamily="34" charset="0"/>
                  <a:cs typeface="Arial" pitchFamily="34" charset="0"/>
                </a:rPr>
                <a:t>Massive</a:t>
              </a:r>
              <a:r>
                <a:rPr lang="es-AR" b="1" dirty="0">
                  <a:solidFill>
                    <a:srgbClr val="0033CC"/>
                  </a:solidFill>
                  <a:latin typeface="Arial" pitchFamily="34" charset="0"/>
                  <a:cs typeface="Arial" pitchFamily="34" charset="0"/>
                </a:rPr>
                <a:t> </a:t>
              </a:r>
              <a:r>
                <a:rPr lang="es-AR" b="1" dirty="0" err="1">
                  <a:solidFill>
                    <a:srgbClr val="0033CC"/>
                  </a:solidFill>
                  <a:latin typeface="Arial" pitchFamily="34" charset="0"/>
                  <a:cs typeface="Arial" pitchFamily="34" charset="0"/>
                </a:rPr>
                <a:t>drug</a:t>
              </a:r>
              <a:r>
                <a:rPr lang="es-AR" b="1" dirty="0">
                  <a:solidFill>
                    <a:srgbClr val="0033CC"/>
                  </a:solidFill>
                  <a:latin typeface="Arial" pitchFamily="34" charset="0"/>
                  <a:cs typeface="Arial" pitchFamily="34" charset="0"/>
                </a:rPr>
                <a:t> </a:t>
              </a:r>
              <a:r>
                <a:rPr lang="es-AR" b="1" dirty="0" err="1">
                  <a:solidFill>
                    <a:srgbClr val="0033CC"/>
                  </a:solidFill>
                  <a:latin typeface="Arial" pitchFamily="34" charset="0"/>
                  <a:cs typeface="Arial" pitchFamily="34" charset="0"/>
                </a:rPr>
                <a:t>delivery</a:t>
              </a:r>
              <a:endParaRPr lang="es-AR" b="1" dirty="0">
                <a:solidFill>
                  <a:srgbClr val="0033CC"/>
                </a:solidFill>
                <a:latin typeface="Arial" pitchFamily="34" charset="0"/>
                <a:cs typeface="Arial" pitchFamily="34" charset="0"/>
              </a:endParaRPr>
            </a:p>
          </p:txBody>
        </p:sp>
        <p:sp>
          <p:nvSpPr>
            <p:cNvPr id="147" name="146 CuadroTexto"/>
            <p:cNvSpPr txBox="1"/>
            <p:nvPr/>
          </p:nvSpPr>
          <p:spPr>
            <a:xfrm>
              <a:off x="6781800" y="5257800"/>
              <a:ext cx="1676400" cy="646331"/>
            </a:xfrm>
            <a:prstGeom prst="rect">
              <a:avLst/>
            </a:prstGeom>
            <a:noFill/>
          </p:spPr>
          <p:txBody>
            <a:bodyPr wrap="square" rtlCol="0">
              <a:spAutoFit/>
            </a:bodyPr>
            <a:lstStyle/>
            <a:p>
              <a:r>
                <a:rPr lang="es-AR" b="1" dirty="0" err="1">
                  <a:solidFill>
                    <a:srgbClr val="0033CC"/>
                  </a:solidFill>
                  <a:latin typeface="Arial" pitchFamily="34" charset="0"/>
                  <a:cs typeface="Arial" pitchFamily="34" charset="0"/>
                </a:rPr>
                <a:t>Massive</a:t>
              </a:r>
              <a:r>
                <a:rPr lang="es-AR" b="1" dirty="0">
                  <a:solidFill>
                    <a:srgbClr val="0033CC"/>
                  </a:solidFill>
                  <a:latin typeface="Arial" pitchFamily="34" charset="0"/>
                  <a:cs typeface="Arial" pitchFamily="34" charset="0"/>
                </a:rPr>
                <a:t> </a:t>
              </a:r>
              <a:r>
                <a:rPr lang="es-AR" b="1" dirty="0" err="1">
                  <a:solidFill>
                    <a:srgbClr val="0033CC"/>
                  </a:solidFill>
                  <a:latin typeface="Arial" pitchFamily="34" charset="0"/>
                  <a:cs typeface="Arial" pitchFamily="34" charset="0"/>
                </a:rPr>
                <a:t>drug</a:t>
              </a:r>
              <a:r>
                <a:rPr lang="es-AR" b="1" dirty="0">
                  <a:solidFill>
                    <a:srgbClr val="0033CC"/>
                  </a:solidFill>
                  <a:latin typeface="Arial" pitchFamily="34" charset="0"/>
                  <a:cs typeface="Arial" pitchFamily="34" charset="0"/>
                </a:rPr>
                <a:t> </a:t>
              </a:r>
              <a:r>
                <a:rPr lang="es-AR" b="1" dirty="0" err="1">
                  <a:solidFill>
                    <a:srgbClr val="0033CC"/>
                  </a:solidFill>
                  <a:latin typeface="Arial" pitchFamily="34" charset="0"/>
                  <a:cs typeface="Arial" pitchFamily="34" charset="0"/>
                </a:rPr>
                <a:t>delivery</a:t>
              </a:r>
              <a:endParaRPr lang="es-AR" b="1" dirty="0">
                <a:solidFill>
                  <a:srgbClr val="0033CC"/>
                </a:solidFill>
                <a:latin typeface="Arial" pitchFamily="34" charset="0"/>
                <a:cs typeface="Arial" pitchFamily="34" charset="0"/>
              </a:endParaRPr>
            </a:p>
          </p:txBody>
        </p:sp>
      </p:grpSp>
      <p:grpSp>
        <p:nvGrpSpPr>
          <p:cNvPr id="160" name="159 Grupo"/>
          <p:cNvGrpSpPr/>
          <p:nvPr/>
        </p:nvGrpSpPr>
        <p:grpSpPr>
          <a:xfrm>
            <a:off x="395074" y="1802298"/>
            <a:ext cx="2667767" cy="3798333"/>
            <a:chOff x="395070" y="2133600"/>
            <a:chExt cx="2667767" cy="3798331"/>
          </a:xfrm>
        </p:grpSpPr>
        <p:sp>
          <p:nvSpPr>
            <p:cNvPr id="158" name="157 CuadroTexto"/>
            <p:cNvSpPr txBox="1"/>
            <p:nvPr/>
          </p:nvSpPr>
          <p:spPr>
            <a:xfrm>
              <a:off x="533399" y="2133600"/>
              <a:ext cx="1676400" cy="369332"/>
            </a:xfrm>
            <a:prstGeom prst="rect">
              <a:avLst/>
            </a:prstGeom>
            <a:noFill/>
          </p:spPr>
          <p:txBody>
            <a:bodyPr wrap="square" rtlCol="0">
              <a:spAutoFit/>
            </a:bodyPr>
            <a:lstStyle/>
            <a:p>
              <a:pPr algn="r"/>
              <a:r>
                <a:rPr lang="es-AR" dirty="0">
                  <a:latin typeface="Arial" pitchFamily="34" charset="0"/>
                  <a:cs typeface="Arial" pitchFamily="34" charset="0"/>
                </a:rPr>
                <a:t>pH </a:t>
              </a:r>
              <a:r>
                <a:rPr lang="es-AR" dirty="0">
                  <a:latin typeface="Arial" pitchFamily="34" charset="0"/>
                  <a:cs typeface="Arial" pitchFamily="34" charset="0"/>
                  <a:sym typeface="Symbol"/>
                </a:rPr>
                <a:t></a:t>
              </a:r>
              <a:r>
                <a:rPr lang="es-AR" dirty="0">
                  <a:latin typeface="Arial" pitchFamily="34" charset="0"/>
                  <a:cs typeface="Arial" pitchFamily="34" charset="0"/>
                </a:rPr>
                <a:t>6,5</a:t>
              </a:r>
            </a:p>
          </p:txBody>
        </p:sp>
        <p:pic>
          <p:nvPicPr>
            <p:cNvPr id="12291" name="Picture 3" descr="C:\Users\vdc\Downloads\A42-TrendArrow-Red-GoUp.png"/>
            <p:cNvPicPr>
              <a:picLocks noChangeAspect="1" noChangeArrowheads="1"/>
            </p:cNvPicPr>
            <p:nvPr/>
          </p:nvPicPr>
          <p:blipFill>
            <a:blip r:embed="rId3"/>
            <a:srcRect/>
            <a:stretch>
              <a:fillRect/>
            </a:stretch>
          </p:blipFill>
          <p:spPr bwMode="auto">
            <a:xfrm rot="13468760" flipH="1">
              <a:off x="395070" y="2826583"/>
              <a:ext cx="2667767" cy="2218568"/>
            </a:xfrm>
            <a:prstGeom prst="rect">
              <a:avLst/>
            </a:prstGeom>
            <a:noFill/>
          </p:spPr>
        </p:pic>
        <p:sp>
          <p:nvSpPr>
            <p:cNvPr id="159" name="158 CuadroTexto"/>
            <p:cNvSpPr txBox="1"/>
            <p:nvPr/>
          </p:nvSpPr>
          <p:spPr>
            <a:xfrm>
              <a:off x="609599" y="5562599"/>
              <a:ext cx="1676400" cy="369332"/>
            </a:xfrm>
            <a:prstGeom prst="rect">
              <a:avLst/>
            </a:prstGeom>
            <a:noFill/>
          </p:spPr>
          <p:txBody>
            <a:bodyPr wrap="square" rtlCol="0">
              <a:spAutoFit/>
            </a:bodyPr>
            <a:lstStyle/>
            <a:p>
              <a:pPr algn="r"/>
              <a:r>
                <a:rPr lang="es-AR" dirty="0">
                  <a:latin typeface="Arial" pitchFamily="34" charset="0"/>
                  <a:cs typeface="Arial" pitchFamily="34" charset="0"/>
                </a:rPr>
                <a:t>pH </a:t>
              </a:r>
              <a:r>
                <a:rPr lang="es-AR" dirty="0">
                  <a:latin typeface="Arial" pitchFamily="34" charset="0"/>
                  <a:cs typeface="Arial" pitchFamily="34" charset="0"/>
                  <a:sym typeface="Symbol"/>
                </a:rPr>
                <a:t></a:t>
              </a:r>
              <a:r>
                <a:rPr lang="es-AR" dirty="0">
                  <a:latin typeface="Arial" pitchFamily="34" charset="0"/>
                  <a:cs typeface="Arial" pitchFamily="34" charset="0"/>
                </a:rPr>
                <a:t>4,5</a:t>
              </a:r>
            </a:p>
          </p:txBody>
        </p:sp>
      </p:grpSp>
    </p:spTree>
    <p:extLst>
      <p:ext uri="{BB962C8B-B14F-4D97-AF65-F5344CB8AC3E}">
        <p14:creationId xmlns:p14="http://schemas.microsoft.com/office/powerpoint/2010/main" val="61059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6"/>
                                        </p:tgtEl>
                                        <p:attrNameLst>
                                          <p:attrName>style.visibility</p:attrName>
                                        </p:attrNameLst>
                                      </p:cBhvr>
                                      <p:to>
                                        <p:strVal val="visible"/>
                                      </p:to>
                                    </p:set>
                                  </p:childTnLst>
                                </p:cTn>
                              </p:par>
                              <p:par>
                                <p:cTn id="15" presetID="35" presetClass="emph" presetSubtype="0" repeatCount="indefinite" fill="hold" nodeType="withEffect">
                                  <p:stCondLst>
                                    <p:cond delay="0"/>
                                  </p:stCondLst>
                                  <p:childTnLst>
                                    <p:anim calcmode="discrete" valueType="str">
                                      <p:cBhvr>
                                        <p:cTn id="16" dur="500" fill="hold"/>
                                        <p:tgtEl>
                                          <p:spTgt spid="15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3" descr="C:\Users\vdc\Downloads\A42-TrendArrow-Red-GoUp.png"/>
          <p:cNvPicPr>
            <a:picLocks noChangeAspect="1" noChangeArrowheads="1"/>
          </p:cNvPicPr>
          <p:nvPr/>
        </p:nvPicPr>
        <p:blipFill>
          <a:blip r:embed="rId2"/>
          <a:srcRect/>
          <a:stretch>
            <a:fillRect/>
          </a:stretch>
        </p:blipFill>
        <p:spPr bwMode="auto">
          <a:xfrm rot="8131240" flipH="1" flipV="1">
            <a:off x="7452767" y="2597983"/>
            <a:ext cx="2667767" cy="2218568"/>
          </a:xfrm>
          <a:prstGeom prst="rect">
            <a:avLst/>
          </a:prstGeom>
          <a:noFill/>
        </p:spPr>
      </p:pic>
      <p:grpSp>
        <p:nvGrpSpPr>
          <p:cNvPr id="4" name="3 Grupo"/>
          <p:cNvGrpSpPr/>
          <p:nvPr/>
        </p:nvGrpSpPr>
        <p:grpSpPr>
          <a:xfrm>
            <a:off x="0" y="2"/>
            <a:ext cx="4800600" cy="6742331"/>
            <a:chOff x="0" y="0"/>
            <a:chExt cx="4800600" cy="6742331"/>
          </a:xfrm>
        </p:grpSpPr>
        <p:sp>
          <p:nvSpPr>
            <p:cNvPr id="5" name="4 CuadroTexto"/>
            <p:cNvSpPr txBox="1"/>
            <p:nvPr/>
          </p:nvSpPr>
          <p:spPr>
            <a:xfrm>
              <a:off x="0" y="0"/>
              <a:ext cx="4724400" cy="461665"/>
            </a:xfrm>
            <a:prstGeom prst="rect">
              <a:avLst/>
            </a:prstGeom>
            <a:solidFill>
              <a:schemeClr val="bg1">
                <a:lumMod val="50000"/>
              </a:schemeClr>
            </a:solidFill>
          </p:spPr>
          <p:txBody>
            <a:bodyPr wrap="square" rtlCol="0">
              <a:spAutoFit/>
            </a:bodyPr>
            <a:lstStyle/>
            <a:p>
              <a:r>
                <a:rPr lang="en-US" sz="2400" dirty="0">
                  <a:solidFill>
                    <a:schemeClr val="bg1"/>
                  </a:solidFill>
                  <a:latin typeface="Arial" pitchFamily="34" charset="0"/>
                  <a:cs typeface="Arial" pitchFamily="34" charset="0"/>
                </a:rPr>
                <a:t>The pH sensitive </a:t>
              </a:r>
              <a:r>
                <a:rPr lang="en-US" sz="2400" dirty="0" err="1">
                  <a:solidFill>
                    <a:schemeClr val="bg1"/>
                  </a:solidFill>
                  <a:latin typeface="Arial" pitchFamily="34" charset="0"/>
                  <a:cs typeface="Arial" pitchFamily="34" charset="0"/>
                </a:rPr>
                <a:t>bilayer</a:t>
              </a:r>
              <a:endParaRPr lang="en-US" sz="2400" dirty="0">
                <a:solidFill>
                  <a:schemeClr val="bg1"/>
                </a:solidFill>
                <a:latin typeface="Arial" pitchFamily="34" charset="0"/>
                <a:cs typeface="Arial" pitchFamily="34" charset="0"/>
              </a:endParaRPr>
            </a:p>
          </p:txBody>
        </p:sp>
        <p:grpSp>
          <p:nvGrpSpPr>
            <p:cNvPr id="6" name="37 Grupo"/>
            <p:cNvGrpSpPr/>
            <p:nvPr/>
          </p:nvGrpSpPr>
          <p:grpSpPr>
            <a:xfrm>
              <a:off x="15048" y="609600"/>
              <a:ext cx="4785552" cy="5766375"/>
              <a:chOff x="15048" y="609600"/>
              <a:chExt cx="4785552" cy="5766375"/>
            </a:xfrm>
          </p:grpSpPr>
          <p:pic>
            <p:nvPicPr>
              <p:cNvPr id="8" name="Picture 2" descr="http://www.intechopen.com/source/html/44386/media/image6.png"/>
              <p:cNvPicPr>
                <a:picLocks noChangeAspect="1" noChangeArrowheads="1"/>
              </p:cNvPicPr>
              <p:nvPr/>
            </p:nvPicPr>
            <p:blipFill>
              <a:blip r:embed="rId3"/>
              <a:srcRect/>
              <a:stretch>
                <a:fillRect/>
              </a:stretch>
            </p:blipFill>
            <p:spPr bwMode="auto">
              <a:xfrm>
                <a:off x="15048" y="609600"/>
                <a:ext cx="4785552" cy="5690953"/>
              </a:xfrm>
              <a:prstGeom prst="rect">
                <a:avLst/>
              </a:prstGeom>
              <a:noFill/>
            </p:spPr>
          </p:pic>
          <p:sp>
            <p:nvSpPr>
              <p:cNvPr id="9" name="8 CuadroTexto"/>
              <p:cNvSpPr txBox="1"/>
              <p:nvPr/>
            </p:nvSpPr>
            <p:spPr>
              <a:xfrm>
                <a:off x="3810000" y="4495800"/>
                <a:ext cx="685800" cy="369332"/>
              </a:xfrm>
              <a:prstGeom prst="rect">
                <a:avLst/>
              </a:prstGeom>
              <a:noFill/>
            </p:spPr>
            <p:txBody>
              <a:bodyPr wrap="square" rtlCol="0">
                <a:spAutoFit/>
              </a:bodyPr>
              <a:lstStyle/>
              <a:p>
                <a:r>
                  <a:rPr lang="es-AR" b="1" dirty="0">
                    <a:latin typeface="Arial" pitchFamily="34" charset="0"/>
                    <a:cs typeface="Arial" pitchFamily="34" charset="0"/>
                  </a:rPr>
                  <a:t>H+</a:t>
                </a:r>
              </a:p>
            </p:txBody>
          </p:sp>
          <p:sp>
            <p:nvSpPr>
              <p:cNvPr id="10" name="9 CuadroTexto"/>
              <p:cNvSpPr txBox="1"/>
              <p:nvPr/>
            </p:nvSpPr>
            <p:spPr>
              <a:xfrm>
                <a:off x="457200" y="5791200"/>
                <a:ext cx="381000" cy="584775"/>
              </a:xfrm>
              <a:prstGeom prst="rect">
                <a:avLst/>
              </a:prstGeom>
              <a:noFill/>
            </p:spPr>
            <p:txBody>
              <a:bodyPr wrap="square" rtlCol="0">
                <a:spAutoFit/>
              </a:bodyPr>
              <a:lstStyle/>
              <a:p>
                <a:r>
                  <a:rPr lang="es-AR" sz="3200" b="1" dirty="0">
                    <a:solidFill>
                      <a:srgbClr val="FF0000"/>
                    </a:solidFill>
                    <a:latin typeface="Arial" pitchFamily="34" charset="0"/>
                    <a:cs typeface="Arial" pitchFamily="34" charset="0"/>
                  </a:rPr>
                  <a:t>-</a:t>
                </a:r>
              </a:p>
            </p:txBody>
          </p:sp>
          <p:sp>
            <p:nvSpPr>
              <p:cNvPr id="11" name="10 CuadroTexto"/>
              <p:cNvSpPr txBox="1"/>
              <p:nvPr/>
            </p:nvSpPr>
            <p:spPr>
              <a:xfrm>
                <a:off x="609600" y="3276600"/>
                <a:ext cx="381000" cy="584775"/>
              </a:xfrm>
              <a:prstGeom prst="rect">
                <a:avLst/>
              </a:prstGeom>
              <a:noFill/>
            </p:spPr>
            <p:txBody>
              <a:bodyPr wrap="square" rtlCol="0">
                <a:spAutoFit/>
              </a:bodyPr>
              <a:lstStyle/>
              <a:p>
                <a:r>
                  <a:rPr lang="es-AR" sz="3200" b="1" dirty="0">
                    <a:solidFill>
                      <a:srgbClr val="0000FF"/>
                    </a:solidFill>
                    <a:latin typeface="Arial" pitchFamily="34" charset="0"/>
                    <a:cs typeface="Arial" pitchFamily="34" charset="0"/>
                  </a:rPr>
                  <a:t>+</a:t>
                </a:r>
              </a:p>
            </p:txBody>
          </p:sp>
          <p:sp>
            <p:nvSpPr>
              <p:cNvPr id="12" name="11 CuadroTexto"/>
              <p:cNvSpPr txBox="1"/>
              <p:nvPr/>
            </p:nvSpPr>
            <p:spPr>
              <a:xfrm>
                <a:off x="2971800" y="2743200"/>
                <a:ext cx="381000" cy="584775"/>
              </a:xfrm>
              <a:prstGeom prst="rect">
                <a:avLst/>
              </a:prstGeom>
              <a:noFill/>
            </p:spPr>
            <p:txBody>
              <a:bodyPr wrap="square" rtlCol="0">
                <a:spAutoFit/>
              </a:bodyPr>
              <a:lstStyle/>
              <a:p>
                <a:r>
                  <a:rPr lang="es-AR" sz="3200" b="1" dirty="0">
                    <a:solidFill>
                      <a:srgbClr val="0000FF"/>
                    </a:solidFill>
                    <a:latin typeface="Arial" pitchFamily="34" charset="0"/>
                    <a:cs typeface="Arial" pitchFamily="34" charset="0"/>
                  </a:rPr>
                  <a:t>+</a:t>
                </a:r>
              </a:p>
            </p:txBody>
          </p:sp>
          <p:sp>
            <p:nvSpPr>
              <p:cNvPr id="13" name="12 CuadroTexto"/>
              <p:cNvSpPr txBox="1"/>
              <p:nvPr/>
            </p:nvSpPr>
            <p:spPr>
              <a:xfrm>
                <a:off x="2971800" y="4191000"/>
                <a:ext cx="381000" cy="584775"/>
              </a:xfrm>
              <a:prstGeom prst="rect">
                <a:avLst/>
              </a:prstGeom>
              <a:noFill/>
            </p:spPr>
            <p:txBody>
              <a:bodyPr wrap="square" rtlCol="0">
                <a:spAutoFit/>
              </a:bodyPr>
              <a:lstStyle/>
              <a:p>
                <a:r>
                  <a:rPr lang="es-AR" sz="3200" b="1" dirty="0">
                    <a:solidFill>
                      <a:srgbClr val="0000FF"/>
                    </a:solidFill>
                    <a:latin typeface="Arial" pitchFamily="34" charset="0"/>
                    <a:cs typeface="Arial" pitchFamily="34" charset="0"/>
                  </a:rPr>
                  <a:t>+</a:t>
                </a:r>
              </a:p>
            </p:txBody>
          </p:sp>
          <p:sp>
            <p:nvSpPr>
              <p:cNvPr id="14" name="13 CuadroTexto"/>
              <p:cNvSpPr txBox="1"/>
              <p:nvPr/>
            </p:nvSpPr>
            <p:spPr>
              <a:xfrm>
                <a:off x="2590800" y="2667000"/>
                <a:ext cx="381000" cy="584775"/>
              </a:xfrm>
              <a:prstGeom prst="rect">
                <a:avLst/>
              </a:prstGeom>
              <a:noFill/>
            </p:spPr>
            <p:txBody>
              <a:bodyPr wrap="square" rtlCol="0">
                <a:spAutoFit/>
              </a:bodyPr>
              <a:lstStyle/>
              <a:p>
                <a:r>
                  <a:rPr lang="es-AR" sz="3200" b="1" dirty="0">
                    <a:solidFill>
                      <a:srgbClr val="FF0000"/>
                    </a:solidFill>
                    <a:latin typeface="Arial" pitchFamily="34" charset="0"/>
                    <a:cs typeface="Arial" pitchFamily="34" charset="0"/>
                  </a:rPr>
                  <a:t>-</a:t>
                </a:r>
              </a:p>
            </p:txBody>
          </p:sp>
          <p:sp>
            <p:nvSpPr>
              <p:cNvPr id="15" name="14 CuadroTexto"/>
              <p:cNvSpPr txBox="1"/>
              <p:nvPr/>
            </p:nvSpPr>
            <p:spPr>
              <a:xfrm>
                <a:off x="2590800" y="4114800"/>
                <a:ext cx="381000" cy="584775"/>
              </a:xfrm>
              <a:prstGeom prst="rect">
                <a:avLst/>
              </a:prstGeom>
              <a:noFill/>
            </p:spPr>
            <p:txBody>
              <a:bodyPr wrap="square" rtlCol="0">
                <a:spAutoFit/>
              </a:bodyPr>
              <a:lstStyle/>
              <a:p>
                <a:r>
                  <a:rPr lang="es-AR" sz="3200" b="1" dirty="0">
                    <a:solidFill>
                      <a:srgbClr val="FF0000"/>
                    </a:solidFill>
                    <a:latin typeface="Arial" pitchFamily="34" charset="0"/>
                    <a:cs typeface="Arial" pitchFamily="34" charset="0"/>
                  </a:rPr>
                  <a:t>-</a:t>
                </a:r>
              </a:p>
            </p:txBody>
          </p:sp>
        </p:grpSp>
        <p:sp>
          <p:nvSpPr>
            <p:cNvPr id="7" name="6 CuadroTexto"/>
            <p:cNvSpPr txBox="1"/>
            <p:nvPr/>
          </p:nvSpPr>
          <p:spPr>
            <a:xfrm>
              <a:off x="2438400" y="6096000"/>
              <a:ext cx="2133600" cy="646331"/>
            </a:xfrm>
            <a:prstGeom prst="rect">
              <a:avLst/>
            </a:prstGeom>
            <a:noFill/>
          </p:spPr>
          <p:txBody>
            <a:bodyPr wrap="square" rtlCol="0">
              <a:spAutoFit/>
            </a:bodyPr>
            <a:lstStyle/>
            <a:p>
              <a:pPr algn="ctr"/>
              <a:r>
                <a:rPr lang="es-AR" b="1" dirty="0" err="1">
                  <a:solidFill>
                    <a:srgbClr val="FF0000"/>
                  </a:solidFill>
                  <a:latin typeface="Arial" pitchFamily="34" charset="0"/>
                  <a:cs typeface="Arial" pitchFamily="34" charset="0"/>
                </a:rPr>
                <a:t>transition</a:t>
              </a:r>
              <a:r>
                <a:rPr lang="es-AR" b="1" dirty="0">
                  <a:solidFill>
                    <a:srgbClr val="FF0000"/>
                  </a:solidFill>
                  <a:latin typeface="Arial" pitchFamily="34" charset="0"/>
                  <a:cs typeface="Arial" pitchFamily="34" charset="0"/>
                </a:rPr>
                <a:t> </a:t>
              </a:r>
              <a:r>
                <a:rPr lang="es-AR" b="1" dirty="0" err="1">
                  <a:solidFill>
                    <a:srgbClr val="FF0000"/>
                  </a:solidFill>
                  <a:latin typeface="Arial" pitchFamily="34" charset="0"/>
                  <a:cs typeface="Arial" pitchFamily="34" charset="0"/>
                </a:rPr>
                <a:t>to</a:t>
              </a:r>
              <a:r>
                <a:rPr lang="es-AR" b="1" dirty="0">
                  <a:solidFill>
                    <a:srgbClr val="FF0000"/>
                  </a:solidFill>
                  <a:latin typeface="Arial" pitchFamily="34" charset="0"/>
                  <a:cs typeface="Arial" pitchFamily="34" charset="0"/>
                </a:rPr>
                <a:t> a non </a:t>
              </a:r>
              <a:r>
                <a:rPr lang="es-AR" b="1" dirty="0" err="1">
                  <a:solidFill>
                    <a:srgbClr val="FF0000"/>
                  </a:solidFill>
                  <a:latin typeface="Arial" pitchFamily="34" charset="0"/>
                  <a:cs typeface="Arial" pitchFamily="34" charset="0"/>
                </a:rPr>
                <a:t>bilayer</a:t>
              </a:r>
              <a:r>
                <a:rPr lang="es-AR" b="1" dirty="0">
                  <a:solidFill>
                    <a:srgbClr val="FF0000"/>
                  </a:solidFill>
                  <a:latin typeface="Arial" pitchFamily="34" charset="0"/>
                  <a:cs typeface="Arial" pitchFamily="34" charset="0"/>
                </a:rPr>
                <a:t> </a:t>
              </a:r>
              <a:r>
                <a:rPr lang="es-AR" b="1" dirty="0" err="1">
                  <a:solidFill>
                    <a:srgbClr val="FF0000"/>
                  </a:solidFill>
                  <a:latin typeface="Arial" pitchFamily="34" charset="0"/>
                  <a:cs typeface="Arial" pitchFamily="34" charset="0"/>
                </a:rPr>
                <a:t>phase</a:t>
              </a:r>
              <a:endParaRPr lang="es-AR" b="1" dirty="0">
                <a:solidFill>
                  <a:srgbClr val="FF0000"/>
                </a:solidFill>
                <a:latin typeface="Arial" pitchFamily="34" charset="0"/>
                <a:cs typeface="Arial" pitchFamily="34" charset="0"/>
              </a:endParaRPr>
            </a:p>
          </p:txBody>
        </p:sp>
      </p:grpSp>
      <p:sp>
        <p:nvSpPr>
          <p:cNvPr id="17" name="16 CuadroTexto"/>
          <p:cNvSpPr txBox="1"/>
          <p:nvPr/>
        </p:nvSpPr>
        <p:spPr>
          <a:xfrm>
            <a:off x="4800600" y="2"/>
            <a:ext cx="4343400" cy="584775"/>
          </a:xfrm>
          <a:prstGeom prst="rect">
            <a:avLst/>
          </a:prstGeom>
          <a:solidFill>
            <a:schemeClr val="bg1">
              <a:lumMod val="50000"/>
            </a:schemeClr>
          </a:solidFill>
        </p:spPr>
        <p:txBody>
          <a:bodyPr wrap="square" rtlCol="0">
            <a:spAutoFit/>
          </a:bodyPr>
          <a:lstStyle/>
          <a:p>
            <a:pPr algn="r"/>
            <a:r>
              <a:rPr lang="en-US" sz="3200" dirty="0" err="1">
                <a:solidFill>
                  <a:schemeClr val="bg1"/>
                </a:solidFill>
                <a:latin typeface="Arial" pitchFamily="34" charset="0"/>
                <a:cs typeface="Arial" pitchFamily="34" charset="0"/>
              </a:rPr>
              <a:t>pHsensitivity</a:t>
            </a:r>
            <a:r>
              <a:rPr lang="en-US" sz="3200" dirty="0">
                <a:solidFill>
                  <a:schemeClr val="bg1"/>
                </a:solidFill>
                <a:latin typeface="Arial" pitchFamily="34" charset="0"/>
                <a:cs typeface="Arial" pitchFamily="34" charset="0"/>
              </a:rPr>
              <a:t> assay</a:t>
            </a:r>
          </a:p>
        </p:txBody>
      </p:sp>
      <p:grpSp>
        <p:nvGrpSpPr>
          <p:cNvPr id="18" name="20 Grupo"/>
          <p:cNvGrpSpPr/>
          <p:nvPr/>
        </p:nvGrpSpPr>
        <p:grpSpPr>
          <a:xfrm>
            <a:off x="3771900" y="1219201"/>
            <a:ext cx="6172200" cy="4972050"/>
            <a:chOff x="3886200" y="1219200"/>
            <a:chExt cx="6172200" cy="4972051"/>
          </a:xfrm>
        </p:grpSpPr>
        <p:sp>
          <p:nvSpPr>
            <p:cNvPr id="19" name="3 Elipse"/>
            <p:cNvSpPr/>
            <p:nvPr/>
          </p:nvSpPr>
          <p:spPr>
            <a:xfrm>
              <a:off x="6553200" y="2209800"/>
              <a:ext cx="762000" cy="685800"/>
            </a:xfrm>
            <a:prstGeom prst="ellipse">
              <a:avLst/>
            </a:prstGeom>
            <a:solidFill>
              <a:srgbClr val="00FF0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0" name="19 Elipse"/>
            <p:cNvSpPr/>
            <p:nvPr/>
          </p:nvSpPr>
          <p:spPr>
            <a:xfrm>
              <a:off x="6553200" y="3352800"/>
              <a:ext cx="762000" cy="685800"/>
            </a:xfrm>
            <a:prstGeom prst="ellipse">
              <a:avLst/>
            </a:prstGeom>
            <a:solidFill>
              <a:srgbClr val="00FF00"/>
            </a:solidFill>
            <a:ln>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1" name="20 Elipse"/>
            <p:cNvSpPr>
              <a:spLocks noChangeAspect="1"/>
            </p:cNvSpPr>
            <p:nvPr/>
          </p:nvSpPr>
          <p:spPr>
            <a:xfrm>
              <a:off x="6172200" y="4648200"/>
              <a:ext cx="1676400" cy="1543051"/>
            </a:xfrm>
            <a:prstGeom prst="ellipse">
              <a:avLst/>
            </a:prstGeom>
            <a:solidFill>
              <a:srgbClr val="CCFF33"/>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2" name="21 CuadroTexto"/>
            <p:cNvSpPr txBox="1"/>
            <p:nvPr/>
          </p:nvSpPr>
          <p:spPr>
            <a:xfrm>
              <a:off x="6172200" y="2362200"/>
              <a:ext cx="1447800" cy="369332"/>
            </a:xfrm>
            <a:prstGeom prst="rect">
              <a:avLst/>
            </a:prstGeom>
            <a:noFill/>
          </p:spPr>
          <p:txBody>
            <a:bodyPr wrap="square" rtlCol="0">
              <a:spAutoFit/>
            </a:bodyPr>
            <a:lstStyle/>
            <a:p>
              <a:pPr algn="ctr"/>
              <a:r>
                <a:rPr lang="es-AR" dirty="0">
                  <a:latin typeface="Arial" pitchFamily="34" charset="0"/>
                  <a:cs typeface="Arial" pitchFamily="34" charset="0"/>
                </a:rPr>
                <a:t>HPTS.DPX</a:t>
              </a:r>
            </a:p>
          </p:txBody>
        </p:sp>
        <p:sp>
          <p:nvSpPr>
            <p:cNvPr id="23" name="22 CuadroTexto"/>
            <p:cNvSpPr txBox="1"/>
            <p:nvPr/>
          </p:nvSpPr>
          <p:spPr>
            <a:xfrm>
              <a:off x="7848600" y="2286000"/>
              <a:ext cx="2057400" cy="369332"/>
            </a:xfrm>
            <a:prstGeom prst="rect">
              <a:avLst/>
            </a:prstGeom>
            <a:noFill/>
          </p:spPr>
          <p:txBody>
            <a:bodyPr wrap="square" rtlCol="0">
              <a:spAutoFit/>
            </a:bodyPr>
            <a:lstStyle/>
            <a:p>
              <a:r>
                <a:rPr lang="es-AR" b="1" dirty="0">
                  <a:solidFill>
                    <a:srgbClr val="FF0000"/>
                  </a:solidFill>
                  <a:latin typeface="Arial" pitchFamily="34" charset="0"/>
                  <a:cs typeface="Arial" pitchFamily="34" charset="0"/>
                </a:rPr>
                <a:t>pH </a:t>
              </a:r>
              <a:r>
                <a:rPr lang="es-AR" b="1" dirty="0">
                  <a:solidFill>
                    <a:srgbClr val="FF0000"/>
                  </a:solidFill>
                  <a:latin typeface="Arial" pitchFamily="34" charset="0"/>
                  <a:cs typeface="Arial" pitchFamily="34" charset="0"/>
                  <a:sym typeface="Symbol"/>
                </a:rPr>
                <a:t> 7</a:t>
              </a:r>
              <a:endParaRPr lang="es-AR" b="1" dirty="0">
                <a:solidFill>
                  <a:srgbClr val="FF0000"/>
                </a:solidFill>
                <a:latin typeface="Arial" pitchFamily="34" charset="0"/>
                <a:cs typeface="Arial" pitchFamily="34" charset="0"/>
              </a:endParaRPr>
            </a:p>
          </p:txBody>
        </p:sp>
        <p:sp>
          <p:nvSpPr>
            <p:cNvPr id="24" name="23 CuadroTexto"/>
            <p:cNvSpPr txBox="1"/>
            <p:nvPr/>
          </p:nvSpPr>
          <p:spPr>
            <a:xfrm>
              <a:off x="7848600" y="3429000"/>
              <a:ext cx="2057400" cy="369332"/>
            </a:xfrm>
            <a:prstGeom prst="rect">
              <a:avLst/>
            </a:prstGeom>
            <a:noFill/>
          </p:spPr>
          <p:txBody>
            <a:bodyPr wrap="square" rtlCol="0">
              <a:spAutoFit/>
            </a:bodyPr>
            <a:lstStyle/>
            <a:p>
              <a:r>
                <a:rPr lang="es-AR" dirty="0">
                  <a:latin typeface="Arial" pitchFamily="34" charset="0"/>
                  <a:cs typeface="Arial" pitchFamily="34" charset="0"/>
                </a:rPr>
                <a:t>pH </a:t>
              </a:r>
              <a:r>
                <a:rPr lang="es-AR" dirty="0">
                  <a:latin typeface="Arial" pitchFamily="34" charset="0"/>
                  <a:cs typeface="Arial" pitchFamily="34" charset="0"/>
                  <a:sym typeface="Symbol"/>
                </a:rPr>
                <a:t> 7</a:t>
              </a:r>
              <a:endParaRPr lang="es-AR" dirty="0">
                <a:latin typeface="Arial" pitchFamily="34" charset="0"/>
                <a:cs typeface="Arial" pitchFamily="34" charset="0"/>
              </a:endParaRPr>
            </a:p>
          </p:txBody>
        </p:sp>
        <p:sp>
          <p:nvSpPr>
            <p:cNvPr id="25" name="24 CuadroTexto"/>
            <p:cNvSpPr txBox="1"/>
            <p:nvPr/>
          </p:nvSpPr>
          <p:spPr>
            <a:xfrm>
              <a:off x="4267200" y="1752601"/>
              <a:ext cx="2057400" cy="646331"/>
            </a:xfrm>
            <a:prstGeom prst="rect">
              <a:avLst/>
            </a:prstGeom>
            <a:noFill/>
          </p:spPr>
          <p:txBody>
            <a:bodyPr wrap="square" rtlCol="0">
              <a:spAutoFit/>
            </a:bodyPr>
            <a:lstStyle/>
            <a:p>
              <a:pPr algn="r"/>
              <a:r>
                <a:rPr lang="es-AR" b="1" dirty="0">
                  <a:latin typeface="Arial" pitchFamily="34" charset="0"/>
                  <a:cs typeface="Arial" pitchFamily="34" charset="0"/>
                </a:rPr>
                <a:t>pH </a:t>
              </a:r>
              <a:r>
                <a:rPr lang="es-AR" b="1" dirty="0" err="1">
                  <a:latin typeface="Arial" pitchFamily="34" charset="0"/>
                  <a:cs typeface="Arial" pitchFamily="34" charset="0"/>
                  <a:sym typeface="Symbol"/>
                </a:rPr>
                <a:t>sensitive</a:t>
              </a:r>
              <a:r>
                <a:rPr lang="es-AR" b="1" dirty="0">
                  <a:latin typeface="Arial" pitchFamily="34" charset="0"/>
                  <a:cs typeface="Arial" pitchFamily="34" charset="0"/>
                  <a:sym typeface="Symbol"/>
                </a:rPr>
                <a:t> </a:t>
              </a:r>
              <a:r>
                <a:rPr lang="es-AR" b="1" dirty="0" err="1">
                  <a:latin typeface="Arial" pitchFamily="34" charset="0"/>
                  <a:cs typeface="Arial" pitchFamily="34" charset="0"/>
                  <a:sym typeface="Symbol"/>
                </a:rPr>
                <a:t>bilayer</a:t>
              </a:r>
              <a:endParaRPr lang="es-AR" b="1" dirty="0">
                <a:latin typeface="Arial" pitchFamily="34" charset="0"/>
                <a:cs typeface="Arial" pitchFamily="34" charset="0"/>
              </a:endParaRPr>
            </a:p>
          </p:txBody>
        </p:sp>
        <p:cxnSp>
          <p:nvCxnSpPr>
            <p:cNvPr id="26" name="25 Conector recto de flecha"/>
            <p:cNvCxnSpPr>
              <a:stCxn id="25" idx="3"/>
              <a:endCxn id="19" idx="1"/>
            </p:cNvCxnSpPr>
            <p:nvPr/>
          </p:nvCxnSpPr>
          <p:spPr>
            <a:xfrm>
              <a:off x="6324600" y="2075767"/>
              <a:ext cx="340192" cy="23446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7" name="26 CuadroTexto"/>
            <p:cNvSpPr txBox="1"/>
            <p:nvPr/>
          </p:nvSpPr>
          <p:spPr>
            <a:xfrm>
              <a:off x="4495800" y="4953002"/>
              <a:ext cx="2057400" cy="646331"/>
            </a:xfrm>
            <a:prstGeom prst="rect">
              <a:avLst/>
            </a:prstGeom>
            <a:noFill/>
          </p:spPr>
          <p:txBody>
            <a:bodyPr wrap="square" rtlCol="0">
              <a:spAutoFit/>
            </a:bodyPr>
            <a:lstStyle/>
            <a:p>
              <a:pPr algn="r"/>
              <a:r>
                <a:rPr lang="es-AR" b="1" dirty="0">
                  <a:latin typeface="Arial" pitchFamily="34" charset="0"/>
                  <a:cs typeface="Arial" pitchFamily="34" charset="0"/>
                </a:rPr>
                <a:t>HPTS </a:t>
              </a:r>
              <a:r>
                <a:rPr lang="es-AR" b="1" dirty="0" err="1">
                  <a:solidFill>
                    <a:srgbClr val="0000FF"/>
                  </a:solidFill>
                  <a:latin typeface="Arial" pitchFamily="34" charset="0"/>
                  <a:cs typeface="Arial" pitchFamily="34" charset="0"/>
                </a:rPr>
                <a:t>released</a:t>
              </a:r>
              <a:r>
                <a:rPr lang="es-AR" b="1" dirty="0">
                  <a:solidFill>
                    <a:srgbClr val="0000FF"/>
                  </a:solidFill>
                  <a:latin typeface="Arial" pitchFamily="34" charset="0"/>
                  <a:cs typeface="Arial" pitchFamily="34" charset="0"/>
                </a:rPr>
                <a:t> and </a:t>
              </a:r>
              <a:r>
                <a:rPr lang="es-AR" b="1" dirty="0" err="1">
                  <a:solidFill>
                    <a:srgbClr val="0000FF"/>
                  </a:solidFill>
                  <a:latin typeface="Arial" pitchFamily="34" charset="0"/>
                  <a:cs typeface="Arial" pitchFamily="34" charset="0"/>
                </a:rPr>
                <a:t>dequenched</a:t>
              </a:r>
              <a:endParaRPr lang="es-AR" b="1" dirty="0">
                <a:solidFill>
                  <a:srgbClr val="0000FF"/>
                </a:solidFill>
                <a:latin typeface="Arial" pitchFamily="34" charset="0"/>
                <a:cs typeface="Arial" pitchFamily="34" charset="0"/>
              </a:endParaRPr>
            </a:p>
          </p:txBody>
        </p:sp>
        <p:sp>
          <p:nvSpPr>
            <p:cNvPr id="28" name="15 CuadroTexto"/>
            <p:cNvSpPr txBox="1"/>
            <p:nvPr/>
          </p:nvSpPr>
          <p:spPr>
            <a:xfrm>
              <a:off x="6248400" y="3505200"/>
              <a:ext cx="1447800" cy="369332"/>
            </a:xfrm>
            <a:prstGeom prst="rect">
              <a:avLst/>
            </a:prstGeom>
            <a:noFill/>
          </p:spPr>
          <p:txBody>
            <a:bodyPr wrap="square" rtlCol="0">
              <a:spAutoFit/>
            </a:bodyPr>
            <a:lstStyle/>
            <a:p>
              <a:pPr algn="ctr"/>
              <a:r>
                <a:rPr lang="es-AR" dirty="0">
                  <a:latin typeface="Arial" pitchFamily="34" charset="0"/>
                  <a:cs typeface="Arial" pitchFamily="34" charset="0"/>
                </a:rPr>
                <a:t>HPTS.DPX</a:t>
              </a:r>
            </a:p>
          </p:txBody>
        </p:sp>
        <p:sp>
          <p:nvSpPr>
            <p:cNvPr id="29" name="28 CuadroTexto"/>
            <p:cNvSpPr txBox="1"/>
            <p:nvPr/>
          </p:nvSpPr>
          <p:spPr>
            <a:xfrm>
              <a:off x="6324600" y="5181599"/>
              <a:ext cx="1447800" cy="369332"/>
            </a:xfrm>
            <a:prstGeom prst="rect">
              <a:avLst/>
            </a:prstGeom>
            <a:noFill/>
          </p:spPr>
          <p:txBody>
            <a:bodyPr wrap="square" rtlCol="0">
              <a:spAutoFit/>
            </a:bodyPr>
            <a:lstStyle/>
            <a:p>
              <a:pPr algn="ctr"/>
              <a:r>
                <a:rPr lang="es-AR" dirty="0">
                  <a:latin typeface="Arial" pitchFamily="34" charset="0"/>
                  <a:cs typeface="Arial" pitchFamily="34" charset="0"/>
                </a:rPr>
                <a:t>HPTS</a:t>
              </a:r>
            </a:p>
          </p:txBody>
        </p:sp>
        <p:sp>
          <p:nvSpPr>
            <p:cNvPr id="30" name="29 CuadroTexto"/>
            <p:cNvSpPr txBox="1"/>
            <p:nvPr/>
          </p:nvSpPr>
          <p:spPr>
            <a:xfrm>
              <a:off x="7010400" y="4495801"/>
              <a:ext cx="1447800" cy="369332"/>
            </a:xfrm>
            <a:prstGeom prst="rect">
              <a:avLst/>
            </a:prstGeom>
            <a:noFill/>
          </p:spPr>
          <p:txBody>
            <a:bodyPr wrap="square" rtlCol="0">
              <a:spAutoFit/>
            </a:bodyPr>
            <a:lstStyle/>
            <a:p>
              <a:pPr algn="ctr"/>
              <a:r>
                <a:rPr lang="es-AR" dirty="0">
                  <a:latin typeface="Arial" pitchFamily="34" charset="0"/>
                  <a:cs typeface="Arial" pitchFamily="34" charset="0"/>
                </a:rPr>
                <a:t>DPX</a:t>
              </a:r>
            </a:p>
          </p:txBody>
        </p:sp>
        <p:sp>
          <p:nvSpPr>
            <p:cNvPr id="31" name="30 CuadroTexto"/>
            <p:cNvSpPr txBox="1"/>
            <p:nvPr/>
          </p:nvSpPr>
          <p:spPr>
            <a:xfrm>
              <a:off x="8001000" y="5181599"/>
              <a:ext cx="2057400" cy="369332"/>
            </a:xfrm>
            <a:prstGeom prst="rect">
              <a:avLst/>
            </a:prstGeom>
            <a:noFill/>
          </p:spPr>
          <p:txBody>
            <a:bodyPr wrap="square" rtlCol="0">
              <a:spAutoFit/>
            </a:bodyPr>
            <a:lstStyle/>
            <a:p>
              <a:r>
                <a:rPr lang="es-AR" dirty="0">
                  <a:latin typeface="Arial" pitchFamily="34" charset="0"/>
                  <a:cs typeface="Arial" pitchFamily="34" charset="0"/>
                </a:rPr>
                <a:t>pH </a:t>
              </a:r>
              <a:r>
                <a:rPr lang="es-AR" dirty="0">
                  <a:latin typeface="Arial" pitchFamily="34" charset="0"/>
                  <a:cs typeface="Arial" pitchFamily="34" charset="0"/>
                  <a:sym typeface="Symbol"/>
                </a:rPr>
                <a:t> 7</a:t>
              </a:r>
              <a:endParaRPr lang="es-AR" dirty="0">
                <a:latin typeface="Arial" pitchFamily="34" charset="0"/>
                <a:cs typeface="Arial" pitchFamily="34" charset="0"/>
              </a:endParaRPr>
            </a:p>
          </p:txBody>
        </p:sp>
        <p:sp>
          <p:nvSpPr>
            <p:cNvPr id="32" name="31 CuadroTexto"/>
            <p:cNvSpPr txBox="1"/>
            <p:nvPr/>
          </p:nvSpPr>
          <p:spPr>
            <a:xfrm>
              <a:off x="4343400" y="3124200"/>
              <a:ext cx="2057400" cy="923330"/>
            </a:xfrm>
            <a:prstGeom prst="rect">
              <a:avLst/>
            </a:prstGeom>
            <a:noFill/>
          </p:spPr>
          <p:txBody>
            <a:bodyPr wrap="square" rtlCol="0">
              <a:spAutoFit/>
            </a:bodyPr>
            <a:lstStyle/>
            <a:p>
              <a:pPr algn="r"/>
              <a:r>
                <a:rPr lang="es-AR" b="1" dirty="0">
                  <a:latin typeface="Arial" pitchFamily="34" charset="0"/>
                  <a:cs typeface="Arial" pitchFamily="34" charset="0"/>
                </a:rPr>
                <a:t>pH </a:t>
              </a:r>
              <a:r>
                <a:rPr lang="es-AR" b="1" dirty="0" err="1">
                  <a:latin typeface="Arial" pitchFamily="34" charset="0"/>
                  <a:cs typeface="Arial" pitchFamily="34" charset="0"/>
                  <a:sym typeface="Symbol"/>
                </a:rPr>
                <a:t>sensitive</a:t>
              </a:r>
              <a:r>
                <a:rPr lang="es-AR" b="1" dirty="0">
                  <a:latin typeface="Arial" pitchFamily="34" charset="0"/>
                  <a:cs typeface="Arial" pitchFamily="34" charset="0"/>
                  <a:sym typeface="Symbol"/>
                </a:rPr>
                <a:t> </a:t>
              </a:r>
              <a:r>
                <a:rPr lang="es-AR" b="1" dirty="0" err="1">
                  <a:latin typeface="Arial" pitchFamily="34" charset="0"/>
                  <a:cs typeface="Arial" pitchFamily="34" charset="0"/>
                  <a:sym typeface="Symbol"/>
                </a:rPr>
                <a:t>bilayer</a:t>
              </a:r>
              <a:r>
                <a:rPr lang="es-AR" b="1" dirty="0">
                  <a:latin typeface="Arial" pitchFamily="34" charset="0"/>
                  <a:cs typeface="Arial" pitchFamily="34" charset="0"/>
                  <a:sym typeface="Symbol"/>
                </a:rPr>
                <a:t>   </a:t>
              </a:r>
              <a:r>
                <a:rPr lang="es-AR" b="1" dirty="0" err="1">
                  <a:solidFill>
                    <a:srgbClr val="FF0000"/>
                  </a:solidFill>
                  <a:latin typeface="Arial" pitchFamily="34" charset="0"/>
                  <a:cs typeface="Arial" pitchFamily="34" charset="0"/>
                  <a:sym typeface="Symbol"/>
                </a:rPr>
                <a:t>phase</a:t>
              </a:r>
              <a:r>
                <a:rPr lang="es-AR" b="1" dirty="0">
                  <a:solidFill>
                    <a:srgbClr val="FF0000"/>
                  </a:solidFill>
                  <a:latin typeface="Arial" pitchFamily="34" charset="0"/>
                  <a:cs typeface="Arial" pitchFamily="34" charset="0"/>
                  <a:sym typeface="Symbol"/>
                </a:rPr>
                <a:t> </a:t>
              </a:r>
              <a:r>
                <a:rPr lang="es-AR" b="1" dirty="0" err="1">
                  <a:solidFill>
                    <a:srgbClr val="FF0000"/>
                  </a:solidFill>
                  <a:latin typeface="Arial" pitchFamily="34" charset="0"/>
                  <a:cs typeface="Arial" pitchFamily="34" charset="0"/>
                  <a:sym typeface="Symbol"/>
                </a:rPr>
                <a:t>transition</a:t>
              </a:r>
              <a:endParaRPr lang="es-AR" b="1" dirty="0">
                <a:solidFill>
                  <a:srgbClr val="FF0000"/>
                </a:solidFill>
                <a:latin typeface="Arial" pitchFamily="34" charset="0"/>
                <a:cs typeface="Arial" pitchFamily="34" charset="0"/>
              </a:endParaRPr>
            </a:p>
          </p:txBody>
        </p:sp>
        <p:sp>
          <p:nvSpPr>
            <p:cNvPr id="33" name="32 CuadroTexto"/>
            <p:cNvSpPr txBox="1"/>
            <p:nvPr/>
          </p:nvSpPr>
          <p:spPr>
            <a:xfrm>
              <a:off x="3886200" y="1219200"/>
              <a:ext cx="6172200" cy="369332"/>
            </a:xfrm>
            <a:prstGeom prst="rect">
              <a:avLst/>
            </a:prstGeom>
            <a:noFill/>
          </p:spPr>
          <p:txBody>
            <a:bodyPr wrap="square" rtlCol="0">
              <a:spAutoFit/>
            </a:bodyPr>
            <a:lstStyle/>
            <a:p>
              <a:pPr algn="ctr"/>
              <a:r>
                <a:rPr lang="es-AR" dirty="0">
                  <a:latin typeface="Arial" pitchFamily="34" charset="0"/>
                  <a:cs typeface="Arial" pitchFamily="34" charset="0"/>
                </a:rPr>
                <a:t>HPTS (</a:t>
              </a:r>
              <a:r>
                <a:rPr lang="es-AR" dirty="0" err="1">
                  <a:latin typeface="Arial" pitchFamily="34" charset="0"/>
                  <a:cs typeface="Arial" pitchFamily="34" charset="0"/>
                </a:rPr>
                <a:t>pH.sensitive</a:t>
              </a:r>
              <a:r>
                <a:rPr lang="es-AR" dirty="0">
                  <a:latin typeface="Arial" pitchFamily="34" charset="0"/>
                  <a:cs typeface="Arial" pitchFamily="34" charset="0"/>
                </a:rPr>
                <a:t> </a:t>
              </a:r>
              <a:r>
                <a:rPr lang="es-AR" dirty="0" err="1">
                  <a:latin typeface="Arial" pitchFamily="34" charset="0"/>
                  <a:cs typeface="Arial" pitchFamily="34" charset="0"/>
                </a:rPr>
                <a:t>dye</a:t>
              </a:r>
              <a:r>
                <a:rPr lang="es-AR" dirty="0">
                  <a:latin typeface="Arial" pitchFamily="34" charset="0"/>
                  <a:cs typeface="Arial" pitchFamily="34" charset="0"/>
                </a:rPr>
                <a:t> ).   X  (</a:t>
              </a:r>
              <a:r>
                <a:rPr lang="es-AR" dirty="0" err="1">
                  <a:latin typeface="Arial" pitchFamily="34" charset="0"/>
                  <a:cs typeface="Arial" pitchFamily="34" charset="0"/>
                </a:rPr>
                <a:t>quencher</a:t>
              </a:r>
              <a:r>
                <a:rPr lang="es-AR" dirty="0">
                  <a:latin typeface="Arial" pitchFamily="34" charset="0"/>
                  <a:cs typeface="Arial" pitchFamily="34" charset="0"/>
                </a:rPr>
                <a:t>)</a:t>
              </a:r>
            </a:p>
          </p:txBody>
        </p:sp>
      </p:grpSp>
      <p:sp>
        <p:nvSpPr>
          <p:cNvPr id="34" name="33 CuadroTexto"/>
          <p:cNvSpPr txBox="1"/>
          <p:nvPr/>
        </p:nvSpPr>
        <p:spPr>
          <a:xfrm>
            <a:off x="2895600" y="4114800"/>
            <a:ext cx="1447800" cy="369332"/>
          </a:xfrm>
          <a:prstGeom prst="rect">
            <a:avLst/>
          </a:prstGeom>
          <a:noFill/>
        </p:spPr>
        <p:txBody>
          <a:bodyPr wrap="square" rtlCol="0">
            <a:spAutoFit/>
          </a:bodyPr>
          <a:lstStyle/>
          <a:p>
            <a:pPr algn="ctr"/>
            <a:r>
              <a:rPr lang="es-AR" b="1" dirty="0" err="1">
                <a:solidFill>
                  <a:srgbClr val="0033CC"/>
                </a:solidFill>
                <a:latin typeface="Arial" pitchFamily="34" charset="0"/>
                <a:cs typeface="Arial" pitchFamily="34" charset="0"/>
              </a:rPr>
              <a:t>bilayer</a:t>
            </a:r>
            <a:endParaRPr lang="es-AR" b="1" dirty="0">
              <a:solidFill>
                <a:srgbClr val="0033CC"/>
              </a:solidFill>
              <a:latin typeface="Arial" pitchFamily="34" charset="0"/>
              <a:cs typeface="Arial" pitchFamily="34" charset="0"/>
            </a:endParaRPr>
          </a:p>
        </p:txBody>
      </p:sp>
      <p:sp>
        <p:nvSpPr>
          <p:cNvPr id="35" name="34 Elipse"/>
          <p:cNvSpPr/>
          <p:nvPr/>
        </p:nvSpPr>
        <p:spPr>
          <a:xfrm>
            <a:off x="6553200" y="1981200"/>
            <a:ext cx="1219200" cy="1066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noFill/>
            </a:endParaRPr>
          </a:p>
        </p:txBody>
      </p:sp>
      <p:cxnSp>
        <p:nvCxnSpPr>
          <p:cNvPr id="38" name="37 Conector recto"/>
          <p:cNvCxnSpPr/>
          <p:nvPr/>
        </p:nvCxnSpPr>
        <p:spPr>
          <a:xfrm flipV="1">
            <a:off x="7391400" y="1752600"/>
            <a:ext cx="914400" cy="304800"/>
          </a:xfrm>
          <a:prstGeom prst="line">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38 CuadroTexto"/>
          <p:cNvSpPr txBox="1"/>
          <p:nvPr/>
        </p:nvSpPr>
        <p:spPr>
          <a:xfrm>
            <a:off x="8001000" y="1600201"/>
            <a:ext cx="1371600" cy="369332"/>
          </a:xfrm>
          <a:prstGeom prst="rect">
            <a:avLst/>
          </a:prstGeom>
          <a:noFill/>
        </p:spPr>
        <p:txBody>
          <a:bodyPr wrap="square" rtlCol="0">
            <a:spAutoFit/>
          </a:bodyPr>
          <a:lstStyle/>
          <a:p>
            <a:r>
              <a:rPr lang="es-AR" dirty="0" err="1">
                <a:latin typeface="Arial" pitchFamily="34" charset="0"/>
                <a:cs typeface="Arial" pitchFamily="34" charset="0"/>
              </a:rPr>
              <a:t>endosome</a:t>
            </a:r>
            <a:endParaRPr lang="es-AR" dirty="0">
              <a:latin typeface="Arial" pitchFamily="34" charset="0"/>
              <a:cs typeface="Arial" pitchFamily="34" charset="0"/>
            </a:endParaRPr>
          </a:p>
        </p:txBody>
      </p:sp>
      <p:sp>
        <p:nvSpPr>
          <p:cNvPr id="40" name="39 Elipse"/>
          <p:cNvSpPr/>
          <p:nvPr/>
        </p:nvSpPr>
        <p:spPr>
          <a:xfrm>
            <a:off x="6553200" y="3124200"/>
            <a:ext cx="1219200" cy="106680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noFill/>
            </a:endParaRPr>
          </a:p>
        </p:txBody>
      </p:sp>
      <p:sp>
        <p:nvSpPr>
          <p:cNvPr id="41" name="40 Elipse"/>
          <p:cNvSpPr/>
          <p:nvPr/>
        </p:nvSpPr>
        <p:spPr>
          <a:xfrm>
            <a:off x="6477000" y="4800600"/>
            <a:ext cx="1219200" cy="1066800"/>
          </a:xfrm>
          <a:prstGeom prst="ellipse">
            <a:avLst/>
          </a:prstGeom>
          <a:noFill/>
          <a:ln w="31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noFill/>
            </a:endParaRPr>
          </a:p>
        </p:txBody>
      </p:sp>
      <p:cxnSp>
        <p:nvCxnSpPr>
          <p:cNvPr id="53" name="52 Conector recto"/>
          <p:cNvCxnSpPr/>
          <p:nvPr/>
        </p:nvCxnSpPr>
        <p:spPr>
          <a:xfrm>
            <a:off x="2514600" y="2667000"/>
            <a:ext cx="4572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66 Conector recto"/>
          <p:cNvCxnSpPr/>
          <p:nvPr/>
        </p:nvCxnSpPr>
        <p:spPr>
          <a:xfrm>
            <a:off x="2667000" y="3657601"/>
            <a:ext cx="762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8" name="97 Rectángulo"/>
          <p:cNvSpPr/>
          <p:nvPr/>
        </p:nvSpPr>
        <p:spPr>
          <a:xfrm>
            <a:off x="4672014" y="2"/>
            <a:ext cx="4572000" cy="731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7" name="106 Rectángulo"/>
          <p:cNvSpPr/>
          <p:nvPr/>
        </p:nvSpPr>
        <p:spPr>
          <a:xfrm>
            <a:off x="304800" y="-457200"/>
            <a:ext cx="4572000" cy="731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nvGrpSpPr>
          <p:cNvPr id="106" name="105 Grupo"/>
          <p:cNvGrpSpPr/>
          <p:nvPr/>
        </p:nvGrpSpPr>
        <p:grpSpPr>
          <a:xfrm>
            <a:off x="1905000" y="-381000"/>
            <a:ext cx="2819400" cy="7239000"/>
            <a:chOff x="17449800" y="3886200"/>
            <a:chExt cx="2819400" cy="7239000"/>
          </a:xfrm>
        </p:grpSpPr>
        <p:pic>
          <p:nvPicPr>
            <p:cNvPr id="42" name="Picture 5"/>
            <p:cNvPicPr>
              <a:picLocks noChangeAspect="1" noChangeArrowheads="1"/>
            </p:cNvPicPr>
            <p:nvPr/>
          </p:nvPicPr>
          <p:blipFill>
            <a:blip r:embed="rId4"/>
            <a:srcRect r="4040" b="53750"/>
            <a:stretch>
              <a:fillRect/>
            </a:stretch>
          </p:blipFill>
          <p:spPr bwMode="auto">
            <a:xfrm rot="5400000">
              <a:off x="15240000" y="6096000"/>
              <a:ext cx="7239000" cy="2819400"/>
            </a:xfrm>
            <a:prstGeom prst="rect">
              <a:avLst/>
            </a:prstGeom>
            <a:noFill/>
            <a:ln w="9525">
              <a:noFill/>
              <a:miter lim="800000"/>
              <a:headEnd/>
              <a:tailEnd/>
            </a:ln>
            <a:effectLst/>
          </p:spPr>
        </p:pic>
        <p:sp>
          <p:nvSpPr>
            <p:cNvPr id="43" name="42 CuadroTexto"/>
            <p:cNvSpPr txBox="1"/>
            <p:nvPr/>
          </p:nvSpPr>
          <p:spPr>
            <a:xfrm>
              <a:off x="18592800" y="6172200"/>
              <a:ext cx="1524000" cy="923330"/>
            </a:xfrm>
            <a:prstGeom prst="rect">
              <a:avLst/>
            </a:prstGeom>
            <a:noFill/>
          </p:spPr>
          <p:txBody>
            <a:bodyPr wrap="square" rtlCol="0">
              <a:spAutoFit/>
            </a:bodyPr>
            <a:lstStyle/>
            <a:p>
              <a:pPr algn="r"/>
              <a:r>
                <a:rPr lang="es-AR" b="1" dirty="0">
                  <a:solidFill>
                    <a:srgbClr val="00FF00"/>
                  </a:solidFill>
                  <a:latin typeface="Arial" pitchFamily="34" charset="0"/>
                  <a:cs typeface="Arial" pitchFamily="34" charset="0"/>
                </a:rPr>
                <a:t>pale </a:t>
              </a:r>
              <a:r>
                <a:rPr lang="es-AR" b="1" dirty="0" err="1">
                  <a:solidFill>
                    <a:srgbClr val="00FF00"/>
                  </a:solidFill>
                  <a:latin typeface="Arial" pitchFamily="34" charset="0"/>
                  <a:cs typeface="Arial" pitchFamily="34" charset="0"/>
                </a:rPr>
                <a:t>spots</a:t>
              </a:r>
              <a:r>
                <a:rPr lang="es-AR" b="1" dirty="0">
                  <a:solidFill>
                    <a:srgbClr val="00FF00"/>
                  </a:solidFill>
                  <a:latin typeface="Arial" pitchFamily="34" charset="0"/>
                  <a:cs typeface="Arial" pitchFamily="34" charset="0"/>
                </a:rPr>
                <a:t> </a:t>
              </a:r>
              <a:r>
                <a:rPr lang="es-AR" b="1" dirty="0" err="1">
                  <a:solidFill>
                    <a:srgbClr val="00FF00"/>
                  </a:solidFill>
                  <a:latin typeface="Arial" pitchFamily="34" charset="0"/>
                  <a:cs typeface="Arial" pitchFamily="34" charset="0"/>
                </a:rPr>
                <a:t>within</a:t>
              </a:r>
              <a:r>
                <a:rPr lang="es-AR" b="1" dirty="0">
                  <a:solidFill>
                    <a:srgbClr val="00FF00"/>
                  </a:solidFill>
                  <a:latin typeface="Arial" pitchFamily="34" charset="0"/>
                  <a:cs typeface="Arial" pitchFamily="34" charset="0"/>
                </a:rPr>
                <a:t> </a:t>
              </a:r>
              <a:r>
                <a:rPr lang="es-AR" b="1" dirty="0" err="1">
                  <a:solidFill>
                    <a:srgbClr val="00FF00"/>
                  </a:solidFill>
                  <a:latin typeface="Arial" pitchFamily="34" charset="0"/>
                  <a:cs typeface="Arial" pitchFamily="34" charset="0"/>
                </a:rPr>
                <a:t>endosome</a:t>
              </a:r>
              <a:endParaRPr lang="es-AR" b="1" dirty="0">
                <a:solidFill>
                  <a:srgbClr val="00FF00"/>
                </a:solidFill>
                <a:latin typeface="Arial" pitchFamily="34" charset="0"/>
                <a:cs typeface="Arial" pitchFamily="34" charset="0"/>
              </a:endParaRPr>
            </a:p>
          </p:txBody>
        </p:sp>
        <p:sp>
          <p:nvSpPr>
            <p:cNvPr id="44" name="43 CuadroTexto"/>
            <p:cNvSpPr txBox="1"/>
            <p:nvPr/>
          </p:nvSpPr>
          <p:spPr>
            <a:xfrm>
              <a:off x="18364200" y="8382000"/>
              <a:ext cx="1828800" cy="923330"/>
            </a:xfrm>
            <a:prstGeom prst="rect">
              <a:avLst/>
            </a:prstGeom>
            <a:noFill/>
          </p:spPr>
          <p:txBody>
            <a:bodyPr wrap="square" rtlCol="0">
              <a:spAutoFit/>
            </a:bodyPr>
            <a:lstStyle/>
            <a:p>
              <a:pPr algn="r"/>
              <a:r>
                <a:rPr lang="es-AR" dirty="0">
                  <a:solidFill>
                    <a:schemeClr val="bg1"/>
                  </a:solidFill>
                  <a:latin typeface="Arial" pitchFamily="34" charset="0"/>
                  <a:cs typeface="Arial" pitchFamily="34" charset="0"/>
                </a:rPr>
                <a:t> </a:t>
              </a:r>
              <a:r>
                <a:rPr lang="es-AR" b="1" dirty="0" err="1">
                  <a:solidFill>
                    <a:srgbClr val="FFFF00"/>
                  </a:solidFill>
                  <a:latin typeface="Arial" pitchFamily="34" charset="0"/>
                  <a:cs typeface="Arial" pitchFamily="34" charset="0"/>
                </a:rPr>
                <a:t>bright</a:t>
              </a:r>
              <a:r>
                <a:rPr lang="es-AR" b="1" dirty="0">
                  <a:solidFill>
                    <a:srgbClr val="FFFF00"/>
                  </a:solidFill>
                  <a:latin typeface="Arial" pitchFamily="34" charset="0"/>
                  <a:cs typeface="Arial" pitchFamily="34" charset="0"/>
                </a:rPr>
                <a:t> </a:t>
              </a:r>
              <a:r>
                <a:rPr lang="es-AR" b="1" dirty="0" err="1">
                  <a:solidFill>
                    <a:srgbClr val="FFFF00"/>
                  </a:solidFill>
                  <a:latin typeface="Arial" pitchFamily="34" charset="0"/>
                  <a:cs typeface="Arial" pitchFamily="34" charset="0"/>
                </a:rPr>
                <a:t>dye</a:t>
              </a:r>
              <a:r>
                <a:rPr lang="es-AR" b="1" dirty="0">
                  <a:solidFill>
                    <a:srgbClr val="FFFF00"/>
                  </a:solidFill>
                  <a:latin typeface="Arial" pitchFamily="34" charset="0"/>
                  <a:cs typeface="Arial" pitchFamily="34" charset="0"/>
                </a:rPr>
                <a:t> </a:t>
              </a:r>
              <a:r>
                <a:rPr lang="es-AR" b="1" dirty="0" err="1">
                  <a:solidFill>
                    <a:srgbClr val="FFFF00"/>
                  </a:solidFill>
                  <a:latin typeface="Arial" pitchFamily="34" charset="0"/>
                  <a:cs typeface="Arial" pitchFamily="34" charset="0"/>
                </a:rPr>
                <a:t>released</a:t>
              </a:r>
              <a:r>
                <a:rPr lang="es-AR" b="1" dirty="0">
                  <a:solidFill>
                    <a:srgbClr val="FFFF00"/>
                  </a:solidFill>
                  <a:latin typeface="Arial" pitchFamily="34" charset="0"/>
                  <a:cs typeface="Arial" pitchFamily="34" charset="0"/>
                </a:rPr>
                <a:t> </a:t>
              </a:r>
              <a:r>
                <a:rPr lang="es-AR" b="1" dirty="0" err="1">
                  <a:solidFill>
                    <a:srgbClr val="FFFF00"/>
                  </a:solidFill>
                  <a:latin typeface="Arial" pitchFamily="34" charset="0"/>
                  <a:cs typeface="Arial" pitchFamily="34" charset="0"/>
                </a:rPr>
                <a:t>to</a:t>
              </a:r>
              <a:r>
                <a:rPr lang="es-AR" b="1" dirty="0">
                  <a:solidFill>
                    <a:srgbClr val="FFFF00"/>
                  </a:solidFill>
                  <a:latin typeface="Arial" pitchFamily="34" charset="0"/>
                  <a:cs typeface="Arial" pitchFamily="34" charset="0"/>
                </a:rPr>
                <a:t> </a:t>
              </a:r>
              <a:r>
                <a:rPr lang="es-AR" b="1" dirty="0" err="1">
                  <a:solidFill>
                    <a:srgbClr val="FFFF00"/>
                  </a:solidFill>
                  <a:latin typeface="Arial" pitchFamily="34" charset="0"/>
                  <a:cs typeface="Arial" pitchFamily="34" charset="0"/>
                </a:rPr>
                <a:t>cytoplasm</a:t>
              </a:r>
              <a:endParaRPr lang="es-AR" b="1" dirty="0">
                <a:solidFill>
                  <a:srgbClr val="FFFF00"/>
                </a:solidFill>
                <a:latin typeface="Arial" pitchFamily="34" charset="0"/>
                <a:cs typeface="Arial" pitchFamily="34" charset="0"/>
              </a:endParaRPr>
            </a:p>
          </p:txBody>
        </p:sp>
      </p:grpSp>
      <p:sp>
        <p:nvSpPr>
          <p:cNvPr id="108" name="107 CuadroTexto"/>
          <p:cNvSpPr txBox="1"/>
          <p:nvPr/>
        </p:nvSpPr>
        <p:spPr>
          <a:xfrm>
            <a:off x="0" y="599183"/>
            <a:ext cx="9372600" cy="830997"/>
          </a:xfrm>
          <a:prstGeom prst="rect">
            <a:avLst/>
          </a:prstGeom>
          <a:solidFill>
            <a:schemeClr val="bg1">
              <a:lumMod val="50000"/>
            </a:schemeClr>
          </a:solidFill>
        </p:spPr>
        <p:txBody>
          <a:bodyPr wrap="square" rtlCol="0">
            <a:spAutoFit/>
          </a:bodyPr>
          <a:lstStyle/>
          <a:p>
            <a:pPr algn="ctr"/>
            <a:r>
              <a:rPr lang="es-AR" sz="2400" dirty="0">
                <a:solidFill>
                  <a:schemeClr val="bg1"/>
                </a:solidFill>
                <a:latin typeface="Arial" pitchFamily="34" charset="0"/>
                <a:cs typeface="Arial" pitchFamily="34" charset="0"/>
              </a:rPr>
              <a:t>pH </a:t>
            </a:r>
            <a:r>
              <a:rPr lang="es-AR" sz="2400" dirty="0" err="1">
                <a:solidFill>
                  <a:schemeClr val="bg1"/>
                </a:solidFill>
                <a:latin typeface="Arial" pitchFamily="34" charset="0"/>
                <a:cs typeface="Arial" pitchFamily="34" charset="0"/>
              </a:rPr>
              <a:t>sensitive</a:t>
            </a:r>
            <a:r>
              <a:rPr lang="es-AR" sz="2400" dirty="0">
                <a:solidFill>
                  <a:schemeClr val="bg1"/>
                </a:solidFill>
                <a:latin typeface="Arial" pitchFamily="34" charset="0"/>
                <a:cs typeface="Arial" pitchFamily="34" charset="0"/>
              </a:rPr>
              <a:t> </a:t>
            </a:r>
            <a:r>
              <a:rPr lang="es-AR" sz="2400" dirty="0" err="1">
                <a:solidFill>
                  <a:schemeClr val="bg1"/>
                </a:solidFill>
                <a:latin typeface="Arial" pitchFamily="34" charset="0"/>
                <a:cs typeface="Arial" pitchFamily="34" charset="0"/>
              </a:rPr>
              <a:t>liposomes</a:t>
            </a:r>
            <a:r>
              <a:rPr lang="es-AR" sz="2400" dirty="0">
                <a:solidFill>
                  <a:schemeClr val="bg1"/>
                </a:solidFill>
                <a:latin typeface="Arial" pitchFamily="34" charset="0"/>
                <a:cs typeface="Arial" pitchFamily="34" charset="0"/>
              </a:rPr>
              <a:t> are </a:t>
            </a:r>
            <a:r>
              <a:rPr lang="es-AR" sz="2400" dirty="0" err="1">
                <a:solidFill>
                  <a:schemeClr val="bg1"/>
                </a:solidFill>
                <a:latin typeface="Arial" pitchFamily="34" charset="0"/>
                <a:cs typeface="Arial" pitchFamily="34" charset="0"/>
              </a:rPr>
              <a:t>efficient</a:t>
            </a:r>
            <a:r>
              <a:rPr lang="es-AR" sz="2400" dirty="0">
                <a:solidFill>
                  <a:schemeClr val="bg1"/>
                </a:solidFill>
                <a:latin typeface="Arial" pitchFamily="34" charset="0"/>
                <a:cs typeface="Arial" pitchFamily="34" charset="0"/>
              </a:rPr>
              <a:t> </a:t>
            </a:r>
            <a:r>
              <a:rPr lang="es-AR" sz="2400" dirty="0" err="1">
                <a:solidFill>
                  <a:schemeClr val="bg1"/>
                </a:solidFill>
                <a:latin typeface="Arial" pitchFamily="34" charset="0"/>
                <a:cs typeface="Arial" pitchFamily="34" charset="0"/>
              </a:rPr>
              <a:t>tools</a:t>
            </a:r>
            <a:r>
              <a:rPr lang="es-AR" sz="2400" dirty="0">
                <a:solidFill>
                  <a:schemeClr val="bg1"/>
                </a:solidFill>
                <a:latin typeface="Arial" pitchFamily="34" charset="0"/>
                <a:cs typeface="Arial" pitchFamily="34" charset="0"/>
              </a:rPr>
              <a:t> </a:t>
            </a:r>
            <a:r>
              <a:rPr lang="es-AR" sz="2400" dirty="0" err="1">
                <a:solidFill>
                  <a:schemeClr val="bg1"/>
                </a:solidFill>
                <a:latin typeface="Arial" pitchFamily="34" charset="0"/>
                <a:cs typeface="Arial" pitchFamily="34" charset="0"/>
              </a:rPr>
              <a:t>for</a:t>
            </a:r>
            <a:r>
              <a:rPr lang="es-AR" sz="2400" dirty="0">
                <a:solidFill>
                  <a:schemeClr val="bg1"/>
                </a:solidFill>
                <a:latin typeface="Arial" pitchFamily="34" charset="0"/>
                <a:cs typeface="Arial" pitchFamily="34" charset="0"/>
              </a:rPr>
              <a:t> </a:t>
            </a:r>
            <a:r>
              <a:rPr lang="es-AR" sz="2400" dirty="0" err="1">
                <a:solidFill>
                  <a:schemeClr val="bg1"/>
                </a:solidFill>
                <a:latin typeface="Arial" pitchFamily="34" charset="0"/>
                <a:cs typeface="Arial" pitchFamily="34" charset="0"/>
              </a:rPr>
              <a:t>massive</a:t>
            </a:r>
            <a:r>
              <a:rPr lang="es-AR" sz="2400" dirty="0">
                <a:solidFill>
                  <a:schemeClr val="bg1"/>
                </a:solidFill>
                <a:latin typeface="Arial" pitchFamily="34" charset="0"/>
                <a:cs typeface="Arial" pitchFamily="34" charset="0"/>
              </a:rPr>
              <a:t> </a:t>
            </a:r>
            <a:r>
              <a:rPr lang="es-AR" sz="2400" dirty="0" err="1">
                <a:solidFill>
                  <a:schemeClr val="bg1"/>
                </a:solidFill>
                <a:latin typeface="Arial" pitchFamily="34" charset="0"/>
                <a:cs typeface="Arial" pitchFamily="34" charset="0"/>
              </a:rPr>
              <a:t>drug</a:t>
            </a:r>
            <a:r>
              <a:rPr lang="es-AR" sz="2400" dirty="0">
                <a:solidFill>
                  <a:schemeClr val="bg1"/>
                </a:solidFill>
                <a:latin typeface="Arial" pitchFamily="34" charset="0"/>
                <a:cs typeface="Arial" pitchFamily="34" charset="0"/>
              </a:rPr>
              <a:t> </a:t>
            </a:r>
            <a:r>
              <a:rPr lang="es-AR" sz="2400" dirty="0" err="1">
                <a:solidFill>
                  <a:schemeClr val="bg1"/>
                </a:solidFill>
                <a:latin typeface="Arial" pitchFamily="34" charset="0"/>
                <a:cs typeface="Arial" pitchFamily="34" charset="0"/>
              </a:rPr>
              <a:t>delivery</a:t>
            </a:r>
            <a:r>
              <a:rPr lang="es-AR" sz="2400" dirty="0">
                <a:solidFill>
                  <a:schemeClr val="bg1"/>
                </a:solidFill>
                <a:latin typeface="Arial" pitchFamily="34" charset="0"/>
                <a:cs typeface="Arial" pitchFamily="34" charset="0"/>
              </a:rPr>
              <a:t> </a:t>
            </a:r>
            <a:r>
              <a:rPr lang="es-AR" sz="2400" dirty="0" err="1">
                <a:solidFill>
                  <a:schemeClr val="bg1"/>
                </a:solidFill>
                <a:latin typeface="Arial" pitchFamily="34" charset="0"/>
                <a:cs typeface="Arial" pitchFamily="34" charset="0"/>
              </a:rPr>
              <a:t>to</a:t>
            </a:r>
            <a:r>
              <a:rPr lang="es-AR" sz="2400" dirty="0">
                <a:solidFill>
                  <a:schemeClr val="bg1"/>
                </a:solidFill>
                <a:latin typeface="Arial" pitchFamily="34" charset="0"/>
                <a:cs typeface="Arial" pitchFamily="34" charset="0"/>
              </a:rPr>
              <a:t> </a:t>
            </a:r>
            <a:r>
              <a:rPr lang="es-AR" sz="2400" dirty="0" err="1">
                <a:solidFill>
                  <a:schemeClr val="bg1"/>
                </a:solidFill>
                <a:latin typeface="Arial" pitchFamily="34" charset="0"/>
                <a:cs typeface="Arial" pitchFamily="34" charset="0"/>
              </a:rPr>
              <a:t>cytoplasm</a:t>
            </a:r>
            <a:endParaRPr lang="es-AR" sz="2400" dirty="0">
              <a:solidFill>
                <a:schemeClr val="bg1"/>
              </a:solidFill>
              <a:latin typeface="Arial" pitchFamily="34" charset="0"/>
              <a:cs typeface="Arial" pitchFamily="34" charset="0"/>
            </a:endParaRPr>
          </a:p>
        </p:txBody>
      </p:sp>
      <p:grpSp>
        <p:nvGrpSpPr>
          <p:cNvPr id="109" name="108 Grupo"/>
          <p:cNvGrpSpPr/>
          <p:nvPr/>
        </p:nvGrpSpPr>
        <p:grpSpPr>
          <a:xfrm>
            <a:off x="4572000" y="2667001"/>
            <a:ext cx="1295400" cy="2287588"/>
            <a:chOff x="4572000" y="2667000"/>
            <a:chExt cx="1295400" cy="2287588"/>
          </a:xfrm>
        </p:grpSpPr>
        <p:cxnSp>
          <p:nvCxnSpPr>
            <p:cNvPr id="46" name="45 Conector recto de flecha"/>
            <p:cNvCxnSpPr/>
            <p:nvPr/>
          </p:nvCxnSpPr>
          <p:spPr>
            <a:xfrm rot="10800000">
              <a:off x="4648200" y="2667000"/>
              <a:ext cx="12192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46 Conector recto de flecha"/>
            <p:cNvCxnSpPr/>
            <p:nvPr/>
          </p:nvCxnSpPr>
          <p:spPr>
            <a:xfrm rot="10800000">
              <a:off x="4572000" y="4953000"/>
              <a:ext cx="12192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05" name="104 Grupo"/>
          <p:cNvGrpSpPr/>
          <p:nvPr/>
        </p:nvGrpSpPr>
        <p:grpSpPr>
          <a:xfrm>
            <a:off x="914403" y="1676401"/>
            <a:ext cx="7515225" cy="3695700"/>
            <a:chOff x="13411200" y="-1295400"/>
            <a:chExt cx="7515225" cy="3695700"/>
          </a:xfrm>
        </p:grpSpPr>
        <p:grpSp>
          <p:nvGrpSpPr>
            <p:cNvPr id="103" name="102 Grupo"/>
            <p:cNvGrpSpPr/>
            <p:nvPr/>
          </p:nvGrpSpPr>
          <p:grpSpPr>
            <a:xfrm>
              <a:off x="13411200" y="-1295400"/>
              <a:ext cx="7515225" cy="3695700"/>
              <a:chOff x="12344400" y="152400"/>
              <a:chExt cx="7515225" cy="3695700"/>
            </a:xfrm>
          </p:grpSpPr>
          <p:pic>
            <p:nvPicPr>
              <p:cNvPr id="56" name="Picture 3"/>
              <p:cNvPicPr>
                <a:picLocks noChangeAspect="1" noChangeArrowheads="1"/>
              </p:cNvPicPr>
              <p:nvPr/>
            </p:nvPicPr>
            <p:blipFill>
              <a:blip r:embed="rId5"/>
              <a:srcRect/>
              <a:stretch>
                <a:fillRect/>
              </a:stretch>
            </p:blipFill>
            <p:spPr bwMode="auto">
              <a:xfrm>
                <a:off x="12344400" y="152400"/>
                <a:ext cx="7515225" cy="3695700"/>
              </a:xfrm>
              <a:prstGeom prst="rect">
                <a:avLst/>
              </a:prstGeom>
              <a:noFill/>
              <a:ln w="9525">
                <a:noFill/>
                <a:miter lim="800000"/>
                <a:headEnd/>
                <a:tailEnd/>
              </a:ln>
              <a:effectLst/>
            </p:spPr>
          </p:pic>
          <p:sp>
            <p:nvSpPr>
              <p:cNvPr id="76" name="75 CuadroTexto"/>
              <p:cNvSpPr txBox="1"/>
              <p:nvPr/>
            </p:nvSpPr>
            <p:spPr>
              <a:xfrm>
                <a:off x="12420600" y="2209800"/>
                <a:ext cx="1676400" cy="1200329"/>
              </a:xfrm>
              <a:prstGeom prst="rect">
                <a:avLst/>
              </a:prstGeom>
              <a:noFill/>
            </p:spPr>
            <p:txBody>
              <a:bodyPr wrap="square" rtlCol="0">
                <a:spAutoFit/>
              </a:bodyPr>
              <a:lstStyle/>
              <a:p>
                <a:r>
                  <a:rPr lang="es-AR" b="1" dirty="0">
                    <a:solidFill>
                      <a:srgbClr val="FFFF00"/>
                    </a:solidFill>
                    <a:latin typeface="Arial" pitchFamily="34" charset="0"/>
                    <a:cs typeface="Arial" pitchFamily="34" charset="0"/>
                  </a:rPr>
                  <a:t>pH </a:t>
                </a:r>
                <a:r>
                  <a:rPr lang="es-AR" b="1" dirty="0" err="1">
                    <a:solidFill>
                      <a:srgbClr val="FFFF00"/>
                    </a:solidFill>
                    <a:latin typeface="Arial" pitchFamily="34" charset="0"/>
                    <a:cs typeface="Arial" pitchFamily="34" charset="0"/>
                  </a:rPr>
                  <a:t>sensitive</a:t>
                </a:r>
                <a:r>
                  <a:rPr lang="es-AR" b="1" dirty="0">
                    <a:solidFill>
                      <a:srgbClr val="FFFF00"/>
                    </a:solidFill>
                    <a:latin typeface="Arial" pitchFamily="34" charset="0"/>
                    <a:cs typeface="Arial" pitchFamily="34" charset="0"/>
                  </a:rPr>
                  <a:t> </a:t>
                </a:r>
                <a:r>
                  <a:rPr lang="es-AR" b="1" dirty="0" err="1">
                    <a:solidFill>
                      <a:srgbClr val="FFFF00"/>
                    </a:solidFill>
                    <a:latin typeface="Arial" pitchFamily="34" charset="0"/>
                    <a:cs typeface="Arial" pitchFamily="34" charset="0"/>
                  </a:rPr>
                  <a:t>liposomes-mediated</a:t>
                </a:r>
                <a:r>
                  <a:rPr lang="es-AR" b="1" dirty="0">
                    <a:solidFill>
                      <a:srgbClr val="FFFF00"/>
                    </a:solidFill>
                    <a:latin typeface="Arial" pitchFamily="34" charset="0"/>
                    <a:cs typeface="Arial" pitchFamily="34" charset="0"/>
                  </a:rPr>
                  <a:t> </a:t>
                </a:r>
                <a:r>
                  <a:rPr lang="es-AR" b="1" dirty="0" err="1">
                    <a:solidFill>
                      <a:srgbClr val="FFFF00"/>
                    </a:solidFill>
                    <a:latin typeface="Arial" pitchFamily="34" charset="0"/>
                    <a:cs typeface="Arial" pitchFamily="34" charset="0"/>
                  </a:rPr>
                  <a:t>dye</a:t>
                </a:r>
                <a:r>
                  <a:rPr lang="es-AR" b="1" dirty="0">
                    <a:solidFill>
                      <a:srgbClr val="FFFF00"/>
                    </a:solidFill>
                    <a:latin typeface="Arial" pitchFamily="34" charset="0"/>
                    <a:cs typeface="Arial" pitchFamily="34" charset="0"/>
                  </a:rPr>
                  <a:t> </a:t>
                </a:r>
                <a:r>
                  <a:rPr lang="es-AR" b="1" dirty="0" err="1">
                    <a:solidFill>
                      <a:srgbClr val="FFFF00"/>
                    </a:solidFill>
                    <a:latin typeface="Arial" pitchFamily="34" charset="0"/>
                    <a:cs typeface="Arial" pitchFamily="34" charset="0"/>
                  </a:rPr>
                  <a:t>release</a:t>
                </a:r>
                <a:r>
                  <a:rPr lang="es-AR" b="1" dirty="0">
                    <a:solidFill>
                      <a:srgbClr val="FFFF00"/>
                    </a:solidFill>
                    <a:latin typeface="Arial" pitchFamily="34" charset="0"/>
                    <a:cs typeface="Arial" pitchFamily="34" charset="0"/>
                  </a:rPr>
                  <a:t> </a:t>
                </a:r>
              </a:p>
            </p:txBody>
          </p:sp>
          <p:sp>
            <p:nvSpPr>
              <p:cNvPr id="97" name="96 CuadroTexto"/>
              <p:cNvSpPr txBox="1"/>
              <p:nvPr/>
            </p:nvSpPr>
            <p:spPr>
              <a:xfrm>
                <a:off x="16383000" y="2209800"/>
                <a:ext cx="3124200" cy="646331"/>
              </a:xfrm>
              <a:prstGeom prst="rect">
                <a:avLst/>
              </a:prstGeom>
              <a:noFill/>
            </p:spPr>
            <p:txBody>
              <a:bodyPr wrap="square" rtlCol="0">
                <a:spAutoFit/>
              </a:bodyPr>
              <a:lstStyle/>
              <a:p>
                <a:pPr algn="ctr"/>
                <a:r>
                  <a:rPr lang="es-AR" b="1" dirty="0">
                    <a:solidFill>
                      <a:srgbClr val="FFFF00"/>
                    </a:solidFill>
                    <a:latin typeface="Arial" pitchFamily="34" charset="0"/>
                    <a:cs typeface="Arial" pitchFamily="34" charset="0"/>
                  </a:rPr>
                  <a:t>pH </a:t>
                </a:r>
                <a:r>
                  <a:rPr lang="es-AR" b="1" dirty="0" err="1">
                    <a:solidFill>
                      <a:srgbClr val="FFFF00"/>
                    </a:solidFill>
                    <a:latin typeface="Arial" pitchFamily="34" charset="0"/>
                    <a:cs typeface="Arial" pitchFamily="34" charset="0"/>
                  </a:rPr>
                  <a:t>sensitive</a:t>
                </a:r>
                <a:r>
                  <a:rPr lang="es-AR" b="1" dirty="0">
                    <a:solidFill>
                      <a:srgbClr val="FFFF00"/>
                    </a:solidFill>
                    <a:latin typeface="Arial" pitchFamily="34" charset="0"/>
                    <a:cs typeface="Arial" pitchFamily="34" charset="0"/>
                  </a:rPr>
                  <a:t> </a:t>
                </a:r>
                <a:r>
                  <a:rPr lang="es-AR" b="1" dirty="0" err="1">
                    <a:solidFill>
                      <a:srgbClr val="FFFF00"/>
                    </a:solidFill>
                    <a:latin typeface="Arial" pitchFamily="34" charset="0"/>
                    <a:cs typeface="Arial" pitchFamily="34" charset="0"/>
                  </a:rPr>
                  <a:t>liposomes-mediated</a:t>
                </a:r>
                <a:r>
                  <a:rPr lang="es-AR" b="1" dirty="0">
                    <a:solidFill>
                      <a:srgbClr val="FFFF00"/>
                    </a:solidFill>
                    <a:latin typeface="Arial" pitchFamily="34" charset="0"/>
                    <a:cs typeface="Arial" pitchFamily="34" charset="0"/>
                  </a:rPr>
                  <a:t> </a:t>
                </a:r>
                <a:r>
                  <a:rPr lang="es-AR" b="1" dirty="0" err="1">
                    <a:solidFill>
                      <a:srgbClr val="FFFF00"/>
                    </a:solidFill>
                    <a:latin typeface="Arial" pitchFamily="34" charset="0"/>
                    <a:cs typeface="Arial" pitchFamily="34" charset="0"/>
                  </a:rPr>
                  <a:t>dye</a:t>
                </a:r>
                <a:r>
                  <a:rPr lang="es-AR" b="1" dirty="0">
                    <a:solidFill>
                      <a:srgbClr val="FFFF00"/>
                    </a:solidFill>
                    <a:latin typeface="Arial" pitchFamily="34" charset="0"/>
                    <a:cs typeface="Arial" pitchFamily="34" charset="0"/>
                  </a:rPr>
                  <a:t> </a:t>
                </a:r>
                <a:r>
                  <a:rPr lang="es-AR" b="1" dirty="0" err="1">
                    <a:solidFill>
                      <a:srgbClr val="FFFF00"/>
                    </a:solidFill>
                    <a:latin typeface="Arial" pitchFamily="34" charset="0"/>
                    <a:cs typeface="Arial" pitchFamily="34" charset="0"/>
                  </a:rPr>
                  <a:t>release</a:t>
                </a:r>
                <a:r>
                  <a:rPr lang="es-AR" b="1" dirty="0">
                    <a:solidFill>
                      <a:srgbClr val="FFFF00"/>
                    </a:solidFill>
                    <a:latin typeface="Arial" pitchFamily="34" charset="0"/>
                    <a:cs typeface="Arial" pitchFamily="34" charset="0"/>
                  </a:rPr>
                  <a:t> </a:t>
                </a:r>
              </a:p>
            </p:txBody>
          </p:sp>
          <p:sp>
            <p:nvSpPr>
              <p:cNvPr id="49" name="48 CuadroTexto"/>
              <p:cNvSpPr txBox="1"/>
              <p:nvPr/>
            </p:nvSpPr>
            <p:spPr>
              <a:xfrm>
                <a:off x="18516600" y="3276600"/>
                <a:ext cx="1295400" cy="369332"/>
              </a:xfrm>
              <a:prstGeom prst="rect">
                <a:avLst/>
              </a:prstGeom>
              <a:noFill/>
            </p:spPr>
            <p:txBody>
              <a:bodyPr wrap="square" rtlCol="0">
                <a:spAutoFit/>
              </a:bodyPr>
              <a:lstStyle/>
              <a:p>
                <a:pPr algn="r"/>
                <a:r>
                  <a:rPr lang="es-AR" dirty="0">
                    <a:solidFill>
                      <a:srgbClr val="FFFF00"/>
                    </a:solidFill>
                    <a:latin typeface="Arial" pitchFamily="34" charset="0"/>
                    <a:cs typeface="Arial" pitchFamily="34" charset="0"/>
                  </a:rPr>
                  <a:t>time</a:t>
                </a:r>
              </a:p>
            </p:txBody>
          </p:sp>
          <p:cxnSp>
            <p:nvCxnSpPr>
              <p:cNvPr id="48" name="47 Conector recto de flecha"/>
              <p:cNvCxnSpPr/>
              <p:nvPr/>
            </p:nvCxnSpPr>
            <p:spPr>
              <a:xfrm>
                <a:off x="16535400" y="3581400"/>
                <a:ext cx="3124200" cy="1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100" name="99 Grupo"/>
              <p:cNvGrpSpPr/>
              <p:nvPr/>
            </p:nvGrpSpPr>
            <p:grpSpPr>
              <a:xfrm>
                <a:off x="13487400" y="2057400"/>
                <a:ext cx="915194" cy="610394"/>
                <a:chOff x="1980406" y="3277394"/>
                <a:chExt cx="915194" cy="610394"/>
              </a:xfrm>
            </p:grpSpPr>
            <p:cxnSp>
              <p:nvCxnSpPr>
                <p:cNvPr id="101" name="100 Conector recto de flecha"/>
                <p:cNvCxnSpPr/>
                <p:nvPr/>
              </p:nvCxnSpPr>
              <p:spPr>
                <a:xfrm rot="5400000" flipH="1" flipV="1">
                  <a:off x="1790700" y="3467100"/>
                  <a:ext cx="381000" cy="1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2" name="101 Conector recto de flecha"/>
                <p:cNvCxnSpPr/>
                <p:nvPr/>
              </p:nvCxnSpPr>
              <p:spPr>
                <a:xfrm>
                  <a:off x="2286000" y="3886200"/>
                  <a:ext cx="609600" cy="1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04" name="103 Grupo"/>
            <p:cNvGrpSpPr/>
            <p:nvPr/>
          </p:nvGrpSpPr>
          <p:grpSpPr>
            <a:xfrm>
              <a:off x="14706600" y="-369332"/>
              <a:ext cx="1447800" cy="2426732"/>
              <a:chOff x="14706600" y="-369332"/>
              <a:chExt cx="1447800" cy="2426732"/>
            </a:xfrm>
          </p:grpSpPr>
          <p:grpSp>
            <p:nvGrpSpPr>
              <p:cNvPr id="90" name="89 Grupo"/>
              <p:cNvGrpSpPr/>
              <p:nvPr/>
            </p:nvGrpSpPr>
            <p:grpSpPr>
              <a:xfrm>
                <a:off x="15011400" y="794"/>
                <a:ext cx="763588" cy="2056606"/>
                <a:chOff x="2362200" y="2439194"/>
                <a:chExt cx="763588" cy="2056606"/>
              </a:xfrm>
            </p:grpSpPr>
            <p:cxnSp>
              <p:nvCxnSpPr>
                <p:cNvPr id="55" name="54 Conector recto"/>
                <p:cNvCxnSpPr/>
                <p:nvPr/>
              </p:nvCxnSpPr>
              <p:spPr>
                <a:xfrm rot="5400000">
                  <a:off x="1639094" y="3467100"/>
                  <a:ext cx="2056606" cy="7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63 Conector recto"/>
                <p:cNvCxnSpPr/>
                <p:nvPr/>
              </p:nvCxnSpPr>
              <p:spPr>
                <a:xfrm>
                  <a:off x="2438400" y="2667000"/>
                  <a:ext cx="2286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64 Conector recto"/>
                <p:cNvCxnSpPr/>
                <p:nvPr/>
              </p:nvCxnSpPr>
              <p:spPr>
                <a:xfrm>
                  <a:off x="2438400" y="2971800"/>
                  <a:ext cx="2286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65 Conector recto"/>
                <p:cNvCxnSpPr/>
                <p:nvPr/>
              </p:nvCxnSpPr>
              <p:spPr>
                <a:xfrm>
                  <a:off x="2362200" y="3124200"/>
                  <a:ext cx="304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67 Conector recto"/>
                <p:cNvCxnSpPr/>
                <p:nvPr/>
              </p:nvCxnSpPr>
              <p:spPr>
                <a:xfrm>
                  <a:off x="2667000" y="4494212"/>
                  <a:ext cx="4572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78 Conector recto"/>
                <p:cNvCxnSpPr/>
                <p:nvPr/>
              </p:nvCxnSpPr>
              <p:spPr>
                <a:xfrm rot="16200000" flipH="1">
                  <a:off x="2972594" y="4342606"/>
                  <a:ext cx="304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1" name="50 CuadroTexto"/>
              <p:cNvSpPr txBox="1"/>
              <p:nvPr/>
            </p:nvSpPr>
            <p:spPr>
              <a:xfrm>
                <a:off x="14706600" y="-369332"/>
                <a:ext cx="1447800" cy="369332"/>
              </a:xfrm>
              <a:prstGeom prst="rect">
                <a:avLst/>
              </a:prstGeom>
              <a:noFill/>
            </p:spPr>
            <p:txBody>
              <a:bodyPr wrap="square" rtlCol="0">
                <a:spAutoFit/>
              </a:bodyPr>
              <a:lstStyle/>
              <a:p>
                <a:r>
                  <a:rPr lang="es-AR" dirty="0" err="1">
                    <a:solidFill>
                      <a:srgbClr val="FF0000"/>
                    </a:solidFill>
                    <a:latin typeface="Arial" pitchFamily="34" charset="0"/>
                    <a:cs typeface="Arial" pitchFamily="34" charset="0"/>
                  </a:rPr>
                  <a:t>amastigotes</a:t>
                </a:r>
                <a:endParaRPr lang="es-AR" dirty="0">
                  <a:solidFill>
                    <a:srgbClr val="FF0000"/>
                  </a:solidFill>
                  <a:latin typeface="Arial" pitchFamily="34" charset="0"/>
                  <a:cs typeface="Arial" pitchFamily="34" charset="0"/>
                </a:endParaRPr>
              </a:p>
            </p:txBody>
          </p:sp>
        </p:grpSp>
      </p:grpSp>
    </p:spTree>
    <p:extLst>
      <p:ext uri="{BB962C8B-B14F-4D97-AF65-F5344CB8AC3E}">
        <p14:creationId xmlns:p14="http://schemas.microsoft.com/office/powerpoint/2010/main" val="243120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107" grpId="0" animBg="1"/>
      <p:bldP spid="10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3" y="609601"/>
            <a:ext cx="7179469" cy="2164556"/>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l="52398" t="4631"/>
          <a:stretch>
            <a:fillRect/>
          </a:stretch>
        </p:blipFill>
        <p:spPr bwMode="auto">
          <a:xfrm>
            <a:off x="5267328" y="581028"/>
            <a:ext cx="3876675" cy="6276975"/>
          </a:xfrm>
          <a:prstGeom prst="rect">
            <a:avLst/>
          </a:prstGeom>
          <a:noFill/>
          <a:ln w="9525">
            <a:noFill/>
            <a:miter lim="800000"/>
            <a:headEnd/>
            <a:tailEnd/>
          </a:ln>
          <a:effectLst/>
        </p:spPr>
      </p:pic>
      <p:sp>
        <p:nvSpPr>
          <p:cNvPr id="6" name="5 CuadroTexto"/>
          <p:cNvSpPr txBox="1"/>
          <p:nvPr/>
        </p:nvSpPr>
        <p:spPr>
          <a:xfrm>
            <a:off x="0" y="2"/>
            <a:ext cx="9144000" cy="461665"/>
          </a:xfrm>
          <a:prstGeom prst="rect">
            <a:avLst/>
          </a:prstGeom>
          <a:solidFill>
            <a:schemeClr val="bg1">
              <a:lumMod val="50000"/>
            </a:schemeClr>
          </a:solidFill>
        </p:spPr>
        <p:txBody>
          <a:bodyPr wrap="square" rtlCol="0">
            <a:spAutoFit/>
          </a:bodyPr>
          <a:lstStyle/>
          <a:p>
            <a:pPr algn="ctr"/>
            <a:r>
              <a:rPr lang="es-AR" sz="2400" dirty="0">
                <a:solidFill>
                  <a:schemeClr val="bg1"/>
                </a:solidFill>
                <a:latin typeface="Arial" pitchFamily="34" charset="0"/>
                <a:cs typeface="Arial" pitchFamily="34" charset="0"/>
              </a:rPr>
              <a:t> </a:t>
            </a:r>
            <a:r>
              <a:rPr lang="es-AR" sz="2400" dirty="0" err="1">
                <a:solidFill>
                  <a:schemeClr val="bg1"/>
                </a:solidFill>
                <a:latin typeface="Arial" pitchFamily="34" charset="0"/>
                <a:cs typeface="Arial" pitchFamily="34" charset="0"/>
              </a:rPr>
              <a:t>antichagasic</a:t>
            </a:r>
            <a:r>
              <a:rPr lang="es-AR" sz="2400" dirty="0">
                <a:solidFill>
                  <a:schemeClr val="bg1"/>
                </a:solidFill>
                <a:latin typeface="Arial" pitchFamily="34" charset="0"/>
                <a:cs typeface="Arial" pitchFamily="34" charset="0"/>
              </a:rPr>
              <a:t> </a:t>
            </a:r>
            <a:r>
              <a:rPr lang="es-AR" sz="2400" dirty="0" err="1">
                <a:solidFill>
                  <a:schemeClr val="bg1"/>
                </a:solidFill>
                <a:latin typeface="Arial" pitchFamily="34" charset="0"/>
                <a:cs typeface="Arial" pitchFamily="34" charset="0"/>
              </a:rPr>
              <a:t>activity</a:t>
            </a:r>
            <a:r>
              <a:rPr lang="es-AR" sz="2400" dirty="0">
                <a:solidFill>
                  <a:schemeClr val="bg1"/>
                </a:solidFill>
                <a:latin typeface="Arial" pitchFamily="34" charset="0"/>
                <a:cs typeface="Arial" pitchFamily="34" charset="0"/>
              </a:rPr>
              <a:t> of </a:t>
            </a:r>
            <a:r>
              <a:rPr lang="es-AR" sz="2400" dirty="0" err="1">
                <a:solidFill>
                  <a:schemeClr val="bg1"/>
                </a:solidFill>
                <a:latin typeface="Arial" pitchFamily="34" charset="0"/>
                <a:cs typeface="Arial" pitchFamily="34" charset="0"/>
              </a:rPr>
              <a:t>etanidazole</a:t>
            </a:r>
            <a:r>
              <a:rPr lang="es-AR" sz="2400" dirty="0">
                <a:solidFill>
                  <a:schemeClr val="bg1"/>
                </a:solidFill>
                <a:latin typeface="Arial" pitchFamily="34" charset="0"/>
                <a:cs typeface="Arial" pitchFamily="34" charset="0"/>
              </a:rPr>
              <a:t> (</a:t>
            </a:r>
            <a:r>
              <a:rPr lang="es-AR" sz="2400" i="1" dirty="0">
                <a:solidFill>
                  <a:schemeClr val="bg1"/>
                </a:solidFill>
                <a:latin typeface="Arial" pitchFamily="34" charset="0"/>
                <a:cs typeface="Arial" pitchFamily="34" charset="0"/>
              </a:rPr>
              <a:t>in vitro</a:t>
            </a:r>
            <a:r>
              <a:rPr lang="es-AR" sz="2400" dirty="0">
                <a:solidFill>
                  <a:schemeClr val="bg1"/>
                </a:solidFill>
                <a:latin typeface="Arial" pitchFamily="34" charset="0"/>
                <a:cs typeface="Arial" pitchFamily="34" charset="0"/>
              </a:rPr>
              <a:t>) </a:t>
            </a:r>
            <a:endParaRPr lang="en-US" sz="2400" dirty="0">
              <a:solidFill>
                <a:srgbClr val="FFFF00"/>
              </a:solidFill>
              <a:latin typeface="Arial" pitchFamily="34" charset="0"/>
              <a:cs typeface="Arial" pitchFamily="34" charset="0"/>
            </a:endParaRPr>
          </a:p>
        </p:txBody>
      </p:sp>
      <p:sp>
        <p:nvSpPr>
          <p:cNvPr id="10" name="9 Rectángulo"/>
          <p:cNvSpPr/>
          <p:nvPr/>
        </p:nvSpPr>
        <p:spPr>
          <a:xfrm>
            <a:off x="5334001" y="3505200"/>
            <a:ext cx="3877985" cy="369332"/>
          </a:xfrm>
          <a:prstGeom prst="rect">
            <a:avLst/>
          </a:prstGeom>
        </p:spPr>
        <p:txBody>
          <a:bodyPr wrap="none">
            <a:spAutoFit/>
          </a:bodyPr>
          <a:lstStyle/>
          <a:p>
            <a:pPr algn="ctr"/>
            <a:r>
              <a:rPr lang="es-AR" b="1" dirty="0">
                <a:latin typeface="Arial" pitchFamily="34" charset="0"/>
                <a:cs typeface="Arial" pitchFamily="34" charset="0"/>
              </a:rPr>
              <a:t>ETZ 10 </a:t>
            </a:r>
            <a:r>
              <a:rPr lang="es-AR" b="1" dirty="0" err="1">
                <a:latin typeface="Arial" pitchFamily="34" charset="0"/>
                <a:cs typeface="Arial" pitchFamily="34" charset="0"/>
              </a:rPr>
              <a:t>folds</a:t>
            </a:r>
            <a:r>
              <a:rPr lang="es-AR" b="1" dirty="0">
                <a:latin typeface="Arial" pitchFamily="34" charset="0"/>
                <a:cs typeface="Arial" pitchFamily="34" charset="0"/>
              </a:rPr>
              <a:t> </a:t>
            </a:r>
            <a:r>
              <a:rPr lang="es-AR" b="1" dirty="0" err="1">
                <a:latin typeface="Arial" pitchFamily="34" charset="0"/>
                <a:cs typeface="Arial" pitchFamily="34" charset="0"/>
              </a:rPr>
              <a:t>less</a:t>
            </a:r>
            <a:r>
              <a:rPr lang="es-AR" b="1" dirty="0">
                <a:latin typeface="Arial" pitchFamily="34" charset="0"/>
                <a:cs typeface="Arial" pitchFamily="34" charset="0"/>
              </a:rPr>
              <a:t> active </a:t>
            </a:r>
            <a:r>
              <a:rPr lang="es-AR" b="1" dirty="0" err="1">
                <a:latin typeface="Arial" pitchFamily="34" charset="0"/>
                <a:cs typeface="Arial" pitchFamily="34" charset="0"/>
              </a:rPr>
              <a:t>than</a:t>
            </a:r>
            <a:r>
              <a:rPr lang="es-AR" b="1" dirty="0">
                <a:latin typeface="Arial" pitchFamily="34" charset="0"/>
                <a:cs typeface="Arial" pitchFamily="34" charset="0"/>
              </a:rPr>
              <a:t> BNZ</a:t>
            </a:r>
          </a:p>
        </p:txBody>
      </p:sp>
      <p:grpSp>
        <p:nvGrpSpPr>
          <p:cNvPr id="12" name="11 Grupo"/>
          <p:cNvGrpSpPr/>
          <p:nvPr/>
        </p:nvGrpSpPr>
        <p:grpSpPr>
          <a:xfrm>
            <a:off x="914400" y="2971803"/>
            <a:ext cx="4343400" cy="3618131"/>
            <a:chOff x="914400" y="2971800"/>
            <a:chExt cx="4343400" cy="3618131"/>
          </a:xfrm>
        </p:grpSpPr>
        <p:sp>
          <p:nvSpPr>
            <p:cNvPr id="9" name="8 CuadroTexto"/>
            <p:cNvSpPr txBox="1"/>
            <p:nvPr/>
          </p:nvSpPr>
          <p:spPr>
            <a:xfrm>
              <a:off x="914400" y="5943600"/>
              <a:ext cx="1676400" cy="646331"/>
            </a:xfrm>
            <a:prstGeom prst="rect">
              <a:avLst/>
            </a:prstGeom>
            <a:noFill/>
          </p:spPr>
          <p:txBody>
            <a:bodyPr wrap="square" rtlCol="0">
              <a:spAutoFit/>
            </a:bodyPr>
            <a:lstStyle/>
            <a:p>
              <a:pPr algn="ctr"/>
              <a:r>
                <a:rPr lang="es-AR" dirty="0">
                  <a:latin typeface="Arial" pitchFamily="34" charset="0"/>
                  <a:cs typeface="Arial" pitchFamily="34" charset="0"/>
                </a:rPr>
                <a:t>hidrosoluble</a:t>
              </a:r>
            </a:p>
            <a:p>
              <a:pPr algn="ctr"/>
              <a:r>
                <a:rPr lang="es-AR" dirty="0" err="1">
                  <a:latin typeface="Arial" pitchFamily="34" charset="0"/>
                  <a:cs typeface="Arial" pitchFamily="34" charset="0"/>
                </a:rPr>
                <a:t>radiosensitizer</a:t>
              </a:r>
              <a:endParaRPr lang="es-AR" dirty="0">
                <a:latin typeface="Arial" pitchFamily="34" charset="0"/>
                <a:cs typeface="Arial" pitchFamily="34" charset="0"/>
              </a:endParaRPr>
            </a:p>
          </p:txBody>
        </p:sp>
        <p:grpSp>
          <p:nvGrpSpPr>
            <p:cNvPr id="11" name="10 Grupo"/>
            <p:cNvGrpSpPr/>
            <p:nvPr/>
          </p:nvGrpSpPr>
          <p:grpSpPr>
            <a:xfrm>
              <a:off x="914400" y="2971800"/>
              <a:ext cx="4343400" cy="2883931"/>
              <a:chOff x="914400" y="2971800"/>
              <a:chExt cx="4343400" cy="2883931"/>
            </a:xfrm>
          </p:grpSpPr>
          <p:pic>
            <p:nvPicPr>
              <p:cNvPr id="14337" name="Picture 1"/>
              <p:cNvPicPr>
                <a:picLocks noChangeAspect="1" noChangeArrowheads="1"/>
              </p:cNvPicPr>
              <p:nvPr/>
            </p:nvPicPr>
            <p:blipFill>
              <a:blip r:embed="rId4"/>
              <a:srcRect t="2807"/>
              <a:stretch>
                <a:fillRect/>
              </a:stretch>
            </p:blipFill>
            <p:spPr bwMode="auto">
              <a:xfrm>
                <a:off x="1143000" y="2971800"/>
                <a:ext cx="3771900" cy="2638425"/>
              </a:xfrm>
              <a:prstGeom prst="rect">
                <a:avLst/>
              </a:prstGeom>
              <a:noFill/>
              <a:ln w="9525">
                <a:noFill/>
                <a:miter lim="800000"/>
                <a:headEnd/>
                <a:tailEnd/>
              </a:ln>
              <a:effectLst/>
            </p:spPr>
          </p:pic>
          <p:sp>
            <p:nvSpPr>
              <p:cNvPr id="8" name="7 CuadroTexto"/>
              <p:cNvSpPr txBox="1"/>
              <p:nvPr/>
            </p:nvSpPr>
            <p:spPr>
              <a:xfrm>
                <a:off x="914400" y="5486399"/>
                <a:ext cx="4343400" cy="369332"/>
              </a:xfrm>
              <a:prstGeom prst="rect">
                <a:avLst/>
              </a:prstGeom>
              <a:noFill/>
            </p:spPr>
            <p:txBody>
              <a:bodyPr wrap="square" rtlCol="0">
                <a:spAutoFit/>
              </a:bodyPr>
              <a:lstStyle/>
              <a:p>
                <a:pPr algn="ctr"/>
                <a:r>
                  <a:rPr lang="es-AR" b="1" dirty="0" err="1">
                    <a:latin typeface="Arial" pitchFamily="34" charset="0"/>
                    <a:cs typeface="Arial" pitchFamily="34" charset="0"/>
                  </a:rPr>
                  <a:t>Etanidazole</a:t>
                </a:r>
                <a:r>
                  <a:rPr lang="es-AR" b="1" dirty="0">
                    <a:latin typeface="Arial" pitchFamily="34" charset="0"/>
                    <a:cs typeface="Arial" pitchFamily="34" charset="0"/>
                  </a:rPr>
                  <a:t>	</a:t>
                </a:r>
                <a:r>
                  <a:rPr lang="es-AR" dirty="0">
                    <a:latin typeface="Arial" pitchFamily="34" charset="0"/>
                    <a:cs typeface="Arial" pitchFamily="34" charset="0"/>
                  </a:rPr>
                  <a:t>	</a:t>
                </a:r>
                <a:r>
                  <a:rPr lang="es-AR" dirty="0" err="1">
                    <a:latin typeface="Arial" pitchFamily="34" charset="0"/>
                    <a:cs typeface="Arial" pitchFamily="34" charset="0"/>
                  </a:rPr>
                  <a:t>Benznidazole</a:t>
                </a:r>
                <a:endParaRPr lang="es-AR" dirty="0">
                  <a:latin typeface="Arial" pitchFamily="34" charset="0"/>
                  <a:cs typeface="Arial" pitchFamily="34" charset="0"/>
                </a:endParaRPr>
              </a:p>
            </p:txBody>
          </p:sp>
        </p:grpSp>
      </p:grpSp>
    </p:spTree>
    <p:extLst>
      <p:ext uri="{BB962C8B-B14F-4D97-AF65-F5344CB8AC3E}">
        <p14:creationId xmlns:p14="http://schemas.microsoft.com/office/powerpoint/2010/main" val="139709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35" presetClass="emph" presetSubtype="0" repeatCount="indefinite" fill="hold" grpId="1" nodeType="withEffect">
                                  <p:stCondLst>
                                    <p:cond delay="0"/>
                                  </p:stCondLst>
                                  <p:childTnLst>
                                    <p:anim calcmode="discrete" valueType="str">
                                      <p:cBhvr>
                                        <p:cTn id="16"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830997"/>
          </a:xfrm>
          <a:prstGeom prst="rect">
            <a:avLst/>
          </a:prstGeom>
          <a:solidFill>
            <a:schemeClr val="bg1">
              <a:lumMod val="50000"/>
            </a:schemeClr>
          </a:solidFill>
        </p:spPr>
        <p:txBody>
          <a:bodyPr wrap="square" rtlCol="0">
            <a:spAutoFit/>
          </a:bodyPr>
          <a:lstStyle/>
          <a:p>
            <a:pPr algn="ctr"/>
            <a:r>
              <a:rPr lang="es-AR" sz="2400" dirty="0">
                <a:solidFill>
                  <a:schemeClr val="bg1"/>
                </a:solidFill>
                <a:latin typeface="Arial" pitchFamily="34" charset="0"/>
                <a:cs typeface="Arial" pitchFamily="34" charset="0"/>
              </a:rPr>
              <a:t> </a:t>
            </a:r>
            <a:r>
              <a:rPr lang="es-AR" sz="2400" dirty="0" err="1">
                <a:solidFill>
                  <a:schemeClr val="bg1"/>
                </a:solidFill>
                <a:latin typeface="Arial" pitchFamily="34" charset="0"/>
                <a:cs typeface="Arial" pitchFamily="34" charset="0"/>
              </a:rPr>
              <a:t>endocytic</a:t>
            </a:r>
            <a:r>
              <a:rPr lang="es-AR" sz="2400" dirty="0">
                <a:solidFill>
                  <a:schemeClr val="bg1"/>
                </a:solidFill>
                <a:latin typeface="Arial" pitchFamily="34" charset="0"/>
                <a:cs typeface="Arial" pitchFamily="34" charset="0"/>
              </a:rPr>
              <a:t> </a:t>
            </a:r>
            <a:r>
              <a:rPr lang="es-AR" sz="2400" dirty="0" err="1">
                <a:solidFill>
                  <a:schemeClr val="bg1"/>
                </a:solidFill>
                <a:latin typeface="Arial" pitchFamily="34" charset="0"/>
                <a:cs typeface="Arial" pitchFamily="34" charset="0"/>
              </a:rPr>
              <a:t>uptake</a:t>
            </a:r>
            <a:r>
              <a:rPr lang="es-AR" sz="2400" dirty="0">
                <a:solidFill>
                  <a:schemeClr val="bg1"/>
                </a:solidFill>
                <a:latin typeface="Arial" pitchFamily="34" charset="0"/>
                <a:cs typeface="Arial" pitchFamily="34" charset="0"/>
              </a:rPr>
              <a:t> </a:t>
            </a:r>
            <a:r>
              <a:rPr lang="es-AR" sz="2400" dirty="0">
                <a:solidFill>
                  <a:schemeClr val="bg1"/>
                </a:solidFill>
                <a:latin typeface="Arial" pitchFamily="34" charset="0"/>
                <a:cs typeface="Arial" pitchFamily="34" charset="0"/>
                <a:sym typeface="Symbol"/>
              </a:rPr>
              <a:t></a:t>
            </a:r>
            <a:r>
              <a:rPr lang="es-AR" sz="2400" dirty="0" err="1">
                <a:solidFill>
                  <a:schemeClr val="bg1"/>
                </a:solidFill>
                <a:latin typeface="Arial" pitchFamily="34" charset="0"/>
                <a:cs typeface="Arial" pitchFamily="34" charset="0"/>
                <a:sym typeface="Symbol"/>
              </a:rPr>
              <a:t>cytoplasmic</a:t>
            </a:r>
            <a:r>
              <a:rPr lang="es-AR" sz="2400" dirty="0">
                <a:solidFill>
                  <a:schemeClr val="bg1"/>
                </a:solidFill>
                <a:latin typeface="Arial" pitchFamily="34" charset="0"/>
                <a:cs typeface="Arial" pitchFamily="34" charset="0"/>
                <a:sym typeface="Symbol"/>
              </a:rPr>
              <a:t> </a:t>
            </a:r>
            <a:r>
              <a:rPr lang="es-AR" sz="2400" dirty="0" err="1">
                <a:solidFill>
                  <a:schemeClr val="bg1"/>
                </a:solidFill>
                <a:latin typeface="Arial" pitchFamily="34" charset="0"/>
                <a:cs typeface="Arial" pitchFamily="34" charset="0"/>
                <a:sym typeface="Symbol"/>
              </a:rPr>
              <a:t>delivery</a:t>
            </a:r>
            <a:r>
              <a:rPr lang="es-AR" sz="2400" dirty="0">
                <a:solidFill>
                  <a:schemeClr val="bg1"/>
                </a:solidFill>
                <a:latin typeface="Arial" pitchFamily="34" charset="0"/>
                <a:cs typeface="Arial" pitchFamily="34" charset="0"/>
              </a:rPr>
              <a:t> : </a:t>
            </a:r>
            <a:r>
              <a:rPr lang="es-AR" sz="2400" b="1" dirty="0" err="1">
                <a:solidFill>
                  <a:schemeClr val="bg1"/>
                </a:solidFill>
                <a:latin typeface="Arial" pitchFamily="34" charset="0"/>
                <a:cs typeface="Arial" pitchFamily="34" charset="0"/>
              </a:rPr>
              <a:t>etanidazole</a:t>
            </a:r>
            <a:r>
              <a:rPr lang="es-AR" sz="2400" dirty="0">
                <a:solidFill>
                  <a:schemeClr val="bg1"/>
                </a:solidFill>
                <a:latin typeface="Arial" pitchFamily="34" charset="0"/>
                <a:cs typeface="Arial" pitchFamily="34" charset="0"/>
              </a:rPr>
              <a:t> in </a:t>
            </a:r>
            <a:r>
              <a:rPr lang="es-AR" sz="2400" dirty="0">
                <a:solidFill>
                  <a:srgbClr val="FFFF00"/>
                </a:solidFill>
                <a:latin typeface="Arial" pitchFamily="34" charset="0"/>
                <a:cs typeface="Arial" pitchFamily="34" charset="0"/>
              </a:rPr>
              <a:t>pH </a:t>
            </a:r>
            <a:r>
              <a:rPr lang="es-AR" sz="2400" dirty="0" err="1">
                <a:solidFill>
                  <a:srgbClr val="FFFF00"/>
                </a:solidFill>
                <a:latin typeface="Arial" pitchFamily="34" charset="0"/>
                <a:cs typeface="Arial" pitchFamily="34" charset="0"/>
              </a:rPr>
              <a:t>sensitive</a:t>
            </a:r>
            <a:r>
              <a:rPr lang="es-AR" sz="2400" dirty="0">
                <a:solidFill>
                  <a:srgbClr val="FFFF00"/>
                </a:solidFill>
                <a:latin typeface="Arial" pitchFamily="34" charset="0"/>
                <a:cs typeface="Arial" pitchFamily="34" charset="0"/>
              </a:rPr>
              <a:t> </a:t>
            </a:r>
            <a:r>
              <a:rPr lang="es-AR" sz="2400" dirty="0" err="1">
                <a:solidFill>
                  <a:srgbClr val="FFFF00"/>
                </a:solidFill>
                <a:latin typeface="Arial" pitchFamily="34" charset="0"/>
                <a:cs typeface="Arial" pitchFamily="34" charset="0"/>
              </a:rPr>
              <a:t>liposomes</a:t>
            </a:r>
            <a:endParaRPr lang="en-US" sz="2400" dirty="0">
              <a:solidFill>
                <a:srgbClr val="FFFF00"/>
              </a:solidFill>
              <a:latin typeface="Arial" pitchFamily="34" charset="0"/>
              <a:cs typeface="Arial" pitchFamily="34" charset="0"/>
            </a:endParaRPr>
          </a:p>
        </p:txBody>
      </p:sp>
      <p:pic>
        <p:nvPicPr>
          <p:cNvPr id="8" name="Picture 4"/>
          <p:cNvPicPr>
            <a:picLocks noChangeAspect="1" noChangeArrowheads="1"/>
          </p:cNvPicPr>
          <p:nvPr/>
        </p:nvPicPr>
        <p:blipFill>
          <a:blip r:embed="rId2"/>
          <a:srcRect/>
          <a:stretch>
            <a:fillRect/>
          </a:stretch>
        </p:blipFill>
        <p:spPr bwMode="auto">
          <a:xfrm>
            <a:off x="1" y="2786062"/>
            <a:ext cx="5691188" cy="4071939"/>
          </a:xfrm>
          <a:prstGeom prst="rect">
            <a:avLst/>
          </a:prstGeom>
          <a:noFill/>
          <a:ln w="9525">
            <a:noFill/>
            <a:miter lim="800000"/>
            <a:headEnd/>
            <a:tailEnd/>
          </a:ln>
          <a:effectLst/>
        </p:spPr>
      </p:pic>
      <p:sp>
        <p:nvSpPr>
          <p:cNvPr id="6" name="5 CuadroTexto"/>
          <p:cNvSpPr txBox="1"/>
          <p:nvPr/>
        </p:nvSpPr>
        <p:spPr>
          <a:xfrm>
            <a:off x="6324600" y="1447803"/>
            <a:ext cx="2514600" cy="5632311"/>
          </a:xfrm>
          <a:prstGeom prst="rect">
            <a:avLst/>
          </a:prstGeom>
          <a:noFill/>
        </p:spPr>
        <p:txBody>
          <a:bodyPr wrap="square" rtlCol="0">
            <a:spAutoFit/>
          </a:bodyPr>
          <a:lstStyle/>
          <a:p>
            <a:r>
              <a:rPr lang="es-AR" b="1" dirty="0">
                <a:latin typeface="Arial" pitchFamily="34" charset="0"/>
                <a:cs typeface="Arial" pitchFamily="34" charset="0"/>
              </a:rPr>
              <a:t>ETZ-pH </a:t>
            </a:r>
            <a:r>
              <a:rPr lang="es-AR" b="1" dirty="0" err="1">
                <a:latin typeface="Arial" pitchFamily="34" charset="0"/>
                <a:cs typeface="Arial" pitchFamily="34" charset="0"/>
              </a:rPr>
              <a:t>sensitive</a:t>
            </a:r>
            <a:r>
              <a:rPr lang="es-AR" b="1" dirty="0">
                <a:latin typeface="Arial" pitchFamily="34" charset="0"/>
                <a:cs typeface="Arial" pitchFamily="34" charset="0"/>
              </a:rPr>
              <a:t> </a:t>
            </a:r>
            <a:r>
              <a:rPr lang="es-AR" b="1" dirty="0" err="1">
                <a:latin typeface="Arial" pitchFamily="34" charset="0"/>
                <a:cs typeface="Arial" pitchFamily="34" charset="0"/>
              </a:rPr>
              <a:t>liposomes</a:t>
            </a:r>
            <a:r>
              <a:rPr lang="es-AR" b="1" dirty="0">
                <a:latin typeface="Arial" pitchFamily="34" charset="0"/>
                <a:cs typeface="Arial" pitchFamily="34" charset="0"/>
              </a:rPr>
              <a:t> </a:t>
            </a:r>
            <a:r>
              <a:rPr lang="es-AR" dirty="0" err="1">
                <a:latin typeface="Arial" pitchFamily="34" charset="0"/>
                <a:cs typeface="Arial" pitchFamily="34" charset="0"/>
              </a:rPr>
              <a:t>displayed</a:t>
            </a:r>
            <a:r>
              <a:rPr lang="es-AR" dirty="0">
                <a:latin typeface="Arial" pitchFamily="34" charset="0"/>
                <a:cs typeface="Arial" pitchFamily="34" charset="0"/>
              </a:rPr>
              <a:t> </a:t>
            </a:r>
            <a:r>
              <a:rPr lang="es-AR" b="1" dirty="0">
                <a:latin typeface="Arial" pitchFamily="34" charset="0"/>
                <a:cs typeface="Arial" pitchFamily="34" charset="0"/>
              </a:rPr>
              <a:t>anti-</a:t>
            </a:r>
            <a:r>
              <a:rPr lang="es-AR" b="1" dirty="0" err="1">
                <a:latin typeface="Arial" pitchFamily="34" charset="0"/>
                <a:cs typeface="Arial" pitchFamily="34" charset="0"/>
              </a:rPr>
              <a:t>amastigote</a:t>
            </a:r>
            <a:r>
              <a:rPr lang="es-AR" b="1" dirty="0">
                <a:latin typeface="Arial" pitchFamily="34" charset="0"/>
                <a:cs typeface="Arial" pitchFamily="34" charset="0"/>
              </a:rPr>
              <a:t> </a:t>
            </a:r>
            <a:r>
              <a:rPr lang="es-AR" b="1" dirty="0" err="1">
                <a:latin typeface="Arial" pitchFamily="34" charset="0"/>
                <a:cs typeface="Arial" pitchFamily="34" charset="0"/>
              </a:rPr>
              <a:t>activity</a:t>
            </a:r>
            <a:r>
              <a:rPr lang="es-AR" b="1" dirty="0">
                <a:latin typeface="Arial" pitchFamily="34" charset="0"/>
                <a:cs typeface="Arial" pitchFamily="34" charset="0"/>
              </a:rPr>
              <a:t> </a:t>
            </a:r>
            <a:r>
              <a:rPr lang="es-AR" i="1" dirty="0">
                <a:latin typeface="Arial" pitchFamily="34" charset="0"/>
                <a:cs typeface="Arial" pitchFamily="34" charset="0"/>
              </a:rPr>
              <a:t>(in vitro)</a:t>
            </a:r>
          </a:p>
          <a:p>
            <a:endParaRPr lang="es-AR" dirty="0">
              <a:latin typeface="Arial" pitchFamily="34" charset="0"/>
              <a:cs typeface="Arial" pitchFamily="34" charset="0"/>
            </a:endParaRPr>
          </a:p>
          <a:p>
            <a:endParaRPr lang="es-AR" dirty="0">
              <a:latin typeface="Arial" pitchFamily="34" charset="0"/>
              <a:cs typeface="Arial" pitchFamily="34" charset="0"/>
            </a:endParaRPr>
          </a:p>
          <a:p>
            <a:endParaRPr lang="es-AR" dirty="0">
              <a:latin typeface="Arial" pitchFamily="34" charset="0"/>
              <a:cs typeface="Arial" pitchFamily="34" charset="0"/>
            </a:endParaRPr>
          </a:p>
          <a:p>
            <a:endParaRPr lang="es-AR" dirty="0">
              <a:latin typeface="Arial" pitchFamily="34" charset="0"/>
              <a:cs typeface="Arial" pitchFamily="34" charset="0"/>
            </a:endParaRPr>
          </a:p>
          <a:p>
            <a:endParaRPr lang="es-AR" dirty="0">
              <a:latin typeface="Arial" pitchFamily="34" charset="0"/>
              <a:cs typeface="Arial" pitchFamily="34" charset="0"/>
            </a:endParaRPr>
          </a:p>
          <a:p>
            <a:endParaRPr lang="es-AR" dirty="0">
              <a:latin typeface="Arial" pitchFamily="34" charset="0"/>
              <a:cs typeface="Arial" pitchFamily="34" charset="0"/>
            </a:endParaRPr>
          </a:p>
          <a:p>
            <a:endParaRPr lang="es-AR" dirty="0">
              <a:latin typeface="Arial" pitchFamily="34" charset="0"/>
              <a:cs typeface="Arial" pitchFamily="34" charset="0"/>
            </a:endParaRPr>
          </a:p>
          <a:p>
            <a:endParaRPr lang="es-AR" dirty="0">
              <a:latin typeface="Arial" pitchFamily="34" charset="0"/>
              <a:cs typeface="Arial" pitchFamily="34" charset="0"/>
            </a:endParaRPr>
          </a:p>
          <a:p>
            <a:endParaRPr lang="es-AR" dirty="0">
              <a:latin typeface="Arial" pitchFamily="34" charset="0"/>
              <a:cs typeface="Arial" pitchFamily="34" charset="0"/>
            </a:endParaRPr>
          </a:p>
          <a:p>
            <a:endParaRPr lang="es-AR" dirty="0">
              <a:latin typeface="Arial" pitchFamily="34" charset="0"/>
              <a:cs typeface="Arial" pitchFamily="34" charset="0"/>
            </a:endParaRPr>
          </a:p>
          <a:p>
            <a:r>
              <a:rPr lang="es-AR" b="1" dirty="0">
                <a:latin typeface="Arial" pitchFamily="34" charset="0"/>
                <a:cs typeface="Arial" pitchFamily="34" charset="0"/>
              </a:rPr>
              <a:t>ETZ-pH </a:t>
            </a:r>
            <a:r>
              <a:rPr lang="es-AR" b="1" dirty="0" err="1">
                <a:latin typeface="Arial" pitchFamily="34" charset="0"/>
                <a:cs typeface="Arial" pitchFamily="34" charset="0"/>
              </a:rPr>
              <a:t>sensitive</a:t>
            </a:r>
            <a:r>
              <a:rPr lang="es-AR" b="1" dirty="0">
                <a:latin typeface="Arial" pitchFamily="34" charset="0"/>
                <a:cs typeface="Arial" pitchFamily="34" charset="0"/>
              </a:rPr>
              <a:t> </a:t>
            </a:r>
            <a:r>
              <a:rPr lang="es-AR" b="1" dirty="0" err="1">
                <a:latin typeface="Arial" pitchFamily="34" charset="0"/>
                <a:cs typeface="Arial" pitchFamily="34" charset="0"/>
              </a:rPr>
              <a:t>liposomes</a:t>
            </a:r>
            <a:r>
              <a:rPr lang="es-AR" b="1" dirty="0">
                <a:latin typeface="Arial" pitchFamily="34" charset="0"/>
                <a:cs typeface="Arial" pitchFamily="34" charset="0"/>
              </a:rPr>
              <a:t> </a:t>
            </a:r>
            <a:r>
              <a:rPr lang="es-AR" dirty="0" err="1">
                <a:latin typeface="Arial" pitchFamily="34" charset="0"/>
                <a:cs typeface="Arial" pitchFamily="34" charset="0"/>
              </a:rPr>
              <a:t>displayed</a:t>
            </a:r>
            <a:r>
              <a:rPr lang="es-AR" dirty="0">
                <a:latin typeface="Arial" pitchFamily="34" charset="0"/>
                <a:cs typeface="Arial" pitchFamily="34" charset="0"/>
              </a:rPr>
              <a:t> </a:t>
            </a:r>
            <a:r>
              <a:rPr lang="es-AR" b="1" dirty="0" err="1">
                <a:latin typeface="Arial" pitchFamily="34" charset="0"/>
                <a:cs typeface="Arial" pitchFamily="34" charset="0"/>
              </a:rPr>
              <a:t>trypanocydal</a:t>
            </a:r>
            <a:r>
              <a:rPr lang="es-AR" b="1" dirty="0">
                <a:latin typeface="Arial" pitchFamily="34" charset="0"/>
                <a:cs typeface="Arial" pitchFamily="34" charset="0"/>
              </a:rPr>
              <a:t> </a:t>
            </a:r>
            <a:r>
              <a:rPr lang="es-AR" b="1" dirty="0" err="1">
                <a:latin typeface="Arial" pitchFamily="34" charset="0"/>
                <a:cs typeface="Arial" pitchFamily="34" charset="0"/>
              </a:rPr>
              <a:t>activity</a:t>
            </a:r>
            <a:r>
              <a:rPr lang="es-AR" b="1" dirty="0">
                <a:latin typeface="Arial" pitchFamily="34" charset="0"/>
                <a:cs typeface="Arial" pitchFamily="34" charset="0"/>
              </a:rPr>
              <a:t> </a:t>
            </a:r>
            <a:r>
              <a:rPr lang="es-AR" i="1" dirty="0">
                <a:latin typeface="Arial" pitchFamily="34" charset="0"/>
                <a:cs typeface="Arial" pitchFamily="34" charset="0"/>
              </a:rPr>
              <a:t>(in vivo) </a:t>
            </a:r>
            <a:r>
              <a:rPr lang="es-AR" dirty="0">
                <a:latin typeface="Arial" pitchFamily="34" charset="0"/>
                <a:cs typeface="Arial" pitchFamily="34" charset="0"/>
              </a:rPr>
              <a:t>(50 </a:t>
            </a:r>
            <a:r>
              <a:rPr lang="es-AR" dirty="0" err="1">
                <a:latin typeface="Arial" pitchFamily="34" charset="0"/>
                <a:cs typeface="Arial" pitchFamily="34" charset="0"/>
              </a:rPr>
              <a:t>trypomastigotes</a:t>
            </a:r>
            <a:r>
              <a:rPr lang="es-AR" dirty="0">
                <a:latin typeface="Arial" pitchFamily="34" charset="0"/>
                <a:cs typeface="Arial" pitchFamily="34" charset="0"/>
              </a:rPr>
              <a:t> RA </a:t>
            </a:r>
            <a:r>
              <a:rPr lang="es-AR" dirty="0" err="1">
                <a:latin typeface="Arial" pitchFamily="34" charset="0"/>
                <a:cs typeface="Arial" pitchFamily="34" charset="0"/>
              </a:rPr>
              <a:t>ip</a:t>
            </a:r>
            <a:r>
              <a:rPr lang="es-AR" dirty="0">
                <a:latin typeface="Arial" pitchFamily="34" charset="0"/>
                <a:cs typeface="Arial" pitchFamily="34" charset="0"/>
              </a:rPr>
              <a:t>)</a:t>
            </a:r>
          </a:p>
          <a:p>
            <a:endParaRPr lang="es-AR" dirty="0"/>
          </a:p>
        </p:txBody>
      </p:sp>
      <p:pic>
        <p:nvPicPr>
          <p:cNvPr id="15362" name="Picture 2" descr="http://fbresearch.org/wp-content/uploads/2013/10/iStock_000012365316Medium.jpg"/>
          <p:cNvPicPr>
            <a:picLocks noChangeAspect="1" noChangeArrowheads="1"/>
          </p:cNvPicPr>
          <p:nvPr/>
        </p:nvPicPr>
        <p:blipFill>
          <a:blip r:embed="rId3" cstate="print"/>
          <a:srcRect/>
          <a:stretch>
            <a:fillRect/>
          </a:stretch>
        </p:blipFill>
        <p:spPr bwMode="auto">
          <a:xfrm>
            <a:off x="6052188" y="2971802"/>
            <a:ext cx="3091815" cy="2114551"/>
          </a:xfrm>
          <a:prstGeom prst="rect">
            <a:avLst/>
          </a:prstGeom>
          <a:noFill/>
        </p:spPr>
      </p:pic>
      <p:grpSp>
        <p:nvGrpSpPr>
          <p:cNvPr id="15" name="14 Grupo"/>
          <p:cNvGrpSpPr/>
          <p:nvPr/>
        </p:nvGrpSpPr>
        <p:grpSpPr>
          <a:xfrm>
            <a:off x="228600" y="1143001"/>
            <a:ext cx="6096000" cy="1631156"/>
            <a:chOff x="228600" y="1143000"/>
            <a:chExt cx="6096000" cy="1631156"/>
          </a:xfrm>
        </p:grpSpPr>
        <p:pic>
          <p:nvPicPr>
            <p:cNvPr id="9" name="Picture 6"/>
            <p:cNvPicPr>
              <a:picLocks noChangeAspect="1" noChangeArrowheads="1"/>
            </p:cNvPicPr>
            <p:nvPr/>
          </p:nvPicPr>
          <p:blipFill>
            <a:blip r:embed="rId4"/>
            <a:srcRect/>
            <a:stretch>
              <a:fillRect/>
            </a:stretch>
          </p:blipFill>
          <p:spPr bwMode="auto">
            <a:xfrm>
              <a:off x="228600" y="1143000"/>
              <a:ext cx="5976938" cy="1631156"/>
            </a:xfrm>
            <a:prstGeom prst="rect">
              <a:avLst/>
            </a:prstGeom>
            <a:noFill/>
            <a:ln w="9525">
              <a:noFill/>
              <a:miter lim="800000"/>
              <a:headEnd/>
              <a:tailEnd/>
            </a:ln>
            <a:effectLst/>
          </p:spPr>
        </p:pic>
        <p:cxnSp>
          <p:nvCxnSpPr>
            <p:cNvPr id="11" name="10 Conector recto de flecha"/>
            <p:cNvCxnSpPr/>
            <p:nvPr/>
          </p:nvCxnSpPr>
          <p:spPr>
            <a:xfrm>
              <a:off x="4953000" y="1981200"/>
              <a:ext cx="1371600" cy="1588"/>
            </a:xfrm>
            <a:prstGeom prst="straightConnector1">
              <a:avLst/>
            </a:prstGeom>
            <a:ln w="38100">
              <a:solidFill>
                <a:srgbClr val="0033CC"/>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4" name="13 Conector recto de flecha"/>
          <p:cNvCxnSpPr/>
          <p:nvPr/>
        </p:nvCxnSpPr>
        <p:spPr>
          <a:xfrm>
            <a:off x="5181600" y="5638801"/>
            <a:ext cx="1371600" cy="1588"/>
          </a:xfrm>
          <a:prstGeom prst="straightConnector1">
            <a:avLst/>
          </a:prstGeom>
          <a:ln w="38100">
            <a:solidFill>
              <a:srgbClr val="0033CC"/>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11 CuadroTexto"/>
          <p:cNvSpPr txBox="1"/>
          <p:nvPr/>
        </p:nvSpPr>
        <p:spPr>
          <a:xfrm>
            <a:off x="0" y="1066803"/>
            <a:ext cx="9144000" cy="1200329"/>
          </a:xfrm>
          <a:prstGeom prst="rect">
            <a:avLst/>
          </a:prstGeom>
          <a:solidFill>
            <a:schemeClr val="bg1">
              <a:lumMod val="50000"/>
            </a:schemeClr>
          </a:solidFill>
        </p:spPr>
        <p:txBody>
          <a:bodyPr wrap="square" rtlCol="0">
            <a:spAutoFit/>
          </a:bodyPr>
          <a:lstStyle/>
          <a:p>
            <a:pPr algn="ctr"/>
            <a:r>
              <a:rPr lang="es-AR" sz="2400" dirty="0">
                <a:solidFill>
                  <a:schemeClr val="bg1"/>
                </a:solidFill>
                <a:latin typeface="Arial" pitchFamily="34" charset="0"/>
                <a:cs typeface="Arial" pitchFamily="34" charset="0"/>
              </a:rPr>
              <a:t>Ultra </a:t>
            </a:r>
            <a:r>
              <a:rPr lang="es-AR" sz="2400" dirty="0" err="1">
                <a:solidFill>
                  <a:schemeClr val="bg1"/>
                </a:solidFill>
                <a:latin typeface="Arial" pitchFamily="34" charset="0"/>
                <a:cs typeface="Arial" pitchFamily="34" charset="0"/>
              </a:rPr>
              <a:t>low</a:t>
            </a:r>
            <a:r>
              <a:rPr lang="es-AR" sz="2400" dirty="0">
                <a:solidFill>
                  <a:schemeClr val="bg1"/>
                </a:solidFill>
                <a:latin typeface="Arial" pitchFamily="34" charset="0"/>
                <a:cs typeface="Arial" pitchFamily="34" charset="0"/>
              </a:rPr>
              <a:t> doses </a:t>
            </a:r>
            <a:r>
              <a:rPr lang="es-AR" sz="2400" dirty="0" err="1">
                <a:solidFill>
                  <a:schemeClr val="bg1"/>
                </a:solidFill>
                <a:latin typeface="Arial" pitchFamily="34" charset="0"/>
                <a:cs typeface="Arial" pitchFamily="34" charset="0"/>
              </a:rPr>
              <a:t>of</a:t>
            </a:r>
            <a:r>
              <a:rPr lang="es-AR" sz="2400" dirty="0">
                <a:solidFill>
                  <a:schemeClr val="bg1"/>
                </a:solidFill>
                <a:latin typeface="Arial" pitchFamily="34" charset="0"/>
                <a:cs typeface="Arial" pitchFamily="34" charset="0"/>
              </a:rPr>
              <a:t> </a:t>
            </a:r>
            <a:r>
              <a:rPr lang="es-AR" sz="2400" dirty="0" err="1">
                <a:solidFill>
                  <a:schemeClr val="bg1"/>
                </a:solidFill>
                <a:latin typeface="Arial" pitchFamily="34" charset="0"/>
                <a:cs typeface="Arial" pitchFamily="34" charset="0"/>
              </a:rPr>
              <a:t>etanidazole</a:t>
            </a:r>
            <a:r>
              <a:rPr lang="es-AR" sz="2400" dirty="0">
                <a:solidFill>
                  <a:schemeClr val="bg1"/>
                </a:solidFill>
                <a:latin typeface="Arial" pitchFamily="34" charset="0"/>
                <a:cs typeface="Arial" pitchFamily="34" charset="0"/>
              </a:rPr>
              <a:t> in pH </a:t>
            </a:r>
            <a:r>
              <a:rPr lang="es-AR" sz="2400" dirty="0" err="1">
                <a:solidFill>
                  <a:schemeClr val="bg1"/>
                </a:solidFill>
                <a:latin typeface="Arial" pitchFamily="34" charset="0"/>
                <a:cs typeface="Arial" pitchFamily="34" charset="0"/>
              </a:rPr>
              <a:t>sensitive</a:t>
            </a:r>
            <a:r>
              <a:rPr lang="es-AR" sz="2400" dirty="0">
                <a:solidFill>
                  <a:schemeClr val="bg1"/>
                </a:solidFill>
                <a:latin typeface="Arial" pitchFamily="34" charset="0"/>
                <a:cs typeface="Arial" pitchFamily="34" charset="0"/>
              </a:rPr>
              <a:t> </a:t>
            </a:r>
            <a:r>
              <a:rPr lang="es-AR" sz="2400" dirty="0" err="1">
                <a:solidFill>
                  <a:schemeClr val="bg1"/>
                </a:solidFill>
                <a:latin typeface="Arial" pitchFamily="34" charset="0"/>
                <a:cs typeface="Arial" pitchFamily="34" charset="0"/>
              </a:rPr>
              <a:t>liposomes</a:t>
            </a:r>
            <a:r>
              <a:rPr lang="es-AR" sz="2400" dirty="0">
                <a:solidFill>
                  <a:schemeClr val="bg1"/>
                </a:solidFill>
                <a:latin typeface="Arial" pitchFamily="34" charset="0"/>
                <a:cs typeface="Arial" pitchFamily="34" charset="0"/>
              </a:rPr>
              <a:t>   </a:t>
            </a:r>
            <a:r>
              <a:rPr lang="es-AR" sz="2400" dirty="0" err="1">
                <a:solidFill>
                  <a:schemeClr val="bg1"/>
                </a:solidFill>
                <a:latin typeface="Arial" pitchFamily="34" charset="0"/>
                <a:cs typeface="Arial" pitchFamily="34" charset="0"/>
              </a:rPr>
              <a:t>provided</a:t>
            </a:r>
            <a:r>
              <a:rPr lang="es-AR" sz="2400" dirty="0">
                <a:solidFill>
                  <a:schemeClr val="bg1"/>
                </a:solidFill>
                <a:latin typeface="Arial" pitchFamily="34" charset="0"/>
                <a:cs typeface="Arial" pitchFamily="34" charset="0"/>
              </a:rPr>
              <a:t> </a:t>
            </a:r>
            <a:r>
              <a:rPr lang="es-AR" sz="2400" dirty="0">
                <a:solidFill>
                  <a:srgbClr val="FFFF00"/>
                </a:solidFill>
                <a:latin typeface="Arial" pitchFamily="34" charset="0"/>
                <a:cs typeface="Arial" pitchFamily="34" charset="0"/>
              </a:rPr>
              <a:t>AA-</a:t>
            </a:r>
            <a:r>
              <a:rPr lang="es-AR" sz="2400" dirty="0" err="1">
                <a:solidFill>
                  <a:srgbClr val="FFFF00"/>
                </a:solidFill>
                <a:latin typeface="Arial" pitchFamily="34" charset="0"/>
                <a:cs typeface="Arial" pitchFamily="34" charset="0"/>
              </a:rPr>
              <a:t>mediated</a:t>
            </a:r>
            <a:r>
              <a:rPr lang="es-AR" sz="2400" dirty="0">
                <a:solidFill>
                  <a:srgbClr val="FFFF00"/>
                </a:solidFill>
                <a:latin typeface="Arial" pitchFamily="34" charset="0"/>
                <a:cs typeface="Arial" pitchFamily="34" charset="0"/>
              </a:rPr>
              <a:t> </a:t>
            </a:r>
            <a:r>
              <a:rPr lang="es-AR" sz="2400" dirty="0" err="1">
                <a:solidFill>
                  <a:srgbClr val="FFFF00"/>
                </a:solidFill>
                <a:latin typeface="Arial" pitchFamily="34" charset="0"/>
                <a:cs typeface="Arial" pitchFamily="34" charset="0"/>
              </a:rPr>
              <a:t>antichagasic</a:t>
            </a:r>
            <a:r>
              <a:rPr lang="es-AR" sz="2400" dirty="0">
                <a:solidFill>
                  <a:srgbClr val="FFFF00"/>
                </a:solidFill>
                <a:latin typeface="Arial" pitchFamily="34" charset="0"/>
                <a:cs typeface="Arial" pitchFamily="34" charset="0"/>
              </a:rPr>
              <a:t> </a:t>
            </a:r>
            <a:r>
              <a:rPr lang="es-AR" sz="2400" dirty="0" err="1">
                <a:solidFill>
                  <a:srgbClr val="FFFF00"/>
                </a:solidFill>
                <a:latin typeface="Arial" pitchFamily="34" charset="0"/>
                <a:cs typeface="Arial" pitchFamily="34" charset="0"/>
              </a:rPr>
              <a:t>activity</a:t>
            </a:r>
            <a:endParaRPr lang="es-AR" sz="2400" dirty="0">
              <a:solidFill>
                <a:srgbClr val="FFFF00"/>
              </a:solidFill>
              <a:latin typeface="Arial" pitchFamily="34" charset="0"/>
              <a:cs typeface="Arial" pitchFamily="34" charset="0"/>
            </a:endParaRPr>
          </a:p>
          <a:p>
            <a:pPr algn="ctr"/>
            <a:endParaRPr lang="es-AR" sz="2400" dirty="0">
              <a:solidFill>
                <a:schemeClr val="bg1"/>
              </a:solidFill>
              <a:latin typeface="Arial" pitchFamily="34" charset="0"/>
              <a:cs typeface="Arial" pitchFamily="34" charset="0"/>
            </a:endParaRPr>
          </a:p>
        </p:txBody>
      </p:sp>
      <p:sp>
        <p:nvSpPr>
          <p:cNvPr id="13" name="12 CuadroTexto"/>
          <p:cNvSpPr txBox="1"/>
          <p:nvPr/>
        </p:nvSpPr>
        <p:spPr>
          <a:xfrm>
            <a:off x="5562600" y="2971803"/>
            <a:ext cx="3581400" cy="646331"/>
          </a:xfrm>
          <a:prstGeom prst="rect">
            <a:avLst/>
          </a:prstGeom>
          <a:noFill/>
        </p:spPr>
        <p:txBody>
          <a:bodyPr wrap="square" rtlCol="0">
            <a:spAutoFit/>
          </a:bodyPr>
          <a:lstStyle/>
          <a:p>
            <a:pPr algn="ctr"/>
            <a:r>
              <a:rPr lang="es-AR" dirty="0">
                <a:latin typeface="Arial" pitchFamily="34" charset="0"/>
                <a:cs typeface="Arial" pitchFamily="34" charset="0"/>
              </a:rPr>
              <a:t>14 </a:t>
            </a:r>
            <a:r>
              <a:rPr lang="es-AR" dirty="0" err="1">
                <a:latin typeface="Arial" pitchFamily="34" charset="0"/>
                <a:cs typeface="Arial" pitchFamily="34" charset="0"/>
              </a:rPr>
              <a:t>ug</a:t>
            </a:r>
            <a:r>
              <a:rPr lang="es-AR" dirty="0">
                <a:latin typeface="Arial" pitchFamily="34" charset="0"/>
                <a:cs typeface="Arial" pitchFamily="34" charset="0"/>
              </a:rPr>
              <a:t> ETZ </a:t>
            </a:r>
            <a:r>
              <a:rPr lang="es-AR" dirty="0" err="1">
                <a:latin typeface="Arial" pitchFamily="34" charset="0"/>
                <a:cs typeface="Arial" pitchFamily="34" charset="0"/>
              </a:rPr>
              <a:t>iv</a:t>
            </a:r>
            <a:r>
              <a:rPr lang="es-AR" dirty="0">
                <a:latin typeface="Arial" pitchFamily="34" charset="0"/>
                <a:cs typeface="Arial" pitchFamily="34" charset="0"/>
              </a:rPr>
              <a:t>/</a:t>
            </a:r>
            <a:r>
              <a:rPr lang="es-AR" dirty="0" err="1">
                <a:latin typeface="Arial" pitchFamily="34" charset="0"/>
                <a:cs typeface="Arial" pitchFamily="34" charset="0"/>
              </a:rPr>
              <a:t>Balb</a:t>
            </a:r>
            <a:r>
              <a:rPr lang="es-AR" dirty="0">
                <a:latin typeface="Arial" pitchFamily="34" charset="0"/>
                <a:cs typeface="Arial" pitchFamily="34" charset="0"/>
              </a:rPr>
              <a:t> c mouse x 9 /3 </a:t>
            </a:r>
            <a:r>
              <a:rPr lang="es-AR" dirty="0" err="1">
                <a:latin typeface="Arial" pitchFamily="34" charset="0"/>
                <a:cs typeface="Arial" pitchFamily="34" charset="0"/>
              </a:rPr>
              <a:t>weeks</a:t>
            </a:r>
            <a:endParaRPr lang="es-AR" dirty="0">
              <a:latin typeface="Arial" pitchFamily="34" charset="0"/>
              <a:cs typeface="Arial" pitchFamily="34" charset="0"/>
            </a:endParaRPr>
          </a:p>
        </p:txBody>
      </p:sp>
      <p:sp>
        <p:nvSpPr>
          <p:cNvPr id="16" name="15 Rectángulo"/>
          <p:cNvSpPr/>
          <p:nvPr/>
        </p:nvSpPr>
        <p:spPr>
          <a:xfrm>
            <a:off x="0" y="2743200"/>
            <a:ext cx="91440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320922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1E293A6-83B9-4A9D-8D84-970C0BBF73FF}"/>
              </a:ext>
            </a:extLst>
          </p:cNvPr>
          <p:cNvSpPr/>
          <p:nvPr/>
        </p:nvSpPr>
        <p:spPr>
          <a:xfrm>
            <a:off x="372978" y="2690336"/>
            <a:ext cx="8349917" cy="1015663"/>
          </a:xfrm>
          <a:prstGeom prst="rect">
            <a:avLst/>
          </a:prstGeom>
        </p:spPr>
        <p:txBody>
          <a:bodyPr wrap="square">
            <a:spAutoFit/>
          </a:bodyPr>
          <a:lstStyle/>
          <a:p>
            <a:r>
              <a:rPr lang="en-US" sz="2400" dirty="0">
                <a:solidFill>
                  <a:srgbClr val="000000"/>
                </a:solidFill>
                <a:latin typeface="Arial" panose="020B0604020202020204" pitchFamily="34" charset="0"/>
                <a:cs typeface="Arial" panose="020B0604020202020204" pitchFamily="34" charset="0"/>
              </a:rPr>
              <a:t>oncology-based </a:t>
            </a:r>
            <a:r>
              <a:rPr lang="en-US" sz="2400" dirty="0" err="1">
                <a:solidFill>
                  <a:srgbClr val="000000"/>
                </a:solidFill>
                <a:latin typeface="Arial" panose="020B0604020202020204" pitchFamily="34" charset="0"/>
                <a:cs typeface="Arial" panose="020B0604020202020204" pitchFamily="34" charset="0"/>
              </a:rPr>
              <a:t>nanomedicinal</a:t>
            </a:r>
            <a:r>
              <a:rPr lang="en-US" sz="2400" dirty="0">
                <a:solidFill>
                  <a:srgbClr val="000000"/>
                </a:solidFill>
                <a:latin typeface="Arial" panose="020B0604020202020204" pitchFamily="34" charset="0"/>
                <a:cs typeface="Arial" panose="020B0604020202020204" pitchFamily="34" charset="0"/>
              </a:rPr>
              <a:t> therapeutics receive about two-thirds of the research attention </a:t>
            </a:r>
            <a:r>
              <a:rPr lang="en-US" sz="1200" dirty="0">
                <a:solidFill>
                  <a:srgbClr val="0000FF"/>
                </a:solidFill>
                <a:latin typeface="Arial" panose="020B0604020202020204" pitchFamily="34" charset="0"/>
                <a:cs typeface="Arial" panose="020B0604020202020204" pitchFamily="34" charset="0"/>
              </a:rPr>
              <a:t>[1]</a:t>
            </a:r>
            <a:r>
              <a:rPr lang="en-US" sz="1200" dirty="0">
                <a:solidFill>
                  <a:srgbClr val="000000"/>
                </a:solidFill>
                <a:latin typeface="Arial" panose="020B0604020202020204" pitchFamily="34" charset="0"/>
                <a:cs typeface="Arial" panose="020B0604020202020204" pitchFamily="34" charset="0"/>
              </a:rPr>
              <a:t>.</a:t>
            </a:r>
            <a:r>
              <a:rPr lang="en-US" dirty="0"/>
              <a:t> </a:t>
            </a:r>
            <a:r>
              <a:rPr lang="en-US" sz="1200" dirty="0">
                <a:latin typeface="Arial" panose="020B0604020202020204" pitchFamily="34" charset="0"/>
                <a:cs typeface="Arial" panose="020B0604020202020204" pitchFamily="34" charset="0"/>
              </a:rPr>
              <a:t>M.L. Etheridge, et al., The big picture on nanomedicine: the state of investigational </a:t>
            </a:r>
            <a:r>
              <a:rPr lang="es-AR" sz="1200" dirty="0">
                <a:latin typeface="Arial" panose="020B0604020202020204" pitchFamily="34" charset="0"/>
                <a:cs typeface="Arial" panose="020B0604020202020204" pitchFamily="34" charset="0"/>
              </a:rPr>
              <a:t>and </a:t>
            </a:r>
            <a:r>
              <a:rPr lang="es-AR" sz="1200" dirty="0" err="1">
                <a:latin typeface="Arial" panose="020B0604020202020204" pitchFamily="34" charset="0"/>
                <a:cs typeface="Arial" panose="020B0604020202020204" pitchFamily="34" charset="0"/>
              </a:rPr>
              <a:t>approved</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nanomedicine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products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Nanomedicine</a:t>
            </a:r>
            <a:r>
              <a:rPr lang="es-AR" sz="1200" dirty="0">
                <a:latin typeface="Arial" panose="020B0604020202020204" pitchFamily="34" charset="0"/>
                <a:cs typeface="Arial" panose="020B0604020202020204" pitchFamily="34" charset="0"/>
              </a:rPr>
              <a:t> 9 (1) (2013) 1–14.</a:t>
            </a:r>
          </a:p>
        </p:txBody>
      </p:sp>
    </p:spTree>
    <p:extLst>
      <p:ext uri="{BB962C8B-B14F-4D97-AF65-F5344CB8AC3E}">
        <p14:creationId xmlns:p14="http://schemas.microsoft.com/office/powerpoint/2010/main" val="255648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20640" y="910559"/>
            <a:ext cx="10008740" cy="2103399"/>
          </a:xfrm>
          <a:prstGeom prst="rect">
            <a:avLst/>
          </a:prstGeom>
        </p:spPr>
      </p:pic>
      <p:pic>
        <p:nvPicPr>
          <p:cNvPr id="5" name="Imagen 4"/>
          <p:cNvPicPr>
            <a:picLocks noChangeAspect="1"/>
          </p:cNvPicPr>
          <p:nvPr/>
        </p:nvPicPr>
        <p:blipFill>
          <a:blip r:embed="rId3"/>
          <a:stretch>
            <a:fillRect/>
          </a:stretch>
        </p:blipFill>
        <p:spPr>
          <a:xfrm>
            <a:off x="141501" y="3013958"/>
            <a:ext cx="8860998" cy="989276"/>
          </a:xfrm>
          <a:prstGeom prst="rect">
            <a:avLst/>
          </a:prstGeom>
        </p:spPr>
      </p:pic>
      <p:sp>
        <p:nvSpPr>
          <p:cNvPr id="6" name="Rectángulo 5"/>
          <p:cNvSpPr/>
          <p:nvPr/>
        </p:nvSpPr>
        <p:spPr>
          <a:xfrm>
            <a:off x="0" y="4135173"/>
            <a:ext cx="9144000" cy="830997"/>
          </a:xfrm>
          <a:prstGeom prst="rect">
            <a:avLst/>
          </a:prstGeom>
        </p:spPr>
        <p:txBody>
          <a:bodyPr wrap="square">
            <a:spAutoFit/>
          </a:bodyPr>
          <a:lstStyle/>
          <a:p>
            <a:pPr algn="just"/>
            <a:r>
              <a:rPr lang="es-AR" sz="1200" dirty="0">
                <a:solidFill>
                  <a:srgbClr val="000000"/>
                </a:solidFill>
                <a:latin typeface="Arial" panose="020B0604020202020204" pitchFamily="34" charset="0"/>
                <a:cs typeface="Arial" panose="020B0604020202020204" pitchFamily="34" charset="0"/>
              </a:rPr>
              <a:t>Fig. 1. Key </a:t>
            </a:r>
            <a:r>
              <a:rPr lang="es-AR" sz="1200" dirty="0" err="1">
                <a:solidFill>
                  <a:srgbClr val="000000"/>
                </a:solidFill>
                <a:latin typeface="Arial" panose="020B0604020202020204" pitchFamily="34" charset="0"/>
                <a:cs typeface="Arial" panose="020B0604020202020204" pitchFamily="34" charset="0"/>
              </a:rPr>
              <a:t>determinants</a:t>
            </a:r>
            <a:r>
              <a:rPr lang="es-AR" sz="1200" dirty="0">
                <a:solidFill>
                  <a:srgbClr val="000000"/>
                </a:solidFill>
                <a:latin typeface="Arial" panose="020B0604020202020204" pitchFamily="34" charset="0"/>
                <a:cs typeface="Arial" panose="020B0604020202020204" pitchFamily="34" charset="0"/>
              </a:rPr>
              <a:t> of </a:t>
            </a:r>
            <a:r>
              <a:rPr lang="es-AR" sz="1200" dirty="0" err="1">
                <a:solidFill>
                  <a:srgbClr val="000000"/>
                </a:solidFill>
                <a:latin typeface="Arial" panose="020B0604020202020204" pitchFamily="34" charset="0"/>
                <a:cs typeface="Arial" panose="020B0604020202020204" pitchFamily="34" charset="0"/>
              </a:rPr>
              <a:t>efficacy</a:t>
            </a:r>
            <a:r>
              <a:rPr lang="es-AR" sz="1200" dirty="0">
                <a:solidFill>
                  <a:srgbClr val="000000"/>
                </a:solidFill>
                <a:latin typeface="Arial" panose="020B0604020202020204" pitchFamily="34" charset="0"/>
                <a:cs typeface="Arial" panose="020B0604020202020204" pitchFamily="34" charset="0"/>
              </a:rPr>
              <a:t> in </a:t>
            </a:r>
            <a:r>
              <a:rPr lang="es-AR" sz="1200" dirty="0" err="1">
                <a:solidFill>
                  <a:srgbClr val="000000"/>
                </a:solidFill>
                <a:latin typeface="Arial" panose="020B0604020202020204" pitchFamily="34" charset="0"/>
                <a:cs typeface="Arial" panose="020B0604020202020204" pitchFamily="34" charset="0"/>
              </a:rPr>
              <a:t>nanomedicine.The</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whole</a:t>
            </a:r>
            <a:r>
              <a:rPr lang="es-AR" sz="1200" dirty="0">
                <a:solidFill>
                  <a:srgbClr val="000000"/>
                </a:solidFill>
                <a:latin typeface="Arial" panose="020B0604020202020204" pitchFamily="34" charset="0"/>
                <a:cs typeface="Arial" panose="020B0604020202020204" pitchFamily="34" charset="0"/>
              </a:rPr>
              <a:t>-tumor </a:t>
            </a:r>
            <a:r>
              <a:rPr lang="es-AR" sz="1200" dirty="0" err="1">
                <a:solidFill>
                  <a:srgbClr val="000000"/>
                </a:solidFill>
                <a:latin typeface="Arial" panose="020B0604020202020204" pitchFamily="34" charset="0"/>
                <a:cs typeface="Arial" panose="020B0604020202020204" pitchFamily="34" charset="0"/>
              </a:rPr>
              <a:t>uptake</a:t>
            </a:r>
            <a:r>
              <a:rPr lang="es-AR" sz="1200" dirty="0">
                <a:solidFill>
                  <a:srgbClr val="000000"/>
                </a:solidFill>
                <a:latin typeface="Arial" panose="020B0604020202020204" pitchFamily="34" charset="0"/>
                <a:cs typeface="Arial" panose="020B0604020202020204" pitchFamily="34" charset="0"/>
              </a:rPr>
              <a:t> of </a:t>
            </a:r>
            <a:r>
              <a:rPr lang="es-AR" sz="1200" dirty="0" err="1">
                <a:solidFill>
                  <a:srgbClr val="000000"/>
                </a:solidFill>
                <a:latin typeface="Arial" panose="020B0604020202020204" pitchFamily="34" charset="0"/>
                <a:cs typeface="Arial" panose="020B0604020202020204" pitchFamily="34" charset="0"/>
              </a:rPr>
              <a:t>nanomedicines</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is</a:t>
            </a:r>
            <a:r>
              <a:rPr lang="es-AR" sz="1200" dirty="0">
                <a:solidFill>
                  <a:srgbClr val="000000"/>
                </a:solidFill>
                <a:latin typeface="Arial" panose="020B0604020202020204" pitchFamily="34" charset="0"/>
                <a:cs typeface="Arial" panose="020B0604020202020204" pitchFamily="34" charset="0"/>
              </a:rPr>
              <a:t> a </a:t>
            </a:r>
            <a:r>
              <a:rPr lang="es-AR" sz="1200" dirty="0" err="1">
                <a:solidFill>
                  <a:srgbClr val="000000"/>
                </a:solidFill>
                <a:latin typeface="Arial" panose="020B0604020202020204" pitchFamily="34" charset="0"/>
                <a:cs typeface="Arial" panose="020B0604020202020204" pitchFamily="34" charset="0"/>
              </a:rPr>
              <a:t>key</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prerequisite</a:t>
            </a:r>
            <a:r>
              <a:rPr lang="es-AR" sz="1200" dirty="0">
                <a:solidFill>
                  <a:srgbClr val="000000"/>
                </a:solidFill>
                <a:latin typeface="Arial" panose="020B0604020202020204" pitchFamily="34" charset="0"/>
                <a:cs typeface="Arial" panose="020B0604020202020204" pitchFamily="34" charset="0"/>
              </a:rPr>
              <a:t> in </a:t>
            </a:r>
            <a:r>
              <a:rPr lang="es-AR" sz="1200" dirty="0" err="1">
                <a:solidFill>
                  <a:srgbClr val="000000"/>
                </a:solidFill>
                <a:latin typeface="Arial" panose="020B0604020202020204" pitchFamily="34" charset="0"/>
                <a:cs typeface="Arial" panose="020B0604020202020204" pitchFamily="34" charset="0"/>
              </a:rPr>
              <a:t>achieving</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therapeutic</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efficacy</a:t>
            </a:r>
            <a:r>
              <a:rPr lang="es-AR" sz="1200" dirty="0">
                <a:solidFill>
                  <a:srgbClr val="000000"/>
                </a:solidFill>
                <a:latin typeface="Arial" panose="020B0604020202020204" pitchFamily="34" charset="0"/>
                <a:cs typeface="Arial" panose="020B0604020202020204" pitchFamily="34" charset="0"/>
              </a:rPr>
              <a:t>. Poor </a:t>
            </a:r>
            <a:r>
              <a:rPr lang="es-AR" sz="1200" dirty="0" err="1">
                <a:solidFill>
                  <a:srgbClr val="000000"/>
                </a:solidFill>
                <a:latin typeface="Arial" panose="020B0604020202020204" pitchFamily="34" charset="0"/>
                <a:cs typeface="Arial" panose="020B0604020202020204" pitchFamily="34" charset="0"/>
              </a:rPr>
              <a:t>intratumoral</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distribution</a:t>
            </a:r>
            <a:r>
              <a:rPr lang="es-AR" sz="1200" dirty="0">
                <a:solidFill>
                  <a:srgbClr val="000000"/>
                </a:solidFill>
                <a:latin typeface="Arial" panose="020B0604020202020204" pitchFamily="34" charset="0"/>
                <a:cs typeface="Arial" panose="020B0604020202020204" pitchFamily="34" charset="0"/>
              </a:rPr>
              <a:t> and </a:t>
            </a:r>
            <a:r>
              <a:rPr lang="es-AR" sz="1200" dirty="0" err="1">
                <a:solidFill>
                  <a:srgbClr val="000000"/>
                </a:solidFill>
                <a:latin typeface="Arial" panose="020B0604020202020204" pitchFamily="34" charset="0"/>
                <a:cs typeface="Arial" panose="020B0604020202020204" pitchFamily="34" charset="0"/>
              </a:rPr>
              <a:t>limited</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drug</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bioavailability</a:t>
            </a:r>
            <a:r>
              <a:rPr lang="es-AR" sz="1200" dirty="0">
                <a:solidFill>
                  <a:srgbClr val="000000"/>
                </a:solidFill>
                <a:latin typeface="Arial" panose="020B0604020202020204" pitchFamily="34" charset="0"/>
                <a:cs typeface="Arial" panose="020B0604020202020204" pitchFamily="34" charset="0"/>
              </a:rPr>
              <a:t> reduce </a:t>
            </a:r>
            <a:r>
              <a:rPr lang="es-AR" sz="1200" dirty="0" err="1">
                <a:solidFill>
                  <a:srgbClr val="000000"/>
                </a:solidFill>
                <a:latin typeface="Arial" panose="020B0604020202020204" pitchFamily="34" charset="0"/>
                <a:cs typeface="Arial" panose="020B0604020202020204" pitchFamily="34" charset="0"/>
              </a:rPr>
              <a:t>the</a:t>
            </a:r>
            <a:r>
              <a:rPr lang="es-AR" sz="1200" dirty="0">
                <a:solidFill>
                  <a:srgbClr val="000000"/>
                </a:solidFill>
                <a:latin typeface="Arial" panose="020B0604020202020204" pitchFamily="34" charset="0"/>
                <a:cs typeface="Arial" panose="020B0604020202020204" pitchFamily="34" charset="0"/>
              </a:rPr>
              <a:t> anti-</a:t>
            </a:r>
            <a:r>
              <a:rPr lang="es-AR" sz="1200" dirty="0" err="1">
                <a:solidFill>
                  <a:srgbClr val="000000"/>
                </a:solidFill>
                <a:latin typeface="Arial" panose="020B0604020202020204" pitchFamily="34" charset="0"/>
                <a:cs typeface="Arial" panose="020B0604020202020204" pitchFamily="34" charset="0"/>
              </a:rPr>
              <a:t>cancer</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effect</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Resistance</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mechanisms</a:t>
            </a:r>
            <a:r>
              <a:rPr lang="es-AR" sz="1200" dirty="0">
                <a:solidFill>
                  <a:srgbClr val="000000"/>
                </a:solidFill>
                <a:latin typeface="Arial" panose="020B0604020202020204" pitchFamily="34" charset="0"/>
                <a:cs typeface="Arial" panose="020B0604020202020204" pitchFamily="34" charset="0"/>
              </a:rPr>
              <a:t> in </a:t>
            </a:r>
            <a:r>
              <a:rPr lang="es-AR" sz="1200" dirty="0" err="1">
                <a:solidFill>
                  <a:srgbClr val="000000"/>
                </a:solidFill>
                <a:latin typeface="Arial" panose="020B0604020202020204" pitchFamily="34" charset="0"/>
                <a:cs typeface="Arial" panose="020B0604020202020204" pitchFamily="34" charset="0"/>
              </a:rPr>
              <a:t>the</a:t>
            </a:r>
            <a:r>
              <a:rPr lang="es-AR" sz="1200" dirty="0">
                <a:solidFill>
                  <a:srgbClr val="000000"/>
                </a:solidFill>
                <a:latin typeface="Arial" panose="020B0604020202020204" pitchFamily="34" charset="0"/>
                <a:cs typeface="Arial" panose="020B0604020202020204" pitchFamily="34" charset="0"/>
              </a:rPr>
              <a:t> tumor </a:t>
            </a:r>
            <a:r>
              <a:rPr lang="es-AR" sz="1200" dirty="0" err="1">
                <a:solidFill>
                  <a:srgbClr val="000000"/>
                </a:solidFill>
                <a:latin typeface="Arial" panose="020B0604020202020204" pitchFamily="34" charset="0"/>
                <a:cs typeface="Arial" panose="020B0604020202020204" pitchFamily="34" charset="0"/>
              </a:rPr>
              <a:t>microenvironment</a:t>
            </a:r>
            <a:r>
              <a:rPr lang="es-AR" sz="1200" dirty="0">
                <a:solidFill>
                  <a:srgbClr val="000000"/>
                </a:solidFill>
                <a:latin typeface="Arial" panose="020B0604020202020204" pitchFamily="34" charset="0"/>
                <a:cs typeface="Arial" panose="020B0604020202020204" pitchFamily="34" charset="0"/>
              </a:rPr>
              <a:t> (i.e., </a:t>
            </a:r>
            <a:r>
              <a:rPr lang="es-AR" sz="1200" dirty="0" err="1">
                <a:solidFill>
                  <a:srgbClr val="000000"/>
                </a:solidFill>
                <a:latin typeface="Arial" panose="020B0604020202020204" pitchFamily="34" charset="0"/>
                <a:cs typeface="Arial" panose="020B0604020202020204" pitchFamily="34" charset="0"/>
              </a:rPr>
              <a:t>limited</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transport</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cell</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proliferative</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gradients</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further</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impede</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consistent</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therapeutic</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efficacy</a:t>
            </a:r>
            <a:r>
              <a:rPr lang="es-AR" sz="1200" dirty="0">
                <a:solidFill>
                  <a:srgbClr val="000000"/>
                </a:solidFill>
                <a:latin typeface="Arial" panose="020B0604020202020204" pitchFamily="34" charset="0"/>
                <a:cs typeface="Arial" panose="020B0604020202020204" pitchFamily="34" charset="0"/>
              </a:rPr>
              <a:t>. PD = </a:t>
            </a:r>
            <a:r>
              <a:rPr lang="es-AR" sz="1200" dirty="0" err="1">
                <a:solidFill>
                  <a:srgbClr val="000000"/>
                </a:solidFill>
                <a:latin typeface="Arial" panose="020B0604020202020204" pitchFamily="34" charset="0"/>
                <a:cs typeface="Arial" panose="020B0604020202020204" pitchFamily="34" charset="0"/>
              </a:rPr>
              <a:t>pharmacodynamics</a:t>
            </a:r>
            <a:r>
              <a:rPr lang="es-AR" sz="1200" dirty="0">
                <a:solidFill>
                  <a:srgbClr val="000000"/>
                </a:solidFill>
                <a:latin typeface="Arial" panose="020B0604020202020204" pitchFamily="34" charset="0"/>
                <a:cs typeface="Arial" panose="020B0604020202020204" pitchFamily="34" charset="0"/>
              </a:rPr>
              <a:t>.</a:t>
            </a:r>
            <a:endParaRPr lang="es-AR" sz="1200" dirty="0">
              <a:latin typeface="Arial" panose="020B0604020202020204" pitchFamily="34" charset="0"/>
              <a:cs typeface="Arial" panose="020B0604020202020204" pitchFamily="34" charset="0"/>
            </a:endParaRPr>
          </a:p>
        </p:txBody>
      </p:sp>
      <p:sp>
        <p:nvSpPr>
          <p:cNvPr id="7" name="Rectángulo 6"/>
          <p:cNvSpPr/>
          <p:nvPr/>
        </p:nvSpPr>
        <p:spPr>
          <a:xfrm>
            <a:off x="0" y="5773778"/>
            <a:ext cx="9144000" cy="461665"/>
          </a:xfrm>
          <a:prstGeom prst="rect">
            <a:avLst/>
          </a:prstGeom>
        </p:spPr>
        <p:txBody>
          <a:bodyPr wrap="square">
            <a:spAutoFit/>
          </a:bodyPr>
          <a:lstStyle/>
          <a:p>
            <a:pPr algn="just"/>
            <a:r>
              <a:rPr lang="es-AR" sz="1200" dirty="0">
                <a:solidFill>
                  <a:srgbClr val="0000FF"/>
                </a:solidFill>
                <a:latin typeface="Arial" panose="020B0604020202020204" pitchFamily="34" charset="0"/>
                <a:cs typeface="Arial" panose="020B0604020202020204" pitchFamily="34" charset="0"/>
              </a:rPr>
              <a:t>S.N. </a:t>
            </a:r>
            <a:r>
              <a:rPr lang="es-AR" sz="1200" dirty="0" err="1">
                <a:solidFill>
                  <a:srgbClr val="0000FF"/>
                </a:solidFill>
                <a:latin typeface="Arial" panose="020B0604020202020204" pitchFamily="34" charset="0"/>
                <a:cs typeface="Arial" panose="020B0604020202020204" pitchFamily="34" charset="0"/>
              </a:rPr>
              <a:t>Ekdawi</a:t>
            </a:r>
            <a:r>
              <a:rPr lang="es-AR" sz="1200" dirty="0">
                <a:solidFill>
                  <a:srgbClr val="0000FF"/>
                </a:solidFill>
                <a:latin typeface="Arial" panose="020B0604020202020204" pitchFamily="34" charset="0"/>
                <a:cs typeface="Arial" panose="020B0604020202020204" pitchFamily="34" charset="0"/>
              </a:rPr>
              <a:t>, et al., </a:t>
            </a:r>
            <a:r>
              <a:rPr lang="es-AR" sz="1200" dirty="0" err="1">
                <a:solidFill>
                  <a:srgbClr val="0000FF"/>
                </a:solidFill>
                <a:latin typeface="Arial" panose="020B0604020202020204" pitchFamily="34" charset="0"/>
                <a:cs typeface="Arial" panose="020B0604020202020204" pitchFamily="34" charset="0"/>
              </a:rPr>
              <a:t>Nanomedicine</a:t>
            </a:r>
            <a:r>
              <a:rPr lang="es-AR" sz="1200" dirty="0">
                <a:solidFill>
                  <a:srgbClr val="0000FF"/>
                </a:solidFill>
                <a:latin typeface="Arial" panose="020B0604020202020204" pitchFamily="34" charset="0"/>
                <a:cs typeface="Arial" panose="020B0604020202020204" pitchFamily="34" charset="0"/>
              </a:rPr>
              <a:t> and tumor </a:t>
            </a:r>
            <a:r>
              <a:rPr lang="es-AR" sz="1200" dirty="0" err="1">
                <a:solidFill>
                  <a:srgbClr val="0000FF"/>
                </a:solidFill>
                <a:latin typeface="Arial" panose="020B0604020202020204" pitchFamily="34" charset="0"/>
                <a:cs typeface="Arial" panose="020B0604020202020204" pitchFamily="34" charset="0"/>
              </a:rPr>
              <a:t>heterogeneity</a:t>
            </a:r>
            <a:r>
              <a:rPr lang="es-AR" sz="1200" dirty="0">
                <a:solidFill>
                  <a:srgbClr val="0000FF"/>
                </a:solidFill>
                <a:latin typeface="Arial" panose="020B0604020202020204" pitchFamily="34" charset="0"/>
                <a:cs typeface="Arial" panose="020B0604020202020204" pitchFamily="34" charset="0"/>
              </a:rPr>
              <a:t>: Concept and </a:t>
            </a:r>
            <a:r>
              <a:rPr lang="es-AR" sz="1200" dirty="0" err="1">
                <a:solidFill>
                  <a:srgbClr val="0000FF"/>
                </a:solidFill>
                <a:latin typeface="Arial" panose="020B0604020202020204" pitchFamily="34" charset="0"/>
                <a:cs typeface="Arial" panose="020B0604020202020204" pitchFamily="34" charset="0"/>
              </a:rPr>
              <a:t>complex</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reality</a:t>
            </a:r>
            <a:r>
              <a:rPr lang="es-AR" sz="1200" dirty="0">
                <a:solidFill>
                  <a:srgbClr val="0000FF"/>
                </a:solidFill>
                <a:latin typeface="Arial" panose="020B0604020202020204" pitchFamily="34" charset="0"/>
                <a:cs typeface="Arial" panose="020B0604020202020204" pitchFamily="34" charset="0"/>
              </a:rPr>
              <a:t>, Nano </a:t>
            </a:r>
            <a:r>
              <a:rPr lang="es-AR" sz="1200" dirty="0" err="1">
                <a:solidFill>
                  <a:srgbClr val="0000FF"/>
                </a:solidFill>
                <a:latin typeface="Arial" panose="020B0604020202020204" pitchFamily="34" charset="0"/>
                <a:cs typeface="Arial" panose="020B0604020202020204" pitchFamily="34" charset="0"/>
              </a:rPr>
              <a:t>Today</a:t>
            </a:r>
            <a:r>
              <a:rPr lang="es-AR" sz="1200" dirty="0">
                <a:solidFill>
                  <a:srgbClr val="0000FF"/>
                </a:solidFill>
                <a:latin typeface="Arial" panose="020B0604020202020204" pitchFamily="34" charset="0"/>
                <a:cs typeface="Arial" panose="020B0604020202020204" pitchFamily="34" charset="0"/>
              </a:rPr>
              <a:t> (2016), http://dx.doi.org/10.1016/j.nantod.2016.06.006 </a:t>
            </a:r>
          </a:p>
        </p:txBody>
      </p:sp>
    </p:spTree>
    <p:extLst>
      <p:ext uri="{BB962C8B-B14F-4D97-AF65-F5344CB8AC3E}">
        <p14:creationId xmlns:p14="http://schemas.microsoft.com/office/powerpoint/2010/main" val="337066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6009992"/>
            <a:ext cx="9144000" cy="461665"/>
          </a:xfrm>
          <a:prstGeom prst="rect">
            <a:avLst/>
          </a:prstGeom>
          <a:noFill/>
        </p:spPr>
        <p:txBody>
          <a:bodyPr wrap="square" rtlCol="0">
            <a:spAutoFit/>
          </a:bodyPr>
          <a:lstStyle/>
          <a:p>
            <a:pPr algn="r"/>
            <a:r>
              <a:rPr lang="en-US" sz="1200" b="1" dirty="0">
                <a:solidFill>
                  <a:srgbClr val="0000FF"/>
                </a:solidFill>
                <a:latin typeface="Arial" panose="020B0604020202020204" pitchFamily="34" charset="0"/>
                <a:cs typeface="Arial" panose="020B0604020202020204" pitchFamily="34" charset="0"/>
              </a:rPr>
              <a:t>To exploit the tumor microenvironment: since the EPR effect fails in the clinic, what is the future of nanomedicine?</a:t>
            </a:r>
          </a:p>
          <a:p>
            <a:pPr algn="r"/>
            <a:r>
              <a:rPr lang="es-AR" sz="1200" dirty="0">
                <a:solidFill>
                  <a:srgbClr val="0000FF"/>
                </a:solidFill>
                <a:latin typeface="Arial" panose="020B0604020202020204" pitchFamily="34" charset="0"/>
                <a:cs typeface="Arial" panose="020B0604020202020204" pitchFamily="34" charset="0"/>
              </a:rPr>
              <a:t>F. </a:t>
            </a:r>
            <a:r>
              <a:rPr lang="es-AR" sz="1200" dirty="0" err="1">
                <a:solidFill>
                  <a:srgbClr val="0000FF"/>
                </a:solidFill>
                <a:latin typeface="Arial" panose="020B0604020202020204" pitchFamily="34" charset="0"/>
                <a:cs typeface="Arial" panose="020B0604020202020204" pitchFamily="34" charset="0"/>
              </a:rPr>
              <a:t>Danhier</a:t>
            </a:r>
            <a:r>
              <a:rPr lang="es-AR" sz="1200" i="1" dirty="0" err="1">
                <a:solidFill>
                  <a:srgbClr val="0000FF"/>
                </a:solidFill>
                <a:latin typeface="Arial" panose="020B0604020202020204" pitchFamily="34" charset="0"/>
                <a:cs typeface="Arial" panose="020B0604020202020204" pitchFamily="34" charset="0"/>
              </a:rPr>
              <a:t>Journal</a:t>
            </a:r>
            <a:r>
              <a:rPr lang="es-AR" sz="1200" i="1" dirty="0">
                <a:solidFill>
                  <a:srgbClr val="0000FF"/>
                </a:solidFill>
                <a:latin typeface="Arial" panose="020B0604020202020204" pitchFamily="34" charset="0"/>
                <a:cs typeface="Arial" panose="020B0604020202020204" pitchFamily="34" charset="0"/>
              </a:rPr>
              <a:t> of </a:t>
            </a:r>
            <a:r>
              <a:rPr lang="es-AR" sz="1200" i="1" dirty="0" err="1">
                <a:solidFill>
                  <a:srgbClr val="0000FF"/>
                </a:solidFill>
                <a:latin typeface="Arial" panose="020B0604020202020204" pitchFamily="34" charset="0"/>
                <a:cs typeface="Arial" panose="020B0604020202020204" pitchFamily="34" charset="0"/>
              </a:rPr>
              <a:t>Controlled</a:t>
            </a:r>
            <a:r>
              <a:rPr lang="es-AR" sz="1200" i="1" dirty="0">
                <a:solidFill>
                  <a:srgbClr val="0000FF"/>
                </a:solidFill>
                <a:latin typeface="Arial" panose="020B0604020202020204" pitchFamily="34" charset="0"/>
                <a:cs typeface="Arial" panose="020B0604020202020204" pitchFamily="34" charset="0"/>
              </a:rPr>
              <a:t> </a:t>
            </a:r>
            <a:r>
              <a:rPr lang="es-AR" sz="1200" i="1" dirty="0" err="1">
                <a:solidFill>
                  <a:srgbClr val="0000FF"/>
                </a:solidFill>
                <a:latin typeface="Arial" panose="020B0604020202020204" pitchFamily="34" charset="0"/>
                <a:cs typeface="Arial" panose="020B0604020202020204" pitchFamily="34" charset="0"/>
              </a:rPr>
              <a:t>Release</a:t>
            </a:r>
            <a:r>
              <a:rPr lang="es-AR" sz="1200" i="1" dirty="0">
                <a:solidFill>
                  <a:srgbClr val="0000FF"/>
                </a:solidFill>
                <a:latin typeface="Arial" panose="020B0604020202020204" pitchFamily="34" charset="0"/>
                <a:cs typeface="Arial" panose="020B0604020202020204" pitchFamily="34" charset="0"/>
              </a:rPr>
              <a:t> </a:t>
            </a:r>
            <a:r>
              <a:rPr lang="es-AR" sz="1200" dirty="0">
                <a:solidFill>
                  <a:srgbClr val="0000FF"/>
                </a:solidFill>
                <a:latin typeface="Arial" panose="020B0604020202020204" pitchFamily="34" charset="0"/>
                <a:cs typeface="Arial" panose="020B0604020202020204" pitchFamily="34" charset="0"/>
              </a:rPr>
              <a:t>(2016)</a:t>
            </a:r>
          </a:p>
        </p:txBody>
      </p:sp>
      <p:sp>
        <p:nvSpPr>
          <p:cNvPr id="5" name="Rectángulo 4"/>
          <p:cNvSpPr/>
          <p:nvPr/>
        </p:nvSpPr>
        <p:spPr>
          <a:xfrm>
            <a:off x="723987" y="2363448"/>
            <a:ext cx="7991062" cy="2862322"/>
          </a:xfrm>
          <a:prstGeom prst="rect">
            <a:avLst/>
          </a:prstGeom>
        </p:spPr>
        <p:txBody>
          <a:bodyPr wrap="square">
            <a:spAutoFit/>
          </a:bodyPr>
          <a:lstStyle/>
          <a:p>
            <a:pPr algn="ctr"/>
            <a:r>
              <a:rPr lang="es-AR" sz="2400" dirty="0">
                <a:solidFill>
                  <a:srgbClr val="0000FF"/>
                </a:solidFill>
                <a:latin typeface="Arial" panose="020B0604020202020204" pitchFamily="34" charset="0"/>
                <a:cs typeface="Arial" panose="020B0604020202020204" pitchFamily="34" charset="0"/>
              </a:rPr>
              <a:t>Hasta hace unos 10 años, la actividad de las </a:t>
            </a:r>
            <a:r>
              <a:rPr lang="es-AR" sz="2400" dirty="0" err="1">
                <a:solidFill>
                  <a:srgbClr val="0000FF"/>
                </a:solidFill>
                <a:latin typeface="Arial" panose="020B0604020202020204" pitchFamily="34" charset="0"/>
                <a:cs typeface="Arial" panose="020B0604020202020204" pitchFamily="34" charset="0"/>
              </a:rPr>
              <a:t>nanomedicinas</a:t>
            </a:r>
            <a:r>
              <a:rPr lang="es-AR" sz="2400" dirty="0">
                <a:solidFill>
                  <a:srgbClr val="0000FF"/>
                </a:solidFill>
                <a:latin typeface="Arial" panose="020B0604020202020204" pitchFamily="34" charset="0"/>
                <a:cs typeface="Arial" panose="020B0604020202020204" pitchFamily="34" charset="0"/>
              </a:rPr>
              <a:t> antitumorales se explicaba exclusivamente mediante la ocurrencia del efecto EPR </a:t>
            </a:r>
            <a:r>
              <a:rPr lang="es-AR" sz="1200" dirty="0">
                <a:solidFill>
                  <a:srgbClr val="0000FF"/>
                </a:solidFill>
                <a:latin typeface="Arial" panose="020B0604020202020204" pitchFamily="34" charset="0"/>
                <a:cs typeface="Arial" panose="020B0604020202020204" pitchFamily="34" charset="0"/>
              </a:rPr>
              <a:t>(</a:t>
            </a:r>
            <a:r>
              <a:rPr lang="es-AR" sz="1200" dirty="0" err="1">
                <a:solidFill>
                  <a:srgbClr val="0000FF"/>
                </a:solidFill>
                <a:latin typeface="Arial" panose="020B0604020202020204" pitchFamily="34" charset="0"/>
                <a:cs typeface="Arial" panose="020B0604020202020204" pitchFamily="34" charset="0"/>
              </a:rPr>
              <a:t>Enhanced</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Permeability</a:t>
            </a:r>
            <a:r>
              <a:rPr lang="es-AR" sz="1200" dirty="0">
                <a:solidFill>
                  <a:srgbClr val="0000FF"/>
                </a:solidFill>
                <a:latin typeface="Arial" panose="020B0604020202020204" pitchFamily="34" charset="0"/>
                <a:cs typeface="Arial" panose="020B0604020202020204" pitchFamily="34" charset="0"/>
              </a:rPr>
              <a:t> and </a:t>
            </a:r>
            <a:r>
              <a:rPr lang="es-AR" sz="1200" dirty="0" err="1">
                <a:solidFill>
                  <a:srgbClr val="0000FF"/>
                </a:solidFill>
                <a:latin typeface="Arial" panose="020B0604020202020204" pitchFamily="34" charset="0"/>
                <a:cs typeface="Arial" panose="020B0604020202020204" pitchFamily="34" charset="0"/>
              </a:rPr>
              <a:t>Retention</a:t>
            </a:r>
            <a:r>
              <a:rPr lang="es-AR" sz="1200" dirty="0">
                <a:solidFill>
                  <a:srgbClr val="0000FF"/>
                </a:solidFill>
                <a:latin typeface="Arial" panose="020B0604020202020204" pitchFamily="34" charset="0"/>
                <a:cs typeface="Arial" panose="020B0604020202020204" pitchFamily="34" charset="0"/>
              </a:rPr>
              <a:t>). </a:t>
            </a:r>
          </a:p>
          <a:p>
            <a:pPr algn="just"/>
            <a:endParaRPr lang="es-AR" sz="1200" dirty="0">
              <a:solidFill>
                <a:srgbClr val="0000FF"/>
              </a:solidFill>
              <a:latin typeface="Arial" panose="020B0604020202020204" pitchFamily="34" charset="0"/>
              <a:cs typeface="Arial" panose="020B0604020202020204" pitchFamily="34" charset="0"/>
            </a:endParaRPr>
          </a:p>
          <a:p>
            <a:pPr algn="just"/>
            <a:endParaRPr lang="es-AR" sz="1200" dirty="0">
              <a:solidFill>
                <a:srgbClr val="0000FF"/>
              </a:solidFill>
              <a:latin typeface="Arial" panose="020B0604020202020204" pitchFamily="34" charset="0"/>
              <a:cs typeface="Arial" panose="020B0604020202020204" pitchFamily="34" charset="0"/>
            </a:endParaRPr>
          </a:p>
          <a:p>
            <a:pPr algn="just"/>
            <a:endParaRPr lang="es-AR" sz="1200" dirty="0">
              <a:solidFill>
                <a:srgbClr val="0000FF"/>
              </a:solidFill>
              <a:latin typeface="Arial" panose="020B0604020202020204" pitchFamily="34" charset="0"/>
              <a:cs typeface="Arial" panose="020B0604020202020204" pitchFamily="34" charset="0"/>
            </a:endParaRPr>
          </a:p>
          <a:p>
            <a:pPr algn="just"/>
            <a:endParaRPr lang="es-AR" sz="1200" dirty="0">
              <a:solidFill>
                <a:srgbClr val="0000FF"/>
              </a:solidFill>
              <a:latin typeface="Arial" panose="020B0604020202020204" pitchFamily="34" charset="0"/>
              <a:cs typeface="Arial" panose="020B0604020202020204" pitchFamily="34" charset="0"/>
            </a:endParaRPr>
          </a:p>
          <a:p>
            <a:pPr algn="just"/>
            <a:endParaRPr lang="es-AR" sz="1200" dirty="0">
              <a:solidFill>
                <a:srgbClr val="0000FF"/>
              </a:solidFill>
              <a:latin typeface="Arial" panose="020B0604020202020204" pitchFamily="34" charset="0"/>
              <a:cs typeface="Arial" panose="020B0604020202020204" pitchFamily="34" charset="0"/>
            </a:endParaRPr>
          </a:p>
          <a:p>
            <a:pPr algn="just"/>
            <a:endParaRPr lang="es-AR" sz="1200" dirty="0">
              <a:solidFill>
                <a:srgbClr val="0000FF"/>
              </a:solidFill>
              <a:latin typeface="Arial" panose="020B0604020202020204" pitchFamily="34" charset="0"/>
              <a:cs typeface="Arial" panose="020B0604020202020204" pitchFamily="34" charset="0"/>
            </a:endParaRPr>
          </a:p>
          <a:p>
            <a:pPr algn="just"/>
            <a:endParaRPr lang="es-AR" sz="1200" dirty="0">
              <a:solidFill>
                <a:srgbClr val="0000FF"/>
              </a:solidFill>
              <a:latin typeface="Arial" panose="020B0604020202020204" pitchFamily="34" charset="0"/>
              <a:cs typeface="Arial" panose="020B0604020202020204" pitchFamily="34" charset="0"/>
            </a:endParaRPr>
          </a:p>
          <a:p>
            <a:pPr algn="just"/>
            <a:endParaRPr lang="es-AR" sz="1200" dirty="0">
              <a:solidFill>
                <a:srgbClr val="0000FF"/>
              </a:solidFill>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1D6A470B-EA1E-42B4-ABEA-62A45AF448AC}"/>
              </a:ext>
            </a:extLst>
          </p:cNvPr>
          <p:cNvSpPr txBox="1"/>
          <p:nvPr/>
        </p:nvSpPr>
        <p:spPr>
          <a:xfrm>
            <a:off x="4080" y="19978"/>
            <a:ext cx="9139920" cy="461665"/>
          </a:xfrm>
          <a:prstGeom prst="rect">
            <a:avLst/>
          </a:prstGeom>
          <a:solidFill>
            <a:srgbClr val="FF0000"/>
          </a:solidFill>
        </p:spPr>
        <p:txBody>
          <a:bodyPr wrap="square" rtlCol="0">
            <a:spAutoFit/>
          </a:bodyPr>
          <a:lstStyle/>
          <a:p>
            <a:pPr algn="ctr"/>
            <a:r>
              <a:rPr lang="es-AR" sz="2400" b="1" dirty="0" err="1">
                <a:solidFill>
                  <a:schemeClr val="bg1"/>
                </a:solidFill>
                <a:latin typeface="Arial" panose="020B0604020202020204" pitchFamily="34" charset="0"/>
                <a:cs typeface="Arial" panose="020B0604020202020204" pitchFamily="34" charset="0"/>
              </a:rPr>
              <a:t>Targeting</a:t>
            </a:r>
            <a:r>
              <a:rPr lang="es-AR" sz="2400" b="1" dirty="0">
                <a:solidFill>
                  <a:schemeClr val="bg1"/>
                </a:solidFill>
                <a:latin typeface="Arial" panose="020B0604020202020204" pitchFamily="34" charset="0"/>
                <a:cs typeface="Arial" panose="020B0604020202020204" pitchFamily="34" charset="0"/>
              </a:rPr>
              <a:t> pasivo de </a:t>
            </a:r>
            <a:r>
              <a:rPr lang="es-AR" sz="2400" b="1" dirty="0" err="1">
                <a:solidFill>
                  <a:schemeClr val="bg1"/>
                </a:solidFill>
                <a:latin typeface="Arial" panose="020B0604020202020204" pitchFamily="34" charset="0"/>
                <a:cs typeface="Arial" panose="020B0604020202020204" pitchFamily="34" charset="0"/>
              </a:rPr>
              <a:t>nanomedicinas</a:t>
            </a:r>
            <a:r>
              <a:rPr lang="es-AR" sz="2400" b="1" dirty="0">
                <a:solidFill>
                  <a:schemeClr val="bg1"/>
                </a:solidFill>
                <a:latin typeface="Arial" panose="020B0604020202020204" pitchFamily="34" charset="0"/>
                <a:cs typeface="Arial" panose="020B0604020202020204" pitchFamily="34" charset="0"/>
              </a:rPr>
              <a:t> antitumorales</a:t>
            </a:r>
          </a:p>
        </p:txBody>
      </p:sp>
    </p:spTree>
    <p:extLst>
      <p:ext uri="{BB962C8B-B14F-4D97-AF65-F5344CB8AC3E}">
        <p14:creationId xmlns:p14="http://schemas.microsoft.com/office/powerpoint/2010/main" val="228637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66CCD4B-8EAD-4827-9418-C24BFCE52AC9}"/>
              </a:ext>
            </a:extLst>
          </p:cNvPr>
          <p:cNvPicPr>
            <a:picLocks noChangeAspect="1"/>
          </p:cNvPicPr>
          <p:nvPr/>
        </p:nvPicPr>
        <p:blipFill>
          <a:blip r:embed="rId2"/>
          <a:stretch>
            <a:fillRect/>
          </a:stretch>
        </p:blipFill>
        <p:spPr>
          <a:xfrm>
            <a:off x="4625562" y="779833"/>
            <a:ext cx="4518438" cy="5572875"/>
          </a:xfrm>
          <a:prstGeom prst="rect">
            <a:avLst/>
          </a:prstGeom>
        </p:spPr>
      </p:pic>
      <p:sp>
        <p:nvSpPr>
          <p:cNvPr id="5" name="CuadroTexto 4">
            <a:extLst>
              <a:ext uri="{FF2B5EF4-FFF2-40B4-BE49-F238E27FC236}">
                <a16:creationId xmlns:a16="http://schemas.microsoft.com/office/drawing/2014/main" id="{A6398288-B75B-48EF-A59D-5033FA40E68F}"/>
              </a:ext>
            </a:extLst>
          </p:cNvPr>
          <p:cNvSpPr txBox="1"/>
          <p:nvPr/>
        </p:nvSpPr>
        <p:spPr>
          <a:xfrm>
            <a:off x="0" y="6352708"/>
            <a:ext cx="9144000" cy="461665"/>
          </a:xfrm>
          <a:prstGeom prst="rect">
            <a:avLst/>
          </a:prstGeom>
          <a:noFill/>
        </p:spPr>
        <p:txBody>
          <a:bodyPr wrap="square" rtlCol="0">
            <a:spAutoFit/>
          </a:bodyPr>
          <a:lstStyle/>
          <a:p>
            <a:pPr algn="r"/>
            <a:r>
              <a:rPr lang="en-US" sz="1200" b="1" dirty="0">
                <a:solidFill>
                  <a:srgbClr val="0000FF"/>
                </a:solidFill>
                <a:latin typeface="Arial" panose="020B0604020202020204" pitchFamily="34" charset="0"/>
                <a:cs typeface="Arial" panose="020B0604020202020204" pitchFamily="34" charset="0"/>
              </a:rPr>
              <a:t>To exploit the tumor microenvironment: since the EPR effect fails in the clinic, what is the future of nanomedicine?</a:t>
            </a:r>
          </a:p>
          <a:p>
            <a:pPr algn="r"/>
            <a:r>
              <a:rPr lang="es-AR" sz="1200" dirty="0">
                <a:solidFill>
                  <a:srgbClr val="0000FF"/>
                </a:solidFill>
                <a:latin typeface="Arial" panose="020B0604020202020204" pitchFamily="34" charset="0"/>
                <a:cs typeface="Arial" panose="020B0604020202020204" pitchFamily="34" charset="0"/>
              </a:rPr>
              <a:t>F. </a:t>
            </a:r>
            <a:r>
              <a:rPr lang="es-AR" sz="1200" dirty="0" err="1">
                <a:solidFill>
                  <a:srgbClr val="0000FF"/>
                </a:solidFill>
                <a:latin typeface="Arial" panose="020B0604020202020204" pitchFamily="34" charset="0"/>
                <a:cs typeface="Arial" panose="020B0604020202020204" pitchFamily="34" charset="0"/>
              </a:rPr>
              <a:t>Danhier</a:t>
            </a:r>
            <a:r>
              <a:rPr lang="es-AR" sz="1200" i="1" dirty="0" err="1">
                <a:solidFill>
                  <a:srgbClr val="0000FF"/>
                </a:solidFill>
                <a:latin typeface="Arial" panose="020B0604020202020204" pitchFamily="34" charset="0"/>
                <a:cs typeface="Arial" panose="020B0604020202020204" pitchFamily="34" charset="0"/>
              </a:rPr>
              <a:t>Journal</a:t>
            </a:r>
            <a:r>
              <a:rPr lang="es-AR" sz="1200" i="1" dirty="0">
                <a:solidFill>
                  <a:srgbClr val="0000FF"/>
                </a:solidFill>
                <a:latin typeface="Arial" panose="020B0604020202020204" pitchFamily="34" charset="0"/>
                <a:cs typeface="Arial" panose="020B0604020202020204" pitchFamily="34" charset="0"/>
              </a:rPr>
              <a:t> of </a:t>
            </a:r>
            <a:r>
              <a:rPr lang="es-AR" sz="1200" i="1" dirty="0" err="1">
                <a:solidFill>
                  <a:srgbClr val="0000FF"/>
                </a:solidFill>
                <a:latin typeface="Arial" panose="020B0604020202020204" pitchFamily="34" charset="0"/>
                <a:cs typeface="Arial" panose="020B0604020202020204" pitchFamily="34" charset="0"/>
              </a:rPr>
              <a:t>Controlled</a:t>
            </a:r>
            <a:r>
              <a:rPr lang="es-AR" sz="1200" i="1" dirty="0">
                <a:solidFill>
                  <a:srgbClr val="0000FF"/>
                </a:solidFill>
                <a:latin typeface="Arial" panose="020B0604020202020204" pitchFamily="34" charset="0"/>
                <a:cs typeface="Arial" panose="020B0604020202020204" pitchFamily="34" charset="0"/>
              </a:rPr>
              <a:t> </a:t>
            </a:r>
            <a:r>
              <a:rPr lang="es-AR" sz="1200" i="1" dirty="0" err="1">
                <a:solidFill>
                  <a:srgbClr val="0000FF"/>
                </a:solidFill>
                <a:latin typeface="Arial" panose="020B0604020202020204" pitchFamily="34" charset="0"/>
                <a:cs typeface="Arial" panose="020B0604020202020204" pitchFamily="34" charset="0"/>
              </a:rPr>
              <a:t>Release</a:t>
            </a:r>
            <a:r>
              <a:rPr lang="es-AR" sz="1200" i="1" dirty="0">
                <a:solidFill>
                  <a:srgbClr val="0000FF"/>
                </a:solidFill>
                <a:latin typeface="Arial" panose="020B0604020202020204" pitchFamily="34" charset="0"/>
                <a:cs typeface="Arial" panose="020B0604020202020204" pitchFamily="34" charset="0"/>
              </a:rPr>
              <a:t> </a:t>
            </a:r>
            <a:r>
              <a:rPr lang="es-AR" sz="1200" dirty="0">
                <a:solidFill>
                  <a:srgbClr val="0000FF"/>
                </a:solidFill>
                <a:latin typeface="Arial" panose="020B0604020202020204" pitchFamily="34" charset="0"/>
                <a:cs typeface="Arial" panose="020B0604020202020204" pitchFamily="34" charset="0"/>
              </a:rPr>
              <a:t>(2016)</a:t>
            </a:r>
          </a:p>
        </p:txBody>
      </p:sp>
      <p:sp>
        <p:nvSpPr>
          <p:cNvPr id="6" name="Rectángulo 5">
            <a:extLst>
              <a:ext uri="{FF2B5EF4-FFF2-40B4-BE49-F238E27FC236}">
                <a16:creationId xmlns:a16="http://schemas.microsoft.com/office/drawing/2014/main" id="{91EAF278-9701-4816-9EF2-32A114AAA5E1}"/>
              </a:ext>
            </a:extLst>
          </p:cNvPr>
          <p:cNvSpPr/>
          <p:nvPr/>
        </p:nvSpPr>
        <p:spPr>
          <a:xfrm>
            <a:off x="318049" y="827897"/>
            <a:ext cx="4532245" cy="4524315"/>
          </a:xfrm>
          <a:prstGeom prst="rect">
            <a:avLst/>
          </a:prstGeom>
        </p:spPr>
        <p:txBody>
          <a:bodyPr wrap="square">
            <a:spAutoFit/>
          </a:bodyPr>
          <a:lstStyle/>
          <a:p>
            <a:pPr algn="just"/>
            <a:r>
              <a:rPr lang="es-AR" b="1" i="1" dirty="0" err="1">
                <a:solidFill>
                  <a:srgbClr val="0000FF"/>
                </a:solidFill>
                <a:latin typeface="Arial" panose="020B0604020202020204" pitchFamily="34" charset="0"/>
                <a:cs typeface="Arial" panose="020B0604020202020204" pitchFamily="34" charset="0"/>
              </a:rPr>
              <a:t>Targeting</a:t>
            </a:r>
            <a:r>
              <a:rPr lang="es-AR" b="1" i="1" dirty="0">
                <a:solidFill>
                  <a:srgbClr val="0000FF"/>
                </a:solidFill>
                <a:latin typeface="Arial" panose="020B0604020202020204" pitchFamily="34" charset="0"/>
                <a:cs typeface="Arial" panose="020B0604020202020204" pitchFamily="34" charset="0"/>
              </a:rPr>
              <a:t> </a:t>
            </a:r>
            <a:r>
              <a:rPr lang="es-AR" b="1" dirty="0">
                <a:solidFill>
                  <a:srgbClr val="0000FF"/>
                </a:solidFill>
                <a:latin typeface="Arial" panose="020B0604020202020204" pitchFamily="34" charset="0"/>
                <a:cs typeface="Arial" panose="020B0604020202020204" pitchFamily="34" charset="0"/>
              </a:rPr>
              <a:t>pasivo: </a:t>
            </a:r>
            <a:r>
              <a:rPr lang="es-AR" b="1" i="1" dirty="0" err="1">
                <a:solidFill>
                  <a:srgbClr val="0000FF"/>
                </a:solidFill>
                <a:latin typeface="Arial" panose="020B0604020202020204" pitchFamily="34" charset="0"/>
                <a:cs typeface="Arial" panose="020B0604020202020204" pitchFamily="34" charset="0"/>
              </a:rPr>
              <a:t>background</a:t>
            </a:r>
            <a:r>
              <a:rPr lang="es-AR" b="1" dirty="0">
                <a:solidFill>
                  <a:srgbClr val="0000FF"/>
                </a:solidFill>
                <a:latin typeface="Arial" panose="020B0604020202020204" pitchFamily="34" charset="0"/>
                <a:cs typeface="Arial" panose="020B0604020202020204" pitchFamily="34" charset="0"/>
              </a:rPr>
              <a:t> del efecto EPR </a:t>
            </a:r>
          </a:p>
          <a:p>
            <a:pPr algn="just"/>
            <a:r>
              <a:rPr lang="es-AR" sz="1200" dirty="0">
                <a:solidFill>
                  <a:srgbClr val="0000FF"/>
                </a:solidFill>
                <a:latin typeface="Arial" panose="020B0604020202020204" pitchFamily="34" charset="0"/>
                <a:cs typeface="Arial" panose="020B0604020202020204" pitchFamily="34" charset="0"/>
              </a:rPr>
              <a:t>El efecto EPR fue descripto por Maeda en 1986. </a:t>
            </a:r>
          </a:p>
          <a:p>
            <a:pPr algn="just"/>
            <a:endParaRPr lang="es-AR" sz="1200" dirty="0">
              <a:solidFill>
                <a:srgbClr val="0000FF"/>
              </a:solidFill>
              <a:latin typeface="Arial" panose="020B0604020202020204" pitchFamily="34" charset="0"/>
              <a:cs typeface="Arial" panose="020B0604020202020204" pitchFamily="34" charset="0"/>
            </a:endParaRPr>
          </a:p>
          <a:p>
            <a:pPr algn="just"/>
            <a:endParaRPr lang="es-AR" sz="1200" dirty="0">
              <a:solidFill>
                <a:srgbClr val="0000FF"/>
              </a:solidFill>
              <a:latin typeface="Arial" panose="020B0604020202020204" pitchFamily="34" charset="0"/>
              <a:cs typeface="Arial" panose="020B0604020202020204" pitchFamily="34" charset="0"/>
            </a:endParaRPr>
          </a:p>
          <a:p>
            <a:pPr algn="just"/>
            <a:endParaRPr lang="es-AR" sz="1200" dirty="0">
              <a:solidFill>
                <a:srgbClr val="0000FF"/>
              </a:solidFill>
              <a:latin typeface="Arial" panose="020B0604020202020204" pitchFamily="34" charset="0"/>
              <a:cs typeface="Arial" panose="020B0604020202020204" pitchFamily="34" charset="0"/>
            </a:endParaRPr>
          </a:p>
          <a:p>
            <a:pPr algn="just"/>
            <a:endParaRPr lang="es-AR" sz="1200" dirty="0">
              <a:solidFill>
                <a:srgbClr val="0000FF"/>
              </a:solidFill>
              <a:latin typeface="Arial" panose="020B0604020202020204" pitchFamily="34" charset="0"/>
              <a:cs typeface="Arial" panose="020B0604020202020204" pitchFamily="34" charset="0"/>
            </a:endParaRPr>
          </a:p>
          <a:p>
            <a:pPr algn="just"/>
            <a:endParaRPr lang="es-AR" sz="1200" dirty="0">
              <a:solidFill>
                <a:srgbClr val="0000FF"/>
              </a:solidFill>
              <a:latin typeface="Arial" panose="020B0604020202020204" pitchFamily="34" charset="0"/>
              <a:cs typeface="Arial" panose="020B0604020202020204" pitchFamily="34" charset="0"/>
            </a:endParaRPr>
          </a:p>
          <a:p>
            <a:pPr algn="just"/>
            <a:endParaRPr lang="es-AR" sz="1200" dirty="0">
              <a:solidFill>
                <a:srgbClr val="0000FF"/>
              </a:solidFill>
              <a:latin typeface="Arial" panose="020B0604020202020204" pitchFamily="34" charset="0"/>
              <a:cs typeface="Arial" panose="020B0604020202020204" pitchFamily="34" charset="0"/>
            </a:endParaRPr>
          </a:p>
          <a:p>
            <a:pPr algn="just"/>
            <a:endParaRPr lang="es-AR" sz="1200" dirty="0">
              <a:solidFill>
                <a:srgbClr val="0000FF"/>
              </a:solidFill>
              <a:latin typeface="Arial" panose="020B0604020202020204" pitchFamily="34" charset="0"/>
              <a:cs typeface="Arial" panose="020B0604020202020204" pitchFamily="34" charset="0"/>
            </a:endParaRPr>
          </a:p>
          <a:p>
            <a:pPr algn="just"/>
            <a:endParaRPr lang="es-AR" sz="1200" dirty="0">
              <a:solidFill>
                <a:srgbClr val="0000FF"/>
              </a:solidFill>
              <a:latin typeface="Arial" panose="020B0604020202020204" pitchFamily="34" charset="0"/>
              <a:cs typeface="Arial" panose="020B0604020202020204" pitchFamily="34" charset="0"/>
            </a:endParaRPr>
          </a:p>
          <a:p>
            <a:pPr algn="just"/>
            <a:endParaRPr lang="es-AR" sz="1200" dirty="0">
              <a:solidFill>
                <a:srgbClr val="0000FF"/>
              </a:solidFill>
              <a:latin typeface="Arial" panose="020B0604020202020204" pitchFamily="34" charset="0"/>
              <a:cs typeface="Arial" panose="020B0604020202020204" pitchFamily="34" charset="0"/>
            </a:endParaRPr>
          </a:p>
          <a:p>
            <a:pPr algn="just"/>
            <a:r>
              <a:rPr lang="es-AR" sz="1200" dirty="0">
                <a:solidFill>
                  <a:srgbClr val="0000FF"/>
                </a:solidFill>
                <a:latin typeface="Arial" panose="020B0604020202020204" pitchFamily="34" charset="0"/>
                <a:cs typeface="Arial" panose="020B0604020202020204" pitchFamily="34" charset="0"/>
              </a:rPr>
              <a:t>El efecto EPR se presenta en tumores solidos y sus características principales son:  </a:t>
            </a:r>
          </a:p>
          <a:p>
            <a:pPr marL="228600" indent="-228600" algn="just">
              <a:buAutoNum type="alphaLcParenR"/>
            </a:pPr>
            <a:r>
              <a:rPr lang="es-AR" sz="1200" dirty="0" err="1">
                <a:solidFill>
                  <a:srgbClr val="0000FF"/>
                </a:solidFill>
                <a:latin typeface="Arial" panose="020B0604020202020204" pitchFamily="34" charset="0"/>
                <a:cs typeface="Arial" panose="020B0604020202020204" pitchFamily="34" charset="0"/>
              </a:rPr>
              <a:t>vasculatura</a:t>
            </a:r>
            <a:r>
              <a:rPr lang="es-AR" sz="1200" dirty="0">
                <a:solidFill>
                  <a:srgbClr val="0000FF"/>
                </a:solidFill>
                <a:latin typeface="Arial" panose="020B0604020202020204" pitchFamily="34" charset="0"/>
                <a:cs typeface="Arial" panose="020B0604020202020204" pitchFamily="34" charset="0"/>
              </a:rPr>
              <a:t> tumoral </a:t>
            </a:r>
            <a:r>
              <a:rPr lang="es-AR" sz="1200" dirty="0" err="1">
                <a:solidFill>
                  <a:srgbClr val="0000FF"/>
                </a:solidFill>
                <a:latin typeface="Arial" panose="020B0604020202020204" pitchFamily="34" charset="0"/>
                <a:cs typeface="Arial" panose="020B0604020202020204" pitchFamily="34" charset="0"/>
              </a:rPr>
              <a:t>hiperpermeable</a:t>
            </a:r>
            <a:r>
              <a:rPr lang="es-AR" sz="1200" dirty="0">
                <a:solidFill>
                  <a:srgbClr val="0000FF"/>
                </a:solidFill>
                <a:latin typeface="Arial" panose="020B0604020202020204" pitchFamily="34" charset="0"/>
                <a:cs typeface="Arial" panose="020B0604020202020204" pitchFamily="34" charset="0"/>
              </a:rPr>
              <a:t>, </a:t>
            </a:r>
          </a:p>
          <a:p>
            <a:pPr marL="228600" indent="-228600" algn="just">
              <a:buAutoNum type="alphaLcParenR"/>
            </a:pPr>
            <a:r>
              <a:rPr lang="es-AR" sz="1200" dirty="0">
                <a:solidFill>
                  <a:srgbClr val="0000FF"/>
                </a:solidFill>
                <a:latin typeface="Arial" panose="020B0604020202020204" pitchFamily="34" charset="0"/>
                <a:cs typeface="Arial" panose="020B0604020202020204" pitchFamily="34" charset="0"/>
              </a:rPr>
              <a:t>mayor permeabilidad para material </a:t>
            </a:r>
            <a:r>
              <a:rPr lang="es-AR" sz="1200" dirty="0" err="1">
                <a:solidFill>
                  <a:srgbClr val="0000FF"/>
                </a:solidFill>
                <a:latin typeface="Arial" panose="020B0604020202020204" pitchFamily="34" charset="0"/>
                <a:cs typeface="Arial" panose="020B0604020202020204" pitchFamily="34" charset="0"/>
              </a:rPr>
              <a:t>nanoparticulado</a:t>
            </a:r>
            <a:r>
              <a:rPr lang="es-AR" sz="1200" dirty="0">
                <a:solidFill>
                  <a:srgbClr val="0000FF"/>
                </a:solidFill>
                <a:latin typeface="Arial" panose="020B0604020202020204" pitchFamily="34" charset="0"/>
                <a:cs typeface="Arial" panose="020B0604020202020204" pitchFamily="34" charset="0"/>
              </a:rPr>
              <a:t> (proteínas, macromoléculas, liposomas, micelas, </a:t>
            </a:r>
            <a:r>
              <a:rPr lang="es-AR" sz="1200" dirty="0" err="1">
                <a:solidFill>
                  <a:srgbClr val="0000FF"/>
                </a:solidFill>
                <a:latin typeface="Arial" panose="020B0604020202020204" pitchFamily="34" charset="0"/>
                <a:cs typeface="Arial" panose="020B0604020202020204" pitchFamily="34" charset="0"/>
              </a:rPr>
              <a:t>etc</a:t>
            </a:r>
            <a:r>
              <a:rPr lang="es-AR" sz="1200" dirty="0">
                <a:solidFill>
                  <a:srgbClr val="0000FF"/>
                </a:solidFill>
                <a:latin typeface="Arial" panose="020B0604020202020204" pitchFamily="34" charset="0"/>
                <a:cs typeface="Arial" panose="020B0604020202020204" pitchFamily="34" charset="0"/>
              </a:rPr>
              <a:t>), que no son eliminadas por filtración renal, y que pueden extravasar al espacio intersticial tumoral </a:t>
            </a:r>
          </a:p>
          <a:p>
            <a:pPr marL="228600" indent="-228600" algn="just">
              <a:buAutoNum type="alphaLcParenR"/>
            </a:pPr>
            <a:r>
              <a:rPr lang="es-AR" sz="1200" dirty="0">
                <a:solidFill>
                  <a:srgbClr val="0000FF"/>
                </a:solidFill>
                <a:latin typeface="Arial" panose="020B0604020202020204" pitchFamily="34" charset="0"/>
                <a:cs typeface="Arial" panose="020B0604020202020204" pitchFamily="34" charset="0"/>
              </a:rPr>
              <a:t>drenaje linfático deficiente. </a:t>
            </a:r>
          </a:p>
          <a:p>
            <a:pPr algn="just"/>
            <a:r>
              <a:rPr lang="es-AR" sz="1200" dirty="0">
                <a:solidFill>
                  <a:srgbClr val="0000FF"/>
                </a:solidFill>
                <a:latin typeface="Arial" panose="020B0604020202020204" pitchFamily="34" charset="0"/>
                <a:cs typeface="Arial" panose="020B0604020202020204" pitchFamily="34" charset="0"/>
              </a:rPr>
              <a:t>El conjunto de estos factores hace que el material </a:t>
            </a:r>
            <a:r>
              <a:rPr lang="es-AR" sz="1200" dirty="0" err="1">
                <a:solidFill>
                  <a:srgbClr val="0000FF"/>
                </a:solidFill>
                <a:latin typeface="Arial" panose="020B0604020202020204" pitchFamily="34" charset="0"/>
                <a:cs typeface="Arial" panose="020B0604020202020204" pitchFamily="34" charset="0"/>
              </a:rPr>
              <a:t>nanoparticulado</a:t>
            </a:r>
            <a:r>
              <a:rPr lang="es-AR" sz="1200" dirty="0">
                <a:solidFill>
                  <a:srgbClr val="0000FF"/>
                </a:solidFill>
                <a:latin typeface="Arial" panose="020B0604020202020204" pitchFamily="34" charset="0"/>
                <a:cs typeface="Arial" panose="020B0604020202020204" pitchFamily="34" charset="0"/>
              </a:rPr>
              <a:t> se acumule selectivamente y quede retenido por largo tiempo en tumores. </a:t>
            </a:r>
            <a:endParaRPr lang="es-AR" dirty="0"/>
          </a:p>
        </p:txBody>
      </p:sp>
      <p:sp>
        <p:nvSpPr>
          <p:cNvPr id="7" name="Rectángulo 6">
            <a:extLst>
              <a:ext uri="{FF2B5EF4-FFF2-40B4-BE49-F238E27FC236}">
                <a16:creationId xmlns:a16="http://schemas.microsoft.com/office/drawing/2014/main" id="{92F50C16-C825-4F50-8FD7-5B2584D2A26E}"/>
              </a:ext>
            </a:extLst>
          </p:cNvPr>
          <p:cNvSpPr/>
          <p:nvPr/>
        </p:nvSpPr>
        <p:spPr>
          <a:xfrm>
            <a:off x="399215" y="5400276"/>
            <a:ext cx="4369907" cy="830997"/>
          </a:xfrm>
          <a:prstGeom prst="rect">
            <a:avLst/>
          </a:prstGeom>
        </p:spPr>
        <p:txBody>
          <a:bodyPr wrap="square">
            <a:spAutoFit/>
          </a:bodyPr>
          <a:lstStyle/>
          <a:p>
            <a:pPr algn="r"/>
            <a:r>
              <a:rPr lang="es-AR" sz="1200" b="1" dirty="0">
                <a:solidFill>
                  <a:srgbClr val="0000FF"/>
                </a:solidFill>
                <a:latin typeface="Arial" panose="020B0604020202020204" pitchFamily="34" charset="0"/>
                <a:cs typeface="Arial" panose="020B0604020202020204" pitchFamily="34" charset="0"/>
              </a:rPr>
              <a:t>Experimentalmente se observa que todo material particulado entre 20-200 nm diámetro puede extravasar y acumularse en el espacio intersticial de tumores, a través de discontinuidades endoteliales  (10 - 1000 nm diámetro)</a:t>
            </a:r>
            <a:endParaRPr lang="es-AR" sz="1200" b="1" dirty="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FB83A53D-311B-4772-B8E9-12408DF17D2D}"/>
              </a:ext>
            </a:extLst>
          </p:cNvPr>
          <p:cNvSpPr txBox="1"/>
          <p:nvPr/>
        </p:nvSpPr>
        <p:spPr>
          <a:xfrm>
            <a:off x="4080" y="19978"/>
            <a:ext cx="9139920" cy="461665"/>
          </a:xfrm>
          <a:prstGeom prst="rect">
            <a:avLst/>
          </a:prstGeom>
          <a:solidFill>
            <a:srgbClr val="FF0000"/>
          </a:solidFill>
        </p:spPr>
        <p:txBody>
          <a:bodyPr wrap="square" rtlCol="0">
            <a:spAutoFit/>
          </a:bodyPr>
          <a:lstStyle/>
          <a:p>
            <a:pPr algn="ctr"/>
            <a:r>
              <a:rPr lang="es-AR" sz="2400" b="1" dirty="0" err="1">
                <a:solidFill>
                  <a:schemeClr val="bg1"/>
                </a:solidFill>
                <a:latin typeface="Arial" panose="020B0604020202020204" pitchFamily="34" charset="0"/>
                <a:cs typeface="Arial" panose="020B0604020202020204" pitchFamily="34" charset="0"/>
              </a:rPr>
              <a:t>Targeting</a:t>
            </a:r>
            <a:r>
              <a:rPr lang="es-AR" sz="2400" b="1" dirty="0">
                <a:solidFill>
                  <a:schemeClr val="bg1"/>
                </a:solidFill>
                <a:latin typeface="Arial" panose="020B0604020202020204" pitchFamily="34" charset="0"/>
                <a:cs typeface="Arial" panose="020B0604020202020204" pitchFamily="34" charset="0"/>
              </a:rPr>
              <a:t> pasivo de </a:t>
            </a:r>
            <a:r>
              <a:rPr lang="es-AR" sz="2400" b="1" dirty="0" err="1">
                <a:solidFill>
                  <a:schemeClr val="bg1"/>
                </a:solidFill>
                <a:latin typeface="Arial" panose="020B0604020202020204" pitchFamily="34" charset="0"/>
                <a:cs typeface="Arial" panose="020B0604020202020204" pitchFamily="34" charset="0"/>
              </a:rPr>
              <a:t>nanomedicinas</a:t>
            </a:r>
            <a:r>
              <a:rPr lang="es-AR" sz="2400" b="1" dirty="0">
                <a:solidFill>
                  <a:schemeClr val="bg1"/>
                </a:solidFill>
                <a:latin typeface="Arial" panose="020B0604020202020204" pitchFamily="34" charset="0"/>
                <a:cs typeface="Arial" panose="020B0604020202020204" pitchFamily="34" charset="0"/>
              </a:rPr>
              <a:t> antitumorales</a:t>
            </a:r>
          </a:p>
        </p:txBody>
      </p:sp>
      <p:sp>
        <p:nvSpPr>
          <p:cNvPr id="11" name="Rectángulo 10">
            <a:extLst>
              <a:ext uri="{FF2B5EF4-FFF2-40B4-BE49-F238E27FC236}">
                <a16:creationId xmlns:a16="http://schemas.microsoft.com/office/drawing/2014/main" id="{9EFB1F19-0649-489C-B6B9-9F839E4E7ADA}"/>
              </a:ext>
            </a:extLst>
          </p:cNvPr>
          <p:cNvSpPr/>
          <p:nvPr/>
        </p:nvSpPr>
        <p:spPr>
          <a:xfrm>
            <a:off x="318047" y="1589627"/>
            <a:ext cx="4532245" cy="1754326"/>
          </a:xfrm>
          <a:prstGeom prst="rect">
            <a:avLst/>
          </a:prstGeom>
        </p:spPr>
        <p:txBody>
          <a:bodyPr wrap="square">
            <a:spAutoFit/>
          </a:bodyPr>
          <a:lstStyle/>
          <a:p>
            <a:pPr algn="just"/>
            <a:r>
              <a:rPr lang="es-AR" sz="1200" dirty="0">
                <a:solidFill>
                  <a:srgbClr val="FF0000"/>
                </a:solidFill>
                <a:latin typeface="Arial" panose="020B0604020202020204" pitchFamily="34" charset="0"/>
                <a:cs typeface="Arial" panose="020B0604020202020204" pitchFamily="34" charset="0"/>
              </a:rPr>
              <a:t>1979:  Maeda </a:t>
            </a:r>
            <a:r>
              <a:rPr lang="es-AR" sz="1200" i="1" dirty="0">
                <a:solidFill>
                  <a:srgbClr val="FF0000"/>
                </a:solidFill>
                <a:latin typeface="Arial" panose="020B0604020202020204" pitchFamily="34" charset="0"/>
                <a:cs typeface="Arial" panose="020B0604020202020204" pitchFamily="34" charset="0"/>
              </a:rPr>
              <a:t>et al</a:t>
            </a:r>
            <a:r>
              <a:rPr lang="es-AR" sz="1200" dirty="0">
                <a:solidFill>
                  <a:srgbClr val="FF0000"/>
                </a:solidFill>
                <a:latin typeface="Arial" panose="020B0604020202020204" pitchFamily="34" charset="0"/>
                <a:cs typeface="Arial" panose="020B0604020202020204" pitchFamily="34" charset="0"/>
              </a:rPr>
              <a:t>. : síntesis de proteína </a:t>
            </a:r>
            <a:r>
              <a:rPr lang="es-AR" sz="1200" dirty="0" err="1">
                <a:solidFill>
                  <a:srgbClr val="FF0000"/>
                </a:solidFill>
                <a:latin typeface="Arial" panose="020B0604020202020204" pitchFamily="34" charset="0"/>
                <a:cs typeface="Arial" panose="020B0604020202020204" pitchFamily="34" charset="0"/>
              </a:rPr>
              <a:t>anticarcinogenica</a:t>
            </a:r>
            <a:r>
              <a:rPr lang="es-AR" sz="1200" dirty="0">
                <a:solidFill>
                  <a:srgbClr val="FF0000"/>
                </a:solidFill>
                <a:latin typeface="Arial" panose="020B0604020202020204" pitchFamily="34" charset="0"/>
                <a:cs typeface="Arial" panose="020B0604020202020204" pitchFamily="34" charset="0"/>
              </a:rPr>
              <a:t> </a:t>
            </a:r>
            <a:r>
              <a:rPr lang="es-AR" sz="1200" b="1" dirty="0" err="1">
                <a:solidFill>
                  <a:srgbClr val="FF0000"/>
                </a:solidFill>
                <a:latin typeface="Arial" panose="020B0604020202020204" pitchFamily="34" charset="0"/>
                <a:cs typeface="Arial" panose="020B0604020202020204" pitchFamily="34" charset="0"/>
              </a:rPr>
              <a:t>neocarzinostatin</a:t>
            </a:r>
            <a:r>
              <a:rPr lang="es-AR" sz="1200" b="1" dirty="0">
                <a:solidFill>
                  <a:srgbClr val="FF0000"/>
                </a:solidFill>
                <a:latin typeface="Arial" panose="020B0604020202020204" pitchFamily="34" charset="0"/>
                <a:cs typeface="Arial" panose="020B0604020202020204" pitchFamily="34" charset="0"/>
              </a:rPr>
              <a:t> (NCS) conjugada con polímero (</a:t>
            </a:r>
            <a:r>
              <a:rPr lang="es-AR" sz="1200" b="1" dirty="0" err="1">
                <a:solidFill>
                  <a:srgbClr val="FF0000"/>
                </a:solidFill>
                <a:latin typeface="Arial" panose="020B0604020202020204" pitchFamily="34" charset="0"/>
                <a:cs typeface="Arial" panose="020B0604020202020204" pitchFamily="34" charset="0"/>
              </a:rPr>
              <a:t>styrene</a:t>
            </a:r>
            <a:r>
              <a:rPr lang="es-AR" sz="1200" b="1" dirty="0">
                <a:solidFill>
                  <a:srgbClr val="FF0000"/>
                </a:solidFill>
                <a:latin typeface="Arial" panose="020B0604020202020204" pitchFamily="34" charset="0"/>
                <a:cs typeface="Arial" panose="020B0604020202020204" pitchFamily="34" charset="0"/>
              </a:rPr>
              <a:t> </a:t>
            </a:r>
            <a:r>
              <a:rPr lang="es-AR" sz="1200" b="1" dirty="0" err="1">
                <a:solidFill>
                  <a:srgbClr val="FF0000"/>
                </a:solidFill>
                <a:latin typeface="Arial" panose="020B0604020202020204" pitchFamily="34" charset="0"/>
                <a:cs typeface="Arial" panose="020B0604020202020204" pitchFamily="34" charset="0"/>
              </a:rPr>
              <a:t>maleic</a:t>
            </a:r>
            <a:r>
              <a:rPr lang="es-AR" sz="1200" b="1" dirty="0">
                <a:solidFill>
                  <a:srgbClr val="FF0000"/>
                </a:solidFill>
                <a:latin typeface="Arial" panose="020B0604020202020204" pitchFamily="34" charset="0"/>
                <a:cs typeface="Arial" panose="020B0604020202020204" pitchFamily="34" charset="0"/>
              </a:rPr>
              <a:t> </a:t>
            </a:r>
            <a:r>
              <a:rPr lang="es-AR" sz="1200" b="1" dirty="0" err="1">
                <a:solidFill>
                  <a:srgbClr val="FF0000"/>
                </a:solidFill>
                <a:latin typeface="Arial" panose="020B0604020202020204" pitchFamily="34" charset="0"/>
                <a:cs typeface="Arial" panose="020B0604020202020204" pitchFamily="34" charset="0"/>
              </a:rPr>
              <a:t>acid</a:t>
            </a:r>
            <a:r>
              <a:rPr lang="es-AR" sz="1200" b="1" dirty="0">
                <a:solidFill>
                  <a:srgbClr val="FF0000"/>
                </a:solidFill>
                <a:latin typeface="Arial" panose="020B0604020202020204" pitchFamily="34" charset="0"/>
                <a:cs typeface="Arial" panose="020B0604020202020204" pitchFamily="34" charset="0"/>
              </a:rPr>
              <a:t> </a:t>
            </a:r>
            <a:r>
              <a:rPr lang="es-AR" sz="1200" b="1" dirty="0" err="1">
                <a:solidFill>
                  <a:srgbClr val="FF0000"/>
                </a:solidFill>
                <a:latin typeface="Arial" panose="020B0604020202020204" pitchFamily="34" charset="0"/>
                <a:cs typeface="Arial" panose="020B0604020202020204" pitchFamily="34" charset="0"/>
              </a:rPr>
              <a:t>copolymer</a:t>
            </a:r>
            <a:r>
              <a:rPr lang="es-AR" sz="1200" b="1" dirty="0">
                <a:solidFill>
                  <a:srgbClr val="FF0000"/>
                </a:solidFill>
                <a:latin typeface="Arial" panose="020B0604020202020204" pitchFamily="34" charset="0"/>
                <a:cs typeface="Arial" panose="020B0604020202020204" pitchFamily="34" charset="0"/>
              </a:rPr>
              <a:t>, SMA)= SMANCS </a:t>
            </a:r>
            <a:r>
              <a:rPr lang="es-AR" sz="1200" dirty="0">
                <a:solidFill>
                  <a:srgbClr val="FF0000"/>
                </a:solidFill>
                <a:latin typeface="Arial" panose="020B0604020202020204" pitchFamily="34" charset="0"/>
                <a:cs typeface="Arial" panose="020B0604020202020204" pitchFamily="34" charset="0"/>
              </a:rPr>
              <a:t>[objetivo inicial: aumentar PM para evitar eliminación renal y conseguir mayor tiempo de circulación) </a:t>
            </a:r>
          </a:p>
          <a:p>
            <a:pPr algn="just"/>
            <a:r>
              <a:rPr lang="es-AR" sz="1200" dirty="0">
                <a:solidFill>
                  <a:srgbClr val="FF0000"/>
                </a:solidFill>
                <a:latin typeface="Arial" panose="020B0604020202020204" pitchFamily="34" charset="0"/>
                <a:cs typeface="Arial" panose="020B0604020202020204" pitchFamily="34" charset="0"/>
              </a:rPr>
              <a:t>1986, se hallo mayor acumulación de SMANCS  que de NCS en tejido tumoral. Luego se hallo que otras proteínas plasmáticas mayores a 40 </a:t>
            </a:r>
            <a:r>
              <a:rPr lang="es-AR" sz="1200" dirty="0" err="1">
                <a:solidFill>
                  <a:srgbClr val="FF0000"/>
                </a:solidFill>
                <a:latin typeface="Arial" panose="020B0604020202020204" pitchFamily="34" charset="0"/>
                <a:cs typeface="Arial" panose="020B0604020202020204" pitchFamily="34" charset="0"/>
              </a:rPr>
              <a:t>kDa</a:t>
            </a:r>
            <a:r>
              <a:rPr lang="es-AR" sz="1200" dirty="0">
                <a:solidFill>
                  <a:srgbClr val="FF0000"/>
                </a:solidFill>
                <a:latin typeface="Arial" panose="020B0604020202020204" pitchFamily="34" charset="0"/>
                <a:cs typeface="Arial" panose="020B0604020202020204" pitchFamily="34" charset="0"/>
              </a:rPr>
              <a:t>, se acumulan selectivamente en tumores. </a:t>
            </a:r>
          </a:p>
          <a:p>
            <a:pPr algn="just"/>
            <a:endParaRPr lang="es-AR" sz="1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337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68.media.tumblr.com/tumblr_m0x7ezA3Of1qf3cxao1_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1" y="223468"/>
            <a:ext cx="6477000" cy="6477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 y="6423469"/>
            <a:ext cx="9144000" cy="276999"/>
          </a:xfrm>
          <a:prstGeom prst="rect">
            <a:avLst/>
          </a:prstGeom>
        </p:spPr>
        <p:txBody>
          <a:bodyPr wrap="square">
            <a:spAutoFit/>
          </a:bodyPr>
          <a:lstStyle/>
          <a:p>
            <a:pPr algn="r"/>
            <a:r>
              <a:rPr lang="es-AR" sz="1200" dirty="0">
                <a:solidFill>
                  <a:srgbClr val="0000FF"/>
                </a:solidFill>
                <a:latin typeface="Arial" panose="020B0604020202020204" pitchFamily="34" charset="0"/>
                <a:cs typeface="Arial" panose="020B0604020202020204" pitchFamily="34" charset="0"/>
              </a:rPr>
              <a:t>http://nanoparticle-blog.com/</a:t>
            </a:r>
          </a:p>
        </p:txBody>
      </p:sp>
      <p:sp>
        <p:nvSpPr>
          <p:cNvPr id="5" name="CuadroTexto 4"/>
          <p:cNvSpPr txBox="1"/>
          <p:nvPr/>
        </p:nvSpPr>
        <p:spPr>
          <a:xfrm>
            <a:off x="1" y="2719225"/>
            <a:ext cx="9144000" cy="2308324"/>
          </a:xfrm>
          <a:prstGeom prst="rect">
            <a:avLst/>
          </a:prstGeom>
          <a:solidFill>
            <a:srgbClr val="FF0000"/>
          </a:solidFill>
        </p:spPr>
        <p:txBody>
          <a:bodyPr wrap="square" rtlCol="0">
            <a:spAutoFit/>
          </a:bodyPr>
          <a:lstStyle/>
          <a:p>
            <a:pPr algn="ctr"/>
            <a:r>
              <a:rPr lang="es-AR" sz="2400" b="1" dirty="0">
                <a:solidFill>
                  <a:schemeClr val="bg1"/>
                </a:solidFill>
                <a:latin typeface="Arial" panose="020B0604020202020204" pitchFamily="34" charset="0"/>
                <a:cs typeface="Arial" panose="020B0604020202020204" pitchFamily="34" charset="0"/>
              </a:rPr>
              <a:t>Aunque las aplicaciones y tipos de nanopartículas comprendan un total muy </a:t>
            </a:r>
            <a:r>
              <a:rPr lang="es-AR" sz="2400" b="1" dirty="0" err="1">
                <a:solidFill>
                  <a:schemeClr val="bg1"/>
                </a:solidFill>
                <a:latin typeface="Arial" panose="020B0604020202020204" pitchFamily="34" charset="0"/>
                <a:cs typeface="Arial" panose="020B0604020202020204" pitchFamily="34" charset="0"/>
              </a:rPr>
              <a:t>heterogeneo</a:t>
            </a:r>
            <a:r>
              <a:rPr lang="es-AR" sz="2400" b="1" dirty="0">
                <a:solidFill>
                  <a:schemeClr val="bg1"/>
                </a:solidFill>
                <a:latin typeface="Arial" panose="020B0604020202020204" pitchFamily="34" charset="0"/>
                <a:cs typeface="Arial" panose="020B0604020202020204" pitchFamily="34" charset="0"/>
              </a:rPr>
              <a:t>, no todas tienen el mismo valor para la industria farmacéutica: </a:t>
            </a:r>
            <a:r>
              <a:rPr lang="es-AR" sz="3200" b="1" u="sng" dirty="0">
                <a:solidFill>
                  <a:schemeClr val="bg1"/>
                </a:solidFill>
                <a:latin typeface="Arial" panose="020B0604020202020204" pitchFamily="34" charset="0"/>
                <a:cs typeface="Arial" panose="020B0604020202020204" pitchFamily="34" charset="0"/>
              </a:rPr>
              <a:t>hay muy pocos tipos de nanopartículas aceptados en su portafolio </a:t>
            </a:r>
          </a:p>
        </p:txBody>
      </p:sp>
    </p:spTree>
    <p:extLst>
      <p:ext uri="{BB962C8B-B14F-4D97-AF65-F5344CB8AC3E}">
        <p14:creationId xmlns:p14="http://schemas.microsoft.com/office/powerpoint/2010/main" val="285800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538CC36-B498-4BAA-B260-DF60E981BFAE}"/>
              </a:ext>
            </a:extLst>
          </p:cNvPr>
          <p:cNvPicPr>
            <a:picLocks noChangeAspect="1"/>
          </p:cNvPicPr>
          <p:nvPr/>
        </p:nvPicPr>
        <p:blipFill>
          <a:blip r:embed="rId2"/>
          <a:stretch>
            <a:fillRect/>
          </a:stretch>
        </p:blipFill>
        <p:spPr>
          <a:xfrm>
            <a:off x="0" y="52806"/>
            <a:ext cx="9144000" cy="6337220"/>
          </a:xfrm>
          <a:prstGeom prst="rect">
            <a:avLst/>
          </a:prstGeom>
        </p:spPr>
      </p:pic>
      <p:sp>
        <p:nvSpPr>
          <p:cNvPr id="5" name="CuadroTexto 4">
            <a:extLst>
              <a:ext uri="{FF2B5EF4-FFF2-40B4-BE49-F238E27FC236}">
                <a16:creationId xmlns:a16="http://schemas.microsoft.com/office/drawing/2014/main" id="{7EA4F7F9-3476-4D3D-9130-92D0B51FF0D4}"/>
              </a:ext>
            </a:extLst>
          </p:cNvPr>
          <p:cNvSpPr txBox="1"/>
          <p:nvPr/>
        </p:nvSpPr>
        <p:spPr>
          <a:xfrm>
            <a:off x="5173579" y="513053"/>
            <a:ext cx="1888958" cy="369332"/>
          </a:xfrm>
          <a:prstGeom prst="rect">
            <a:avLst/>
          </a:prstGeom>
          <a:solidFill>
            <a:schemeClr val="bg1"/>
          </a:solidFill>
        </p:spPr>
        <p:txBody>
          <a:bodyPr wrap="square" rtlCol="0">
            <a:spAutoFit/>
          </a:bodyPr>
          <a:lstStyle/>
          <a:p>
            <a:pPr algn="ctr"/>
            <a:r>
              <a:rPr lang="es-AR" b="1" i="1" dirty="0" err="1">
                <a:latin typeface="Arial" panose="020B0604020202020204" pitchFamily="34" charset="0"/>
                <a:cs typeface="Arial" panose="020B0604020202020204" pitchFamily="34" charset="0"/>
              </a:rPr>
              <a:t>Targeting</a:t>
            </a:r>
            <a:r>
              <a:rPr lang="es-AR" dirty="0">
                <a:latin typeface="Arial" panose="020B0604020202020204" pitchFamily="34" charset="0"/>
                <a:cs typeface="Arial" panose="020B0604020202020204" pitchFamily="34" charset="0"/>
              </a:rPr>
              <a:t> activo</a:t>
            </a:r>
          </a:p>
        </p:txBody>
      </p:sp>
      <p:sp>
        <p:nvSpPr>
          <p:cNvPr id="6" name="CuadroTexto 5">
            <a:extLst>
              <a:ext uri="{FF2B5EF4-FFF2-40B4-BE49-F238E27FC236}">
                <a16:creationId xmlns:a16="http://schemas.microsoft.com/office/drawing/2014/main" id="{31603185-02F9-4681-AB9B-594D2CC74882}"/>
              </a:ext>
            </a:extLst>
          </p:cNvPr>
          <p:cNvSpPr txBox="1"/>
          <p:nvPr/>
        </p:nvSpPr>
        <p:spPr>
          <a:xfrm>
            <a:off x="2691064" y="4407273"/>
            <a:ext cx="2117558" cy="369332"/>
          </a:xfrm>
          <a:prstGeom prst="rect">
            <a:avLst/>
          </a:prstGeom>
          <a:solidFill>
            <a:schemeClr val="bg1"/>
          </a:solidFill>
        </p:spPr>
        <p:txBody>
          <a:bodyPr wrap="square" rtlCol="0">
            <a:spAutoFit/>
          </a:bodyPr>
          <a:lstStyle/>
          <a:p>
            <a:pPr algn="ctr"/>
            <a:r>
              <a:rPr lang="es-AR" b="1" i="1" dirty="0" err="1">
                <a:latin typeface="Arial" panose="020B0604020202020204" pitchFamily="34" charset="0"/>
                <a:cs typeface="Arial" panose="020B0604020202020204" pitchFamily="34" charset="0"/>
              </a:rPr>
              <a:t>Targeting</a:t>
            </a:r>
            <a:r>
              <a:rPr lang="es-AR" b="1" i="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pasivo</a:t>
            </a:r>
          </a:p>
        </p:txBody>
      </p:sp>
      <p:sp>
        <p:nvSpPr>
          <p:cNvPr id="7" name="CuadroTexto 6">
            <a:extLst>
              <a:ext uri="{FF2B5EF4-FFF2-40B4-BE49-F238E27FC236}">
                <a16:creationId xmlns:a16="http://schemas.microsoft.com/office/drawing/2014/main" id="{586F59D3-D15A-4CBF-9F00-E81791D7E86C}"/>
              </a:ext>
            </a:extLst>
          </p:cNvPr>
          <p:cNvSpPr txBox="1"/>
          <p:nvPr/>
        </p:nvSpPr>
        <p:spPr>
          <a:xfrm>
            <a:off x="4080" y="19978"/>
            <a:ext cx="9139920" cy="461665"/>
          </a:xfrm>
          <a:prstGeom prst="rect">
            <a:avLst/>
          </a:prstGeom>
          <a:solidFill>
            <a:srgbClr val="FF0000"/>
          </a:solidFill>
        </p:spPr>
        <p:txBody>
          <a:bodyPr wrap="square" rtlCol="0">
            <a:spAutoFit/>
          </a:bodyPr>
          <a:lstStyle/>
          <a:p>
            <a:pPr algn="ctr"/>
            <a:r>
              <a:rPr lang="es-AR" sz="2400" b="1" dirty="0">
                <a:solidFill>
                  <a:schemeClr val="bg1"/>
                </a:solidFill>
                <a:latin typeface="Arial" panose="020B0604020202020204" pitchFamily="34" charset="0"/>
                <a:cs typeface="Arial" panose="020B0604020202020204" pitchFamily="34" charset="0"/>
              </a:rPr>
              <a:t>Efecto EPR y </a:t>
            </a:r>
            <a:r>
              <a:rPr lang="es-AR" sz="2400" b="1" dirty="0" err="1">
                <a:solidFill>
                  <a:schemeClr val="bg1"/>
                </a:solidFill>
                <a:latin typeface="Arial" panose="020B0604020202020204" pitchFamily="34" charset="0"/>
                <a:cs typeface="Arial" panose="020B0604020202020204" pitchFamily="34" charset="0"/>
              </a:rPr>
              <a:t>targeting</a:t>
            </a:r>
            <a:r>
              <a:rPr lang="es-AR" sz="2400" b="1" dirty="0">
                <a:solidFill>
                  <a:schemeClr val="bg1"/>
                </a:solidFill>
                <a:latin typeface="Arial" panose="020B0604020202020204" pitchFamily="34" charset="0"/>
                <a:cs typeface="Arial" panose="020B0604020202020204" pitchFamily="34" charset="0"/>
              </a:rPr>
              <a:t> de </a:t>
            </a:r>
            <a:r>
              <a:rPr lang="es-AR" sz="2400" b="1" dirty="0" err="1">
                <a:solidFill>
                  <a:schemeClr val="bg1"/>
                </a:solidFill>
                <a:latin typeface="Arial" panose="020B0604020202020204" pitchFamily="34" charset="0"/>
                <a:cs typeface="Arial" panose="020B0604020202020204" pitchFamily="34" charset="0"/>
              </a:rPr>
              <a:t>nanomedicinas</a:t>
            </a:r>
            <a:endParaRPr lang="es-AR" sz="2400" b="1" dirty="0">
              <a:solidFill>
                <a:schemeClr val="bg1"/>
              </a:solidFill>
              <a:latin typeface="Arial" panose="020B060402020202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id="{9F6955CB-D633-45AA-A6B7-A90ECEFB6AAE}"/>
              </a:ext>
            </a:extLst>
          </p:cNvPr>
          <p:cNvSpPr/>
          <p:nvPr/>
        </p:nvSpPr>
        <p:spPr>
          <a:xfrm>
            <a:off x="132347" y="882385"/>
            <a:ext cx="4572000" cy="1015663"/>
          </a:xfrm>
          <a:prstGeom prst="rect">
            <a:avLst/>
          </a:prstGeom>
        </p:spPr>
        <p:txBody>
          <a:bodyPr>
            <a:spAutoFit/>
          </a:bodyPr>
          <a:lstStyle/>
          <a:p>
            <a:r>
              <a:rPr lang="en-US" sz="1200" dirty="0">
                <a:latin typeface="Arial" panose="020B0604020202020204" pitchFamily="34" charset="0"/>
                <a:cs typeface="Arial" panose="020B0604020202020204" pitchFamily="34" charset="0"/>
              </a:rPr>
              <a:t> Nanocarriers, once in the vicinity of the tumor, can:</a:t>
            </a:r>
          </a:p>
          <a:p>
            <a:pPr marL="285750" indent="-285750">
              <a:buAutoNum type="romanLcParenBoth"/>
            </a:pPr>
            <a:r>
              <a:rPr lang="en-US" sz="1200" dirty="0">
                <a:latin typeface="Arial" panose="020B0604020202020204" pitchFamily="34" charset="0"/>
                <a:cs typeface="Arial" panose="020B0604020202020204" pitchFamily="34" charset="0"/>
              </a:rPr>
              <a:t>release their cytotoxic content next to the cancer cells; </a:t>
            </a:r>
          </a:p>
          <a:p>
            <a:pPr marL="285750" indent="-285750">
              <a:buAutoNum type="romanLcParenBoth"/>
            </a:pPr>
            <a:r>
              <a:rPr lang="en-US" sz="1200" dirty="0">
                <a:latin typeface="Arial" panose="020B0604020202020204" pitchFamily="34" charset="0"/>
                <a:cs typeface="Arial" panose="020B0604020202020204" pitchFamily="34" charset="0"/>
              </a:rPr>
              <a:t>bind to the membrane of the cancer cells and release their content in a sustained way;</a:t>
            </a:r>
          </a:p>
          <a:p>
            <a:r>
              <a:rPr lang="en-US" sz="1200" dirty="0">
                <a:latin typeface="Arial" panose="020B0604020202020204" pitchFamily="34" charset="0"/>
                <a:cs typeface="Arial" panose="020B0604020202020204" pitchFamily="34" charset="0"/>
              </a:rPr>
              <a:t>(iii) be internalized into the cells. </a:t>
            </a:r>
            <a:endParaRPr lang="es-AR" sz="1200" dirty="0">
              <a:latin typeface="Arial" panose="020B0604020202020204" pitchFamily="34" charset="0"/>
              <a:cs typeface="Arial" panose="020B0604020202020204" pitchFamily="34" charset="0"/>
            </a:endParaRPr>
          </a:p>
        </p:txBody>
      </p:sp>
      <p:sp>
        <p:nvSpPr>
          <p:cNvPr id="9" name="Rectángulo 8">
            <a:extLst>
              <a:ext uri="{FF2B5EF4-FFF2-40B4-BE49-F238E27FC236}">
                <a16:creationId xmlns:a16="http://schemas.microsoft.com/office/drawing/2014/main" id="{2B85CE14-DDFE-486B-8506-084077C70B53}"/>
              </a:ext>
            </a:extLst>
          </p:cNvPr>
          <p:cNvSpPr/>
          <p:nvPr/>
        </p:nvSpPr>
        <p:spPr>
          <a:xfrm>
            <a:off x="4080" y="6362853"/>
            <a:ext cx="9139920" cy="276999"/>
          </a:xfrm>
          <a:prstGeom prst="rect">
            <a:avLst/>
          </a:prstGeom>
        </p:spPr>
        <p:txBody>
          <a:bodyPr wrap="square">
            <a:spAutoFit/>
          </a:bodyPr>
          <a:lstStyle/>
          <a:p>
            <a:pPr algn="r"/>
            <a:r>
              <a:rPr lang="en-US" sz="1200" dirty="0">
                <a:latin typeface="Arial" panose="020B0604020202020204" pitchFamily="34" charset="0"/>
                <a:cs typeface="Arial" panose="020B0604020202020204" pitchFamily="34" charset="0"/>
              </a:rPr>
              <a:t>[Nature Nanotechnology] (Nanocarriers as an emerging platform for cancer therapy),C</a:t>
            </a:r>
            <a:r>
              <a:rPr lang="es-AR" sz="1200" dirty="0" err="1">
                <a:latin typeface="Arial" panose="020B0604020202020204" pitchFamily="34" charset="0"/>
                <a:cs typeface="Arial" panose="020B0604020202020204" pitchFamily="34" charset="0"/>
              </a:rPr>
              <a:t>opyright</a:t>
            </a:r>
            <a:r>
              <a:rPr lang="es-AR" sz="1200" dirty="0">
                <a:latin typeface="Arial" panose="020B0604020202020204" pitchFamily="34" charset="0"/>
                <a:cs typeface="Arial" panose="020B0604020202020204" pitchFamily="34" charset="0"/>
              </a:rPr>
              <a:t> (2007).</a:t>
            </a:r>
          </a:p>
        </p:txBody>
      </p:sp>
    </p:spTree>
    <p:extLst>
      <p:ext uri="{BB962C8B-B14F-4D97-AF65-F5344CB8AC3E}">
        <p14:creationId xmlns:p14="http://schemas.microsoft.com/office/powerpoint/2010/main" val="13923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3 Rectángulo"/>
          <p:cNvSpPr>
            <a:spLocks noChangeArrowheads="1"/>
          </p:cNvSpPr>
          <p:nvPr/>
        </p:nvSpPr>
        <p:spPr bwMode="auto">
          <a:xfrm>
            <a:off x="0" y="4262444"/>
            <a:ext cx="9144000" cy="646327"/>
          </a:xfrm>
          <a:prstGeom prst="rect">
            <a:avLst/>
          </a:prstGeom>
          <a:solidFill>
            <a:srgbClr val="FF0000"/>
          </a:solidFill>
          <a:ln w="9525">
            <a:noFill/>
            <a:miter lim="800000"/>
            <a:headEnd/>
            <a:tailEnd/>
          </a:ln>
        </p:spPr>
        <p:txBody>
          <a:bodyPr lIns="91436" tIns="45718" rIns="91436" bIns="45718">
            <a:spAutoFit/>
          </a:bodyPr>
          <a:lstStyle/>
          <a:p>
            <a:pPr algn="ctr"/>
            <a:r>
              <a:rPr lang="en-US" dirty="0">
                <a:solidFill>
                  <a:schemeClr val="bg1"/>
                </a:solidFill>
                <a:latin typeface="Arial" pitchFamily="34" charset="0"/>
                <a:cs typeface="Arial" pitchFamily="34" charset="0"/>
                <a:sym typeface="Symbol" pitchFamily="18" charset="2"/>
              </a:rPr>
              <a:t> </a:t>
            </a:r>
            <a:r>
              <a:rPr lang="en-US" dirty="0" err="1">
                <a:solidFill>
                  <a:schemeClr val="bg1"/>
                </a:solidFill>
                <a:latin typeface="Arial" pitchFamily="34" charset="0"/>
                <a:cs typeface="Arial" pitchFamily="34" charset="0"/>
                <a:sym typeface="Symbol" pitchFamily="18" charset="2"/>
              </a:rPr>
              <a:t>Tamaño</a:t>
            </a:r>
            <a:r>
              <a:rPr lang="en-US" dirty="0">
                <a:solidFill>
                  <a:schemeClr val="bg1"/>
                </a:solidFill>
                <a:latin typeface="Arial" pitchFamily="34" charset="0"/>
                <a:cs typeface="Arial" pitchFamily="34" charset="0"/>
                <a:sym typeface="Symbol" pitchFamily="18" charset="2"/>
              </a:rPr>
              <a:t> </a:t>
            </a:r>
            <a:r>
              <a:rPr lang="en-US" dirty="0" err="1">
                <a:solidFill>
                  <a:schemeClr val="bg1"/>
                </a:solidFill>
                <a:latin typeface="Arial" pitchFamily="34" charset="0"/>
                <a:cs typeface="Arial" pitchFamily="34" charset="0"/>
                <a:sym typeface="Symbol" pitchFamily="18" charset="2"/>
              </a:rPr>
              <a:t>tumoral</a:t>
            </a:r>
            <a:r>
              <a:rPr lang="en-US" dirty="0">
                <a:solidFill>
                  <a:schemeClr val="bg1"/>
                </a:solidFill>
                <a:latin typeface="Arial" pitchFamily="34" charset="0"/>
                <a:cs typeface="Arial" pitchFamily="34" charset="0"/>
                <a:sym typeface="Symbol" pitchFamily="18" charset="2"/>
              </a:rPr>
              <a:t> ( </a:t>
            </a:r>
            <a:r>
              <a:rPr lang="en-US" dirty="0" err="1">
                <a:solidFill>
                  <a:schemeClr val="bg1"/>
                </a:solidFill>
                <a:latin typeface="Arial" pitchFamily="34" charset="0"/>
                <a:cs typeface="Arial" pitchFamily="34" charset="0"/>
                <a:sym typeface="Symbol" pitchFamily="18" charset="2"/>
              </a:rPr>
              <a:t>densidad</a:t>
            </a:r>
            <a:r>
              <a:rPr lang="en-US" dirty="0">
                <a:solidFill>
                  <a:schemeClr val="bg1"/>
                </a:solidFill>
                <a:latin typeface="Arial" pitchFamily="34" charset="0"/>
                <a:cs typeface="Arial" pitchFamily="34" charset="0"/>
                <a:sym typeface="Symbol" pitchFamily="18" charset="2"/>
              </a:rPr>
              <a:t> vascular)   </a:t>
            </a:r>
            <a:r>
              <a:rPr lang="en-US" dirty="0" err="1">
                <a:solidFill>
                  <a:schemeClr val="bg1"/>
                </a:solidFill>
                <a:latin typeface="Arial" pitchFamily="34" charset="0"/>
                <a:cs typeface="Arial" pitchFamily="34" charset="0"/>
                <a:sym typeface="Symbol" pitchFamily="18" charset="2"/>
              </a:rPr>
              <a:t>efecto</a:t>
            </a:r>
            <a:r>
              <a:rPr lang="en-US" dirty="0">
                <a:solidFill>
                  <a:schemeClr val="bg1"/>
                </a:solidFill>
                <a:latin typeface="Arial" pitchFamily="34" charset="0"/>
                <a:cs typeface="Arial" pitchFamily="34" charset="0"/>
                <a:sym typeface="Symbol" pitchFamily="18" charset="2"/>
              </a:rPr>
              <a:t> </a:t>
            </a:r>
            <a:r>
              <a:rPr lang="en-US" dirty="0">
                <a:solidFill>
                  <a:schemeClr val="bg1"/>
                </a:solidFill>
                <a:latin typeface="Arial" pitchFamily="34" charset="0"/>
                <a:cs typeface="Arial" pitchFamily="34" charset="0"/>
              </a:rPr>
              <a:t>EPR                                                 </a:t>
            </a:r>
            <a:r>
              <a:rPr lang="en-US" dirty="0" err="1">
                <a:solidFill>
                  <a:schemeClr val="bg1"/>
                </a:solidFill>
                <a:latin typeface="Arial" pitchFamily="34" charset="0"/>
                <a:cs typeface="Arial" pitchFamily="34" charset="0"/>
              </a:rPr>
              <a:t>que</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tumores</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solidos</a:t>
            </a:r>
            <a:r>
              <a:rPr lang="en-US" dirty="0">
                <a:solidFill>
                  <a:schemeClr val="bg1"/>
                </a:solidFill>
                <a:latin typeface="Arial" pitchFamily="34" charset="0"/>
                <a:cs typeface="Arial" pitchFamily="34" charset="0"/>
              </a:rPr>
              <a:t> de</a:t>
            </a:r>
            <a:r>
              <a:rPr lang="en-US" dirty="0">
                <a:solidFill>
                  <a:schemeClr val="bg1"/>
                </a:solidFill>
                <a:latin typeface="Arial" pitchFamily="34" charset="0"/>
                <a:cs typeface="Arial" pitchFamily="34" charset="0"/>
                <a:sym typeface="Symbol" pitchFamily="18" charset="2"/>
              </a:rPr>
              <a:t>  </a:t>
            </a:r>
            <a:r>
              <a:rPr lang="en-US" dirty="0" err="1">
                <a:solidFill>
                  <a:schemeClr val="bg1"/>
                </a:solidFill>
                <a:latin typeface="Arial" pitchFamily="34" charset="0"/>
                <a:cs typeface="Arial" pitchFamily="34" charset="0"/>
                <a:sym typeface="Symbol" pitchFamily="18" charset="2"/>
              </a:rPr>
              <a:t>tamaño</a:t>
            </a:r>
            <a:r>
              <a:rPr lang="en-US" dirty="0">
                <a:solidFill>
                  <a:schemeClr val="bg1"/>
                </a:solidFill>
                <a:latin typeface="Arial" pitchFamily="34" charset="0"/>
                <a:cs typeface="Arial" pitchFamily="34" charset="0"/>
                <a:sym typeface="Symbol" pitchFamily="18" charset="2"/>
              </a:rPr>
              <a:t> con </a:t>
            </a:r>
            <a:r>
              <a:rPr lang="en-US" dirty="0" err="1">
                <a:solidFill>
                  <a:schemeClr val="bg1"/>
                </a:solidFill>
                <a:latin typeface="Arial" pitchFamily="34" charset="0"/>
                <a:cs typeface="Arial" pitchFamily="34" charset="0"/>
                <a:sym typeface="Symbol" pitchFamily="18" charset="2"/>
              </a:rPr>
              <a:t>centro</a:t>
            </a:r>
            <a:r>
              <a:rPr lang="en-US" dirty="0">
                <a:solidFill>
                  <a:schemeClr val="bg1"/>
                </a:solidFill>
                <a:latin typeface="Arial" pitchFamily="34" charset="0"/>
                <a:cs typeface="Arial" pitchFamily="34" charset="0"/>
                <a:sym typeface="Symbol" pitchFamily="18" charset="2"/>
              </a:rPr>
              <a:t> </a:t>
            </a:r>
            <a:r>
              <a:rPr lang="en-US" dirty="0" err="1">
                <a:solidFill>
                  <a:schemeClr val="bg1"/>
                </a:solidFill>
                <a:latin typeface="Arial" pitchFamily="34" charset="0"/>
                <a:cs typeface="Arial" pitchFamily="34" charset="0"/>
                <a:sym typeface="Symbol" pitchFamily="18" charset="2"/>
              </a:rPr>
              <a:t>avascular</a:t>
            </a:r>
            <a:r>
              <a:rPr lang="en-US" dirty="0">
                <a:solidFill>
                  <a:schemeClr val="bg1"/>
                </a:solidFill>
                <a:latin typeface="Arial" pitchFamily="34" charset="0"/>
                <a:cs typeface="Arial" pitchFamily="34" charset="0"/>
                <a:sym typeface="Symbol" pitchFamily="18" charset="2"/>
              </a:rPr>
              <a:t> </a:t>
            </a:r>
            <a:endParaRPr lang="en-US" dirty="0">
              <a:solidFill>
                <a:schemeClr val="bg1"/>
              </a:solidFill>
              <a:latin typeface="Arial" pitchFamily="34" charset="0"/>
              <a:cs typeface="Arial" pitchFamily="34" charset="0"/>
            </a:endParaRPr>
          </a:p>
        </p:txBody>
      </p:sp>
      <p:pic>
        <p:nvPicPr>
          <p:cNvPr id="16387" name="Picture 3"/>
          <p:cNvPicPr>
            <a:picLocks noChangeAspect="1" noChangeArrowheads="1"/>
          </p:cNvPicPr>
          <p:nvPr/>
        </p:nvPicPr>
        <p:blipFill>
          <a:blip r:embed="rId2"/>
          <a:srcRect/>
          <a:stretch>
            <a:fillRect/>
          </a:stretch>
        </p:blipFill>
        <p:spPr bwMode="auto">
          <a:xfrm>
            <a:off x="-76199" y="1143006"/>
            <a:ext cx="9229725" cy="3084513"/>
          </a:xfrm>
          <a:prstGeom prst="rect">
            <a:avLst/>
          </a:prstGeom>
          <a:noFill/>
          <a:ln w="9525">
            <a:noFill/>
            <a:miter lim="800000"/>
            <a:headEnd/>
            <a:tailEnd/>
          </a:ln>
        </p:spPr>
      </p:pic>
      <p:sp>
        <p:nvSpPr>
          <p:cNvPr id="16388" name="7 Rectángulo"/>
          <p:cNvSpPr>
            <a:spLocks noChangeArrowheads="1"/>
          </p:cNvSpPr>
          <p:nvPr/>
        </p:nvSpPr>
        <p:spPr bwMode="auto">
          <a:xfrm>
            <a:off x="0" y="6064651"/>
            <a:ext cx="9144000" cy="461661"/>
          </a:xfrm>
          <a:prstGeom prst="rect">
            <a:avLst/>
          </a:prstGeom>
          <a:noFill/>
          <a:ln w="9525">
            <a:noFill/>
            <a:miter lim="800000"/>
            <a:headEnd/>
            <a:tailEnd/>
          </a:ln>
        </p:spPr>
        <p:txBody>
          <a:bodyPr lIns="91436" tIns="45718" rIns="91436" bIns="45718">
            <a:spAutoFit/>
          </a:bodyPr>
          <a:lstStyle/>
          <a:p>
            <a:pPr algn="r"/>
            <a:r>
              <a:rPr lang="en-US" sz="1200" dirty="0">
                <a:latin typeface="Arial" pitchFamily="34" charset="0"/>
                <a:cs typeface="Arial" pitchFamily="34" charset="0"/>
              </a:rPr>
              <a:t>The EPR effect: Unique features of tumor blood vessels for drug delivery, factors involved, and limitations and augmentation of the effect☆ Jun Fang, Hideaki Nakamura, Hiroshi Maeda Advanced Drug Delivery Reviews xxx (2010) xxx–xxx</a:t>
            </a:r>
          </a:p>
        </p:txBody>
      </p:sp>
      <p:sp>
        <p:nvSpPr>
          <p:cNvPr id="2" name="Rectángulo 1"/>
          <p:cNvSpPr/>
          <p:nvPr/>
        </p:nvSpPr>
        <p:spPr>
          <a:xfrm>
            <a:off x="0" y="4943696"/>
            <a:ext cx="9153526" cy="1200329"/>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Because blood vessels are mainly veins/</a:t>
            </a:r>
            <a:r>
              <a:rPr lang="en-US" dirty="0" err="1">
                <a:latin typeface="Arial" panose="020B0604020202020204" pitchFamily="34" charset="0"/>
                <a:cs typeface="Arial" panose="020B0604020202020204" pitchFamily="34" charset="0"/>
              </a:rPr>
              <a:t>venules</a:t>
            </a:r>
            <a:r>
              <a:rPr lang="en-US" dirty="0">
                <a:latin typeface="Arial" panose="020B0604020202020204" pitchFamily="34" charset="0"/>
                <a:cs typeface="Arial" panose="020B0604020202020204" pitchFamily="34" charset="0"/>
              </a:rPr>
              <a:t> in the tumor interior and arteries/arterioles in the periphery, the blood flow, which is determined by the </a:t>
            </a:r>
            <a:r>
              <a:rPr lang="en-US" dirty="0" err="1">
                <a:latin typeface="Arial" panose="020B0604020202020204" pitchFamily="34" charset="0"/>
                <a:cs typeface="Arial" panose="020B0604020202020204" pitchFamily="34" charset="0"/>
              </a:rPr>
              <a:t>arteriolevenule</a:t>
            </a:r>
            <a:r>
              <a:rPr lang="en-US" dirty="0">
                <a:latin typeface="Arial" panose="020B0604020202020204" pitchFamily="34" charset="0"/>
                <a:cs typeface="Arial" panose="020B0604020202020204" pitchFamily="34" charset="0"/>
              </a:rPr>
              <a:t> pressure difference, is negligible in the interior and is greater in the periphery</a:t>
            </a:r>
            <a:endParaRPr lang="es-AR" dirty="0">
              <a:latin typeface="Arial" panose="020B0604020202020204" pitchFamily="34" charset="0"/>
              <a:cs typeface="Arial" panose="020B0604020202020204" pitchFamily="34" charset="0"/>
            </a:endParaRPr>
          </a:p>
        </p:txBody>
      </p:sp>
      <p:sp>
        <p:nvSpPr>
          <p:cNvPr id="7" name="8 CuadroTexto"/>
          <p:cNvSpPr txBox="1"/>
          <p:nvPr/>
        </p:nvSpPr>
        <p:spPr>
          <a:xfrm>
            <a:off x="0" y="144456"/>
            <a:ext cx="9144000" cy="4616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spAutoFit/>
          </a:bodyPr>
          <a:lstStyle/>
          <a:p>
            <a:pPr algn="ctr">
              <a:defRPr/>
            </a:pPr>
            <a:r>
              <a:rPr lang="es-AR" sz="2400" b="1" dirty="0" err="1">
                <a:solidFill>
                  <a:schemeClr val="bg1"/>
                </a:solidFill>
                <a:latin typeface="Arial" pitchFamily="34" charset="0"/>
                <a:cs typeface="Arial" pitchFamily="34" charset="0"/>
              </a:rPr>
              <a:t>Targeting</a:t>
            </a:r>
            <a:r>
              <a:rPr lang="es-AR" sz="2400" b="1" dirty="0">
                <a:solidFill>
                  <a:schemeClr val="bg1"/>
                </a:solidFill>
                <a:latin typeface="Arial" pitchFamily="34" charset="0"/>
                <a:cs typeface="Arial" pitchFamily="34" charset="0"/>
              </a:rPr>
              <a:t> </a:t>
            </a:r>
            <a:r>
              <a:rPr lang="es-AR" sz="2400" b="1" dirty="0" err="1">
                <a:solidFill>
                  <a:schemeClr val="bg1"/>
                </a:solidFill>
                <a:latin typeface="Arial" pitchFamily="34" charset="0"/>
                <a:cs typeface="Arial" pitchFamily="34" charset="0"/>
              </a:rPr>
              <a:t>will</a:t>
            </a:r>
            <a:r>
              <a:rPr lang="es-AR" sz="2400" b="1" dirty="0">
                <a:solidFill>
                  <a:schemeClr val="bg1"/>
                </a:solidFill>
                <a:latin typeface="Arial" pitchFamily="34" charset="0"/>
                <a:cs typeface="Arial" pitchFamily="34" charset="0"/>
              </a:rPr>
              <a:t> </a:t>
            </a:r>
            <a:r>
              <a:rPr lang="es-AR" sz="2400" b="1" dirty="0" err="1">
                <a:solidFill>
                  <a:schemeClr val="bg1"/>
                </a:solidFill>
                <a:latin typeface="Arial" pitchFamily="34" charset="0"/>
                <a:cs typeface="Arial" pitchFamily="34" charset="0"/>
              </a:rPr>
              <a:t>depend</a:t>
            </a:r>
            <a:r>
              <a:rPr lang="es-AR" sz="2400" b="1" dirty="0">
                <a:solidFill>
                  <a:schemeClr val="bg1"/>
                </a:solidFill>
                <a:latin typeface="Arial" pitchFamily="34" charset="0"/>
                <a:cs typeface="Arial" pitchFamily="34" charset="0"/>
              </a:rPr>
              <a:t> </a:t>
            </a:r>
            <a:r>
              <a:rPr lang="es-AR" sz="2400" b="1" dirty="0" err="1">
                <a:solidFill>
                  <a:schemeClr val="bg1"/>
                </a:solidFill>
                <a:latin typeface="Arial" pitchFamily="34" charset="0"/>
                <a:cs typeface="Arial" pitchFamily="34" charset="0"/>
              </a:rPr>
              <a:t>on</a:t>
            </a:r>
            <a:r>
              <a:rPr lang="es-AR" sz="2400" b="1" dirty="0">
                <a:solidFill>
                  <a:schemeClr val="bg1"/>
                </a:solidFill>
                <a:latin typeface="Arial" pitchFamily="34" charset="0"/>
                <a:cs typeface="Arial" pitchFamily="34" charset="0"/>
              </a:rPr>
              <a:t> </a:t>
            </a:r>
            <a:r>
              <a:rPr lang="es-AR" sz="2400" b="1" dirty="0" err="1">
                <a:solidFill>
                  <a:schemeClr val="bg1"/>
                </a:solidFill>
                <a:latin typeface="Arial" pitchFamily="34" charset="0"/>
                <a:cs typeface="Arial" pitchFamily="34" charset="0"/>
              </a:rPr>
              <a:t>tumor´s</a:t>
            </a:r>
            <a:r>
              <a:rPr lang="es-AR" sz="2400" b="1" dirty="0">
                <a:solidFill>
                  <a:schemeClr val="bg1"/>
                </a:solidFill>
                <a:latin typeface="Arial" pitchFamily="34" charset="0"/>
                <a:cs typeface="Arial" pitchFamily="34" charset="0"/>
              </a:rPr>
              <a:t> </a:t>
            </a:r>
            <a:r>
              <a:rPr lang="es-AR" sz="2400" b="1" dirty="0" err="1">
                <a:solidFill>
                  <a:schemeClr val="bg1"/>
                </a:solidFill>
                <a:latin typeface="Arial" pitchFamily="34" charset="0"/>
                <a:cs typeface="Arial" pitchFamily="34" charset="0"/>
              </a:rPr>
              <a:t>vasculature</a:t>
            </a:r>
            <a:r>
              <a:rPr lang="es-AR" sz="2400" b="1" dirty="0">
                <a:solidFill>
                  <a:schemeClr val="bg1"/>
                </a:solidFill>
                <a:latin typeface="Arial" pitchFamily="34" charset="0"/>
                <a:cs typeface="Arial" pitchFamily="34" charset="0"/>
              </a:rPr>
              <a:t> and… </a:t>
            </a:r>
          </a:p>
        </p:txBody>
      </p:sp>
      <p:sp>
        <p:nvSpPr>
          <p:cNvPr id="8" name="Rectángulo 7"/>
          <p:cNvSpPr/>
          <p:nvPr/>
        </p:nvSpPr>
        <p:spPr>
          <a:xfrm>
            <a:off x="0" y="599692"/>
            <a:ext cx="9153526" cy="646331"/>
          </a:xfrm>
          <a:prstGeom prst="rect">
            <a:avLst/>
          </a:prstGeom>
        </p:spPr>
        <p:txBody>
          <a:bodyPr wrap="square">
            <a:spAutoFit/>
          </a:bodyPr>
          <a:lstStyle/>
          <a:p>
            <a:pPr algn="ctr"/>
            <a:r>
              <a:rPr lang="es-AR">
                <a:latin typeface="Arial" panose="020B0604020202020204" pitchFamily="34" charset="0"/>
                <a:cs typeface="Arial" panose="020B0604020202020204" pitchFamily="34" charset="0"/>
              </a:rPr>
              <a:t>Evans blue: sonda de color azul, que se une a albumina plasmatica= nanoparticula azul. 24 h post inyeccion iv. </a:t>
            </a:r>
          </a:p>
        </p:txBody>
      </p:sp>
    </p:spTree>
    <p:extLst>
      <p:ext uri="{BB962C8B-B14F-4D97-AF65-F5344CB8AC3E}">
        <p14:creationId xmlns:p14="http://schemas.microsoft.com/office/powerpoint/2010/main" val="189170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76200" y="-152399"/>
            <a:ext cx="8993188" cy="3514725"/>
          </a:xfrm>
          <a:prstGeom prst="rect">
            <a:avLst/>
          </a:prstGeom>
          <a:noFill/>
          <a:ln w="9525">
            <a:noFill/>
            <a:miter lim="800000"/>
            <a:headEnd/>
            <a:tailEnd/>
          </a:ln>
        </p:spPr>
      </p:pic>
      <p:sp>
        <p:nvSpPr>
          <p:cNvPr id="15363" name="4 Rectángulo"/>
          <p:cNvSpPr>
            <a:spLocks noChangeArrowheads="1"/>
          </p:cNvSpPr>
          <p:nvPr/>
        </p:nvSpPr>
        <p:spPr bwMode="auto">
          <a:xfrm>
            <a:off x="0" y="685806"/>
            <a:ext cx="9144000" cy="461661"/>
          </a:xfrm>
          <a:prstGeom prst="rect">
            <a:avLst/>
          </a:prstGeom>
          <a:solidFill>
            <a:schemeClr val="bg1"/>
          </a:solidFill>
          <a:ln w="9525">
            <a:noFill/>
            <a:miter lim="800000"/>
            <a:headEnd/>
            <a:tailEnd/>
          </a:ln>
        </p:spPr>
        <p:txBody>
          <a:bodyPr lIns="91436" tIns="45718" rIns="91436" bIns="45718">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Fig. 1. </a:t>
            </a:r>
            <a:r>
              <a:rPr kumimoji="0" lang="en-US"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Skeletonized</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2D images of subcutaneous vascular networks in (A) normal arteries and veins, (B) normal capillaries, and (C) </a:t>
            </a:r>
            <a:r>
              <a:rPr kumimoji="0" lang="en-US"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adenocarcinoma</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[1]. Reproduced with permission from </a:t>
            </a:r>
            <a:r>
              <a:rPr kumimoji="0" lang="en-US"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Gazit</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et al. (1995) Phys Rev </a:t>
            </a:r>
            <a:r>
              <a:rPr kumimoji="0" lang="en-US"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Lett</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75: 2428.</a:t>
            </a:r>
          </a:p>
        </p:txBody>
      </p:sp>
      <p:pic>
        <p:nvPicPr>
          <p:cNvPr id="15364" name="Picture 3"/>
          <p:cNvPicPr>
            <a:picLocks noChangeAspect="1" noChangeArrowheads="1"/>
          </p:cNvPicPr>
          <p:nvPr/>
        </p:nvPicPr>
        <p:blipFill>
          <a:blip r:embed="rId3"/>
          <a:srcRect/>
          <a:stretch>
            <a:fillRect/>
          </a:stretch>
        </p:blipFill>
        <p:spPr bwMode="auto">
          <a:xfrm>
            <a:off x="7" y="3324231"/>
            <a:ext cx="4029075" cy="3533775"/>
          </a:xfrm>
          <a:prstGeom prst="rect">
            <a:avLst/>
          </a:prstGeom>
          <a:noFill/>
          <a:ln w="9525">
            <a:noFill/>
            <a:miter lim="800000"/>
            <a:headEnd/>
            <a:tailEnd/>
          </a:ln>
        </p:spPr>
      </p:pic>
      <p:sp>
        <p:nvSpPr>
          <p:cNvPr id="15365" name="6 Rectángulo"/>
          <p:cNvSpPr>
            <a:spLocks noChangeArrowheads="1"/>
          </p:cNvSpPr>
          <p:nvPr/>
        </p:nvSpPr>
        <p:spPr bwMode="auto">
          <a:xfrm>
            <a:off x="4038600" y="3962400"/>
            <a:ext cx="5105400" cy="1569656"/>
          </a:xfrm>
          <a:prstGeom prst="rect">
            <a:avLst/>
          </a:prstGeom>
          <a:noFill/>
          <a:ln w="9525">
            <a:noFill/>
            <a:miter lim="800000"/>
            <a:headEnd/>
            <a:tailEnd/>
          </a:ln>
        </p:spPr>
        <p:txBody>
          <a:bodyPr lIns="91436" tIns="45718" rIns="91436" bIns="45718">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Fig. 2. Colonic 3D scanning electron micrographs of corrosion casts of (A) normal mucosal capillary network showing the hexagonal plexus with mucosal </a:t>
            </a:r>
            <a:r>
              <a:rPr kumimoji="0" lang="en-US"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foldings</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(B) sub-mucosal arteries (a) and </a:t>
            </a:r>
            <a:r>
              <a:rPr kumimoji="0" lang="en-US"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venules</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(v) supplying the mucosal capillaries (c), (C) mucosal vasculature in </a:t>
            </a:r>
            <a:r>
              <a:rPr kumimoji="0" lang="en-US"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adenocarcinoma</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(D) sub-mucosal vascular architecture in </a:t>
            </a:r>
            <a:r>
              <a:rPr kumimoji="0" lang="en-US"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adenocarcinoma</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showing changes in vessel diameter (with arrows) and blind ended vessels (by circles) [2]. Reproduced with permission from </a:t>
            </a:r>
            <a:r>
              <a:rPr kumimoji="0" lang="en-US"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Konerding</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et al. (2001) Br J Cancer 84: 1354.</a:t>
            </a:r>
          </a:p>
        </p:txBody>
      </p:sp>
      <p:sp>
        <p:nvSpPr>
          <p:cNvPr id="15366" name="7 Rectángulo"/>
          <p:cNvSpPr>
            <a:spLocks noChangeArrowheads="1"/>
          </p:cNvSpPr>
          <p:nvPr/>
        </p:nvSpPr>
        <p:spPr bwMode="auto">
          <a:xfrm>
            <a:off x="4038600" y="6396043"/>
            <a:ext cx="5105400" cy="461661"/>
          </a:xfrm>
          <a:prstGeom prst="rect">
            <a:avLst/>
          </a:prstGeom>
          <a:noFill/>
          <a:ln w="9525">
            <a:noFill/>
            <a:miter lim="800000"/>
            <a:headEnd/>
            <a:tailEnd/>
          </a:ln>
        </p:spPr>
        <p:txBody>
          <a:bodyPr lIns="91436" tIns="45718" rIns="91436" bIns="45718">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Role of tumor vascular architecture in drug delivery. </a:t>
            </a:r>
            <a:r>
              <a:rPr kumimoji="0" lang="en-US"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Ajit</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 </a:t>
            </a:r>
            <a:r>
              <a:rPr kumimoji="0" lang="en-US"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Narang</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a:t>
            </a:r>
            <a:r>
              <a:rPr kumimoji="0" lang="en-US"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Sailesh</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Varia</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Advanced Drug Delivery Reviews 63 (2011) 640–658</a:t>
            </a:r>
          </a:p>
        </p:txBody>
      </p:sp>
      <p:sp>
        <p:nvSpPr>
          <p:cNvPr id="9" name="8 CuadroTexto"/>
          <p:cNvSpPr txBox="1"/>
          <p:nvPr/>
        </p:nvSpPr>
        <p:spPr>
          <a:xfrm>
            <a:off x="0" y="3581400"/>
            <a:ext cx="9144000" cy="369328"/>
          </a:xfrm>
          <a:prstGeom prst="rect">
            <a:avLst/>
          </a:prstGeom>
          <a:solidFill>
            <a:srgbClr val="FF0000"/>
          </a:solidFill>
        </p:spPr>
        <p:style>
          <a:lnRef idx="1">
            <a:schemeClr val="accent5"/>
          </a:lnRef>
          <a:fillRef idx="2">
            <a:schemeClr val="accent5"/>
          </a:fillRef>
          <a:effectRef idx="1">
            <a:schemeClr val="accent5"/>
          </a:effectRef>
          <a:fontRef idx="minor">
            <a:schemeClr val="dk1"/>
          </a:fontRef>
        </p:style>
        <p:txBody>
          <a:bodyPr lIns="91436" tIns="45718" rIns="91436" bIns="45718">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El efecto EPR depende de la arquitectura vascular y </a:t>
            </a:r>
            <a:r>
              <a:rPr kumimoji="0" lang="es-AR" sz="18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linfatica</a:t>
            </a:r>
            <a:endPar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8" name="7 Rectángulo"/>
          <p:cNvSpPr/>
          <p:nvPr/>
        </p:nvSpPr>
        <p:spPr>
          <a:xfrm>
            <a:off x="6096000" y="-127000"/>
            <a:ext cx="3048000" cy="3429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9 Rectángulo"/>
          <p:cNvSpPr/>
          <p:nvPr/>
        </p:nvSpPr>
        <p:spPr>
          <a:xfrm>
            <a:off x="0" y="-127000"/>
            <a:ext cx="3048000" cy="3429000"/>
          </a:xfrm>
          <a:prstGeom prst="rect">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23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srcRect t="-1617" r="45132" b="1607"/>
          <a:stretch/>
        </p:blipFill>
        <p:spPr bwMode="auto">
          <a:xfrm>
            <a:off x="1088230" y="1335481"/>
            <a:ext cx="6967540" cy="4159983"/>
          </a:xfrm>
          <a:prstGeom prst="rect">
            <a:avLst/>
          </a:prstGeom>
          <a:noFill/>
          <a:ln w="9525">
            <a:noFill/>
            <a:miter lim="800000"/>
            <a:headEnd/>
            <a:tailEnd/>
          </a:ln>
          <a:effectLst/>
        </p:spPr>
      </p:pic>
      <p:sp>
        <p:nvSpPr>
          <p:cNvPr id="5" name="4 Rectángulo"/>
          <p:cNvSpPr/>
          <p:nvPr/>
        </p:nvSpPr>
        <p:spPr>
          <a:xfrm>
            <a:off x="0" y="5638805"/>
            <a:ext cx="9144000" cy="630938"/>
          </a:xfrm>
          <a:prstGeom prst="rect">
            <a:avLst/>
          </a:prstGeom>
        </p:spPr>
        <p:txBody>
          <a:bodyPr wrap="square" lIns="76197" tIns="38098" rIns="76197" bIns="38098">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Enhanced permeability and retention effect for selective targeting of anticancer </a:t>
            </a:r>
            <a:r>
              <a:rPr kumimoji="0" lang="en-US" sz="1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nanomedicine</a:t>
            </a:r>
            <a:r>
              <a:rPr kumimoji="0" lang="en-US" sz="1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are we there yet? </a:t>
            </a:r>
            <a:r>
              <a:rPr kumimoji="0" lang="en-US" sz="1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Khaled</a:t>
            </a:r>
            <a:r>
              <a:rPr kumimoji="0" lang="en-US" sz="1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Greish1,2Drug Discovery Today: Technologies Vol. 9, No. 2 2012 Editors-in-Chief Kelvin Lam – Harvard University, USA </a:t>
            </a:r>
            <a:r>
              <a:rPr kumimoji="0" lang="nl-NL" sz="1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Henk Timmerman – Vrije Universiteit, The Netherlands </a:t>
            </a:r>
            <a:r>
              <a:rPr kumimoji="0" lang="en-US" sz="1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Formulation technologies to overcome poor drug-like properties</a:t>
            </a:r>
          </a:p>
        </p:txBody>
      </p:sp>
      <p:sp>
        <p:nvSpPr>
          <p:cNvPr id="6" name="5 CuadroTexto"/>
          <p:cNvSpPr txBox="1"/>
          <p:nvPr/>
        </p:nvSpPr>
        <p:spPr>
          <a:xfrm>
            <a:off x="0" y="0"/>
            <a:ext cx="9144000" cy="1369602"/>
          </a:xfrm>
          <a:prstGeom prst="rect">
            <a:avLst/>
          </a:prstGeom>
          <a:solidFill>
            <a:srgbClr val="FF0000"/>
          </a:solidFill>
        </p:spPr>
        <p:style>
          <a:lnRef idx="1">
            <a:schemeClr val="accent5"/>
          </a:lnRef>
          <a:fillRef idx="2">
            <a:schemeClr val="accent5"/>
          </a:fillRef>
          <a:effectRef idx="1">
            <a:schemeClr val="accent5"/>
          </a:effectRef>
          <a:fontRef idx="minor">
            <a:schemeClr val="dk1"/>
          </a:fontRef>
        </p:style>
        <p:txBody>
          <a:bodyPr wrap="square" lIns="76197" tIns="38098" rIns="76197" bIns="3809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El efecto EPR depende de la arquitectura vascular, linfática y microentorno</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5667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97060" y="927569"/>
            <a:ext cx="9220007" cy="2374805"/>
          </a:xfrm>
          <a:prstGeom prst="rect">
            <a:avLst/>
          </a:prstGeom>
        </p:spPr>
      </p:pic>
      <p:grpSp>
        <p:nvGrpSpPr>
          <p:cNvPr id="3" name="Grupo 2"/>
          <p:cNvGrpSpPr/>
          <p:nvPr/>
        </p:nvGrpSpPr>
        <p:grpSpPr>
          <a:xfrm>
            <a:off x="1429373" y="16069"/>
            <a:ext cx="3421183" cy="5959929"/>
            <a:chOff x="1429373" y="16069"/>
            <a:chExt cx="3421183" cy="5959929"/>
          </a:xfrm>
        </p:grpSpPr>
        <p:sp>
          <p:nvSpPr>
            <p:cNvPr id="6" name="Rectángulo 5"/>
            <p:cNvSpPr/>
            <p:nvPr/>
          </p:nvSpPr>
          <p:spPr>
            <a:xfrm>
              <a:off x="1828771" y="16069"/>
              <a:ext cx="3021785" cy="923330"/>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transport of small</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molecules is mainly by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diffusion</a:t>
              </a:r>
              <a:endParaRPr kumimoji="0" lang="es-A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ángulo 6"/>
            <p:cNvSpPr/>
            <p:nvPr/>
          </p:nvSpPr>
          <p:spPr>
            <a:xfrm>
              <a:off x="1594089" y="3440691"/>
              <a:ext cx="2943080" cy="1015663"/>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transport of large molecules or particulates is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mainly by </a:t>
              </a:r>
              <a:r>
                <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convection</a:t>
              </a:r>
              <a:endParaRPr kumimoji="0" lang="es-AR"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8" name="Rectángulo 7"/>
            <p:cNvSpPr/>
            <p:nvPr/>
          </p:nvSpPr>
          <p:spPr>
            <a:xfrm>
              <a:off x="1429373" y="4406338"/>
              <a:ext cx="3166775" cy="156966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convection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depends on the fluid flow driven by hydraulic conductivity and pressure difference within the tumor</a:t>
              </a: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9" name="Picture 1"/>
          <p:cNvPicPr>
            <a:picLocks noChangeAspect="1" noChangeArrowheads="1"/>
          </p:cNvPicPr>
          <p:nvPr/>
        </p:nvPicPr>
        <p:blipFill>
          <a:blip r:embed="rId3"/>
          <a:srcRect/>
          <a:stretch>
            <a:fillRect/>
          </a:stretch>
        </p:blipFill>
        <p:spPr bwMode="auto">
          <a:xfrm>
            <a:off x="4489100" y="3231862"/>
            <a:ext cx="4495800" cy="3848100"/>
          </a:xfrm>
          <a:prstGeom prst="rect">
            <a:avLst/>
          </a:prstGeom>
          <a:noFill/>
          <a:ln w="9525">
            <a:noFill/>
            <a:miter lim="800000"/>
            <a:headEnd/>
            <a:tailEnd/>
          </a:ln>
        </p:spPr>
      </p:pic>
      <p:sp>
        <p:nvSpPr>
          <p:cNvPr id="10" name="5 CuadroTexto"/>
          <p:cNvSpPr txBox="1"/>
          <p:nvPr/>
        </p:nvSpPr>
        <p:spPr>
          <a:xfrm rot="16200000">
            <a:off x="-3217887" y="3214240"/>
            <a:ext cx="6858002" cy="4616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s-AR" sz="2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nanomedicinas</a:t>
            </a:r>
            <a:r>
              <a:rPr kumimoji="0" lang="es-AR"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antitumorales </a:t>
            </a:r>
            <a:endParaRPr kumimoji="0" lang="es-AR"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grpSp>
        <p:nvGrpSpPr>
          <p:cNvPr id="2" name="Grupo 1"/>
          <p:cNvGrpSpPr/>
          <p:nvPr/>
        </p:nvGrpSpPr>
        <p:grpSpPr>
          <a:xfrm>
            <a:off x="5015209" y="0"/>
            <a:ext cx="4247451" cy="2399091"/>
            <a:chOff x="5015209" y="0"/>
            <a:chExt cx="4247451" cy="2399091"/>
          </a:xfrm>
        </p:grpSpPr>
        <p:pic>
          <p:nvPicPr>
            <p:cNvPr id="4098" name="Picture 2" descr="http://freevector.co/wp-content/uploads/2009/12/60927-back-curved-arr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983464">
              <a:off x="5015209" y="494091"/>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a:off x="6584555" y="0"/>
              <a:ext cx="267810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Ph</a:t>
              </a:r>
              <a:r>
                <a:rPr kumimoji="0" lang="es-AR"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r>
                <a:rPr kumimoji="0" lang="es-AR"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s-AR"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Symbol" panose="05050102010706020507" pitchFamily="18" charset="2"/>
                </a:rPr>
                <a:t>/fibrosis intersticial,  espacio </a:t>
              </a:r>
              <a:r>
                <a:rPr kumimoji="0" lang="es-AR" sz="1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Symbol" panose="05050102010706020507" pitchFamily="18" charset="2"/>
                </a:rPr>
                <a:t>int</a:t>
              </a:r>
              <a:r>
                <a:rPr kumimoji="0" lang="es-AR"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Symbol" panose="05050102010706020507" pitchFamily="18" charset="2"/>
                </a:rPr>
                <a:t>. fibroblastos :  IFP</a:t>
              </a:r>
              <a:endParaRPr kumimoji="0" lang="es-AR"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
        <p:nvSpPr>
          <p:cNvPr id="12" name="Rectángulo 11"/>
          <p:cNvSpPr/>
          <p:nvPr/>
        </p:nvSpPr>
        <p:spPr>
          <a:xfrm>
            <a:off x="5069530" y="4202469"/>
            <a:ext cx="2361304" cy="1569660"/>
          </a:xfrm>
          <a:prstGeom prst="rect">
            <a:avLst/>
          </a:prstGeom>
        </p:spPr>
        <p:txBody>
          <a:bodyPr wrap="square">
            <a:spAutoFit/>
          </a:bodyPr>
          <a:lstStyle/>
          <a:p>
            <a:pPr algn="just"/>
            <a:r>
              <a:rPr lang="es-AR" sz="1200" dirty="0">
                <a:solidFill>
                  <a:srgbClr val="0000FF"/>
                </a:solidFill>
                <a:latin typeface="Arial" panose="020B0604020202020204" pitchFamily="34" charset="0"/>
                <a:cs typeface="Arial" panose="020B0604020202020204" pitchFamily="34" charset="0"/>
              </a:rPr>
              <a:t>La deficiencia en funcionalidad del drenaje linfático, sumada a la </a:t>
            </a:r>
            <a:r>
              <a:rPr lang="es-AR" sz="1200" dirty="0" err="1">
                <a:solidFill>
                  <a:srgbClr val="0000FF"/>
                </a:solidFill>
                <a:latin typeface="Arial" panose="020B0604020202020204" pitchFamily="34" charset="0"/>
                <a:cs typeface="Arial" panose="020B0604020202020204" pitchFamily="34" charset="0"/>
              </a:rPr>
              <a:t>hiperpermeabilidad</a:t>
            </a:r>
            <a:r>
              <a:rPr lang="es-AR" sz="1200" dirty="0">
                <a:solidFill>
                  <a:srgbClr val="0000FF"/>
                </a:solidFill>
                <a:latin typeface="Arial" panose="020B0604020202020204" pitchFamily="34" charset="0"/>
                <a:cs typeface="Arial" panose="020B0604020202020204" pitchFamily="34" charset="0"/>
              </a:rPr>
              <a:t> vascular, conduce a un aumento de presión intersticial (IFP), que reduce el transporte convectivo, en tanto la densa matriz extracelular dificulta la difusión. </a:t>
            </a:r>
            <a:endParaRPr lang="es-AR" sz="1200" dirty="0">
              <a:solidFill>
                <a:srgbClr val="0000FF"/>
              </a:solidFill>
            </a:endParaRPr>
          </a:p>
        </p:txBody>
      </p:sp>
    </p:spTree>
    <p:extLst>
      <p:ext uri="{BB962C8B-B14F-4D97-AF65-F5344CB8AC3E}">
        <p14:creationId xmlns:p14="http://schemas.microsoft.com/office/powerpoint/2010/main" val="333879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0FDE392-454A-4924-BCE5-D84B5653811D}"/>
              </a:ext>
            </a:extLst>
          </p:cNvPr>
          <p:cNvPicPr>
            <a:picLocks noChangeAspect="1"/>
          </p:cNvPicPr>
          <p:nvPr/>
        </p:nvPicPr>
        <p:blipFill>
          <a:blip r:embed="rId2"/>
          <a:stretch>
            <a:fillRect/>
          </a:stretch>
        </p:blipFill>
        <p:spPr>
          <a:xfrm>
            <a:off x="1333665" y="577215"/>
            <a:ext cx="6476670" cy="6050550"/>
          </a:xfrm>
          <a:prstGeom prst="rect">
            <a:avLst/>
          </a:prstGeom>
        </p:spPr>
      </p:pic>
      <p:sp>
        <p:nvSpPr>
          <p:cNvPr id="6" name="Rectángulo 5">
            <a:extLst>
              <a:ext uri="{FF2B5EF4-FFF2-40B4-BE49-F238E27FC236}">
                <a16:creationId xmlns:a16="http://schemas.microsoft.com/office/drawing/2014/main" id="{377BDAA7-B238-4BAA-B67F-04A5D896231F}"/>
              </a:ext>
            </a:extLst>
          </p:cNvPr>
          <p:cNvSpPr/>
          <p:nvPr/>
        </p:nvSpPr>
        <p:spPr>
          <a:xfrm>
            <a:off x="0" y="6417649"/>
            <a:ext cx="9144000" cy="461665"/>
          </a:xfrm>
          <a:prstGeom prst="rect">
            <a:avLst/>
          </a:prstGeom>
        </p:spPr>
        <p:txBody>
          <a:bodyPr wrap="square">
            <a:spAutoFit/>
          </a:bodyPr>
          <a:lstStyle/>
          <a:p>
            <a:pPr algn="r"/>
            <a:r>
              <a:rPr lang="en-US" sz="1200" dirty="0">
                <a:solidFill>
                  <a:srgbClr val="000000"/>
                </a:solidFill>
                <a:latin typeface="Arial" panose="020B0604020202020204" pitchFamily="34" charset="0"/>
                <a:cs typeface="Arial" panose="020B0604020202020204" pitchFamily="34" charset="0"/>
              </a:rPr>
              <a:t>Nanodrug Delivery: Is the Enhanced Permeability and Retention Effect Sufficient for Curing Cancer? </a:t>
            </a:r>
            <a:r>
              <a:rPr lang="es-AR" sz="1200" dirty="0" err="1">
                <a:solidFill>
                  <a:srgbClr val="000000"/>
                </a:solidFill>
                <a:latin typeface="Arial" panose="020B0604020202020204" pitchFamily="34" charset="0"/>
                <a:cs typeface="Arial" panose="020B0604020202020204" pitchFamily="34" charset="0"/>
              </a:rPr>
              <a:t>Yuko</a:t>
            </a:r>
            <a:r>
              <a:rPr lang="es-AR" sz="1200" dirty="0">
                <a:solidFill>
                  <a:srgbClr val="000000"/>
                </a:solidFill>
                <a:latin typeface="Arial" panose="020B0604020202020204" pitchFamily="34" charset="0"/>
                <a:cs typeface="Arial" panose="020B0604020202020204" pitchFamily="34" charset="0"/>
              </a:rPr>
              <a:t> Nakamura,</a:t>
            </a:r>
            <a:r>
              <a:rPr lang="es-AR" sz="1200" dirty="0">
                <a:solidFill>
                  <a:srgbClr val="082EFF"/>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Ai</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Mochida</a:t>
            </a:r>
            <a:r>
              <a:rPr lang="es-AR" sz="1200" dirty="0">
                <a:solidFill>
                  <a:srgbClr val="000000"/>
                </a:solidFill>
                <a:latin typeface="Arial" panose="020B0604020202020204" pitchFamily="34" charset="0"/>
                <a:cs typeface="Arial" panose="020B0604020202020204" pitchFamily="34" charset="0"/>
              </a:rPr>
              <a:t>,</a:t>
            </a:r>
            <a:r>
              <a:rPr lang="es-AR" sz="1200" dirty="0">
                <a:solidFill>
                  <a:srgbClr val="082EFF"/>
                </a:solidFill>
                <a:latin typeface="Arial" panose="020B0604020202020204" pitchFamily="34" charset="0"/>
                <a:cs typeface="Arial" panose="020B0604020202020204" pitchFamily="34" charset="0"/>
              </a:rPr>
              <a:t> </a:t>
            </a:r>
            <a:r>
              <a:rPr lang="es-AR" sz="1200" dirty="0">
                <a:solidFill>
                  <a:srgbClr val="000000"/>
                </a:solidFill>
                <a:latin typeface="Arial" panose="020B0604020202020204" pitchFamily="34" charset="0"/>
                <a:cs typeface="Arial" panose="020B0604020202020204" pitchFamily="34" charset="0"/>
              </a:rPr>
              <a:t>Peter L. </a:t>
            </a:r>
            <a:r>
              <a:rPr lang="es-AR" sz="1200" dirty="0" err="1">
                <a:solidFill>
                  <a:srgbClr val="000000"/>
                </a:solidFill>
                <a:latin typeface="Arial" panose="020B0604020202020204" pitchFamily="34" charset="0"/>
                <a:cs typeface="Arial" panose="020B0604020202020204" pitchFamily="34" charset="0"/>
              </a:rPr>
              <a:t>Choyke</a:t>
            </a:r>
            <a:r>
              <a:rPr lang="es-AR" sz="1200" dirty="0">
                <a:solidFill>
                  <a:srgbClr val="000000"/>
                </a:solidFill>
                <a:latin typeface="Arial" panose="020B0604020202020204" pitchFamily="34" charset="0"/>
                <a:cs typeface="Arial" panose="020B0604020202020204" pitchFamily="34" charset="0"/>
              </a:rPr>
              <a:t>,</a:t>
            </a:r>
            <a:r>
              <a:rPr lang="es-AR" sz="1200" dirty="0">
                <a:solidFill>
                  <a:srgbClr val="082EFF"/>
                </a:solidFill>
                <a:latin typeface="Arial" panose="020B0604020202020204" pitchFamily="34" charset="0"/>
                <a:cs typeface="Arial" panose="020B0604020202020204" pitchFamily="34" charset="0"/>
              </a:rPr>
              <a:t> </a:t>
            </a:r>
            <a:r>
              <a:rPr lang="es-AR" sz="1200" dirty="0">
                <a:solidFill>
                  <a:srgbClr val="000000"/>
                </a:solidFill>
                <a:latin typeface="Arial" panose="020B0604020202020204" pitchFamily="34" charset="0"/>
                <a:cs typeface="Arial" panose="020B0604020202020204" pitchFamily="34" charset="0"/>
              </a:rPr>
              <a:t>and </a:t>
            </a:r>
            <a:r>
              <a:rPr lang="es-AR" sz="1200" dirty="0" err="1">
                <a:solidFill>
                  <a:srgbClr val="000000"/>
                </a:solidFill>
                <a:latin typeface="Arial" panose="020B0604020202020204" pitchFamily="34" charset="0"/>
                <a:cs typeface="Arial" panose="020B0604020202020204" pitchFamily="34" charset="0"/>
              </a:rPr>
              <a:t>Hisataka</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Kobayashi</a:t>
            </a:r>
            <a:r>
              <a:rPr lang="es-AR" sz="1200" dirty="0">
                <a:solidFill>
                  <a:srgbClr val="000000"/>
                </a:solidFill>
                <a:latin typeface="Arial" panose="020B0604020202020204" pitchFamily="34" charset="0"/>
                <a:cs typeface="Arial" panose="020B0604020202020204" pitchFamily="34" charset="0"/>
              </a:rPr>
              <a:t> </a:t>
            </a:r>
            <a:r>
              <a:rPr lang="pt-BR" sz="1200" dirty="0">
                <a:latin typeface="Arial" panose="020B0604020202020204" pitchFamily="34" charset="0"/>
                <a:cs typeface="Arial" panose="020B0604020202020204" pitchFamily="34" charset="0"/>
              </a:rPr>
              <a:t>DOI: 10.1021/acs.bioconjchem.6b00437 </a:t>
            </a:r>
            <a:r>
              <a:rPr lang="pt-BR" sz="1200" dirty="0" err="1">
                <a:latin typeface="Arial" panose="020B0604020202020204" pitchFamily="34" charset="0"/>
                <a:cs typeface="Arial" panose="020B0604020202020204" pitchFamily="34" charset="0"/>
              </a:rPr>
              <a:t>Bioconjugate</a:t>
            </a:r>
            <a:r>
              <a:rPr lang="pt-BR" sz="1200" dirty="0">
                <a:latin typeface="Arial" panose="020B0604020202020204" pitchFamily="34" charset="0"/>
                <a:cs typeface="Arial" panose="020B0604020202020204" pitchFamily="34" charset="0"/>
              </a:rPr>
              <a:t> </a:t>
            </a:r>
            <a:r>
              <a:rPr lang="pt-BR" sz="1200" dirty="0" err="1">
                <a:latin typeface="Arial" panose="020B0604020202020204" pitchFamily="34" charset="0"/>
                <a:cs typeface="Arial" panose="020B0604020202020204" pitchFamily="34" charset="0"/>
              </a:rPr>
              <a:t>Chem</a:t>
            </a:r>
            <a:r>
              <a:rPr lang="pt-BR" sz="1200" dirty="0">
                <a:latin typeface="Arial" panose="020B0604020202020204" pitchFamily="34" charset="0"/>
                <a:cs typeface="Arial" panose="020B0604020202020204" pitchFamily="34" charset="0"/>
              </a:rPr>
              <a:t>. </a:t>
            </a:r>
            <a:endParaRPr lang="es-AR" sz="1200" dirty="0">
              <a:latin typeface="Arial" panose="020B0604020202020204" pitchFamily="34" charset="0"/>
              <a:cs typeface="Arial" panose="020B0604020202020204" pitchFamily="34" charset="0"/>
            </a:endParaRPr>
          </a:p>
        </p:txBody>
      </p:sp>
      <p:sp>
        <p:nvSpPr>
          <p:cNvPr id="7" name="5 CuadroTexto">
            <a:extLst>
              <a:ext uri="{FF2B5EF4-FFF2-40B4-BE49-F238E27FC236}">
                <a16:creationId xmlns:a16="http://schemas.microsoft.com/office/drawing/2014/main" id="{43BD4721-5B9B-4D3F-85DD-14969F0F36BC}"/>
              </a:ext>
            </a:extLst>
          </p:cNvPr>
          <p:cNvSpPr txBox="1"/>
          <p:nvPr/>
        </p:nvSpPr>
        <p:spPr>
          <a:xfrm>
            <a:off x="0" y="115554"/>
            <a:ext cx="9144000" cy="4616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a:spAutoFit/>
          </a:bodyPr>
          <a:lstStyle/>
          <a:p>
            <a:pPr lvl="0" algn="ctr">
              <a:defRPr/>
            </a:pPr>
            <a:r>
              <a:rPr lang="es-AR" sz="2400" b="1" dirty="0">
                <a:solidFill>
                  <a:prstClr val="white"/>
                </a:solidFill>
                <a:latin typeface="Arial" pitchFamily="34" charset="0"/>
                <a:cs typeface="Arial" pitchFamily="34" charset="0"/>
              </a:rPr>
              <a:t>B</a:t>
            </a:r>
            <a:r>
              <a:rPr kumimoji="0" lang="es-AR" sz="2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arreras</a:t>
            </a:r>
            <a:r>
              <a:rPr kumimoji="0" lang="es-AR"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para el </a:t>
            </a:r>
            <a:r>
              <a:rPr kumimoji="0" lang="es-AR" sz="2400" b="1" i="1" u="none" strike="noStrike" kern="1200" cap="none" spc="0" normalizeH="0" baseline="0" noProof="0" dirty="0" err="1">
                <a:ln>
                  <a:noFill/>
                </a:ln>
                <a:solidFill>
                  <a:prstClr val="white"/>
                </a:solidFill>
                <a:effectLst/>
                <a:uLnTx/>
                <a:uFillTx/>
                <a:latin typeface="Arial" pitchFamily="34" charset="0"/>
                <a:ea typeface="+mn-ea"/>
                <a:cs typeface="Arial" pitchFamily="34" charset="0"/>
              </a:rPr>
              <a:t>delivery</a:t>
            </a:r>
            <a:r>
              <a:rPr kumimoji="0" lang="es-AR"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de </a:t>
            </a:r>
            <a:r>
              <a:rPr lang="es-AR" sz="2400" b="1" dirty="0" err="1">
                <a:solidFill>
                  <a:prstClr val="white"/>
                </a:solidFill>
                <a:latin typeface="Arial" pitchFamily="34" charset="0"/>
                <a:cs typeface="Arial" pitchFamily="34" charset="0"/>
              </a:rPr>
              <a:t>nanomedicinas</a:t>
            </a:r>
            <a:r>
              <a:rPr lang="es-AR" sz="2400" b="1" dirty="0">
                <a:solidFill>
                  <a:prstClr val="white"/>
                </a:solidFill>
                <a:latin typeface="Arial" pitchFamily="34" charset="0"/>
                <a:cs typeface="Arial" pitchFamily="34" charset="0"/>
              </a:rPr>
              <a:t> antitumorales</a:t>
            </a:r>
            <a:endParaRPr kumimoji="0" lang="es-AR"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37990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0" y="163513"/>
            <a:ext cx="9144000" cy="457200"/>
          </a:xfrm>
          <a:prstGeom prst="rect">
            <a:avLst/>
          </a:prstGeom>
          <a:solidFill>
            <a:schemeClr val="accent2"/>
          </a:solidFill>
          <a:ln>
            <a:noFill/>
          </a:ln>
          <a:effectLs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s-AR" altLang="es-AR" sz="2400" dirty="0">
                <a:solidFill>
                  <a:schemeClr val="bg1"/>
                </a:solidFill>
              </a:rPr>
              <a:t>Las inconsistencias del </a:t>
            </a:r>
            <a:r>
              <a:rPr lang="es-AR" altLang="es-AR" sz="2400" b="1" i="1" dirty="0" err="1">
                <a:solidFill>
                  <a:schemeClr val="bg1"/>
                </a:solidFill>
              </a:rPr>
              <a:t>targeting</a:t>
            </a:r>
            <a:r>
              <a:rPr lang="es-AR" altLang="es-AR" sz="2400" dirty="0">
                <a:solidFill>
                  <a:schemeClr val="bg1"/>
                </a:solidFill>
              </a:rPr>
              <a:t> activo</a:t>
            </a:r>
            <a:endParaRPr lang="es-AR" altLang="es-AR" sz="2400" i="1" dirty="0">
              <a:solidFill>
                <a:schemeClr val="bg1"/>
              </a:solidFill>
            </a:endParaRPr>
          </a:p>
        </p:txBody>
      </p:sp>
      <p:sp>
        <p:nvSpPr>
          <p:cNvPr id="103429" name="Rectangle 5"/>
          <p:cNvSpPr>
            <a:spLocks noChangeArrowheads="1"/>
          </p:cNvSpPr>
          <p:nvPr/>
        </p:nvSpPr>
        <p:spPr bwMode="auto">
          <a:xfrm>
            <a:off x="395288" y="1262063"/>
            <a:ext cx="82089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AR" altLang="es-AR" sz="1800" b="1"/>
              <a:t>2 El</a:t>
            </a:r>
            <a:r>
              <a:rPr lang="es-AR" altLang="es-AR" sz="1800" b="1" i="1"/>
              <a:t> “homing mechanism” </a:t>
            </a:r>
            <a:r>
              <a:rPr lang="es-AR" altLang="es-AR" sz="1800" b="1"/>
              <a:t>mediado por AC no existe</a:t>
            </a:r>
          </a:p>
        </p:txBody>
      </p:sp>
      <p:grpSp>
        <p:nvGrpSpPr>
          <p:cNvPr id="103436" name="Group 12"/>
          <p:cNvGrpSpPr>
            <a:grpSpLocks/>
          </p:cNvGrpSpPr>
          <p:nvPr/>
        </p:nvGrpSpPr>
        <p:grpSpPr bwMode="auto">
          <a:xfrm>
            <a:off x="539750" y="1550988"/>
            <a:ext cx="8137525" cy="2501900"/>
            <a:chOff x="340" y="977"/>
            <a:chExt cx="5126" cy="1576"/>
          </a:xfrm>
        </p:grpSpPr>
        <p:pic>
          <p:nvPicPr>
            <p:cNvPr id="3278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 y="977"/>
              <a:ext cx="3849" cy="1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81" name="Text Box 7"/>
            <p:cNvSpPr txBox="1">
              <a:spLocks noChangeArrowheads="1"/>
            </p:cNvSpPr>
            <p:nvPr/>
          </p:nvSpPr>
          <p:spPr bwMode="auto">
            <a:xfrm>
              <a:off x="4332" y="1385"/>
              <a:ext cx="113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s-AR" altLang="es-AR" sz="1800" b="1">
                  <a:solidFill>
                    <a:srgbClr val="FF0000"/>
                  </a:solidFill>
                </a:rPr>
                <a:t>CUIDADO: Fab’ vs Fc</a:t>
              </a:r>
            </a:p>
          </p:txBody>
        </p:sp>
      </p:grpSp>
      <p:grpSp>
        <p:nvGrpSpPr>
          <p:cNvPr id="103437" name="Group 13"/>
          <p:cNvGrpSpPr>
            <a:grpSpLocks/>
          </p:cNvGrpSpPr>
          <p:nvPr/>
        </p:nvGrpSpPr>
        <p:grpSpPr bwMode="auto">
          <a:xfrm>
            <a:off x="1187450" y="4286250"/>
            <a:ext cx="7956550" cy="2527300"/>
            <a:chOff x="748" y="2700"/>
            <a:chExt cx="5012" cy="1592"/>
          </a:xfrm>
        </p:grpSpPr>
        <p:pic>
          <p:nvPicPr>
            <p:cNvPr id="3277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 y="2700"/>
              <a:ext cx="2988" cy="1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8" name="Rectangle 9"/>
            <p:cNvSpPr>
              <a:spLocks noChangeArrowheads="1"/>
            </p:cNvSpPr>
            <p:nvPr/>
          </p:nvSpPr>
          <p:spPr bwMode="auto">
            <a:xfrm>
              <a:off x="3787" y="2700"/>
              <a:ext cx="1973" cy="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s-AR" sz="1200" dirty="0"/>
                <a:t>Fig. 2. Time course of </a:t>
              </a:r>
              <a:r>
                <a:rPr lang="en-GB" altLang="es-AR" sz="1200" b="1" dirty="0">
                  <a:solidFill>
                    <a:srgbClr val="FF0000"/>
                  </a:solidFill>
                </a:rPr>
                <a:t>blood residence</a:t>
              </a:r>
              <a:r>
                <a:rPr lang="en-GB" altLang="es-AR" sz="1200" dirty="0"/>
                <a:t>, </a:t>
              </a:r>
              <a:r>
                <a:rPr lang="en-GB" altLang="es-AR" sz="1200" b="1" dirty="0">
                  <a:solidFill>
                    <a:srgbClr val="0000FF"/>
                  </a:solidFill>
                </a:rPr>
                <a:t>liver uptake </a:t>
              </a:r>
              <a:r>
                <a:rPr lang="en-GB" altLang="es-AR" sz="1200" b="1" dirty="0"/>
                <a:t>and </a:t>
              </a:r>
              <a:r>
                <a:rPr lang="en-GB" altLang="es-AR" sz="1200" b="1" dirty="0" err="1">
                  <a:solidFill>
                    <a:srgbClr val="92D050"/>
                  </a:solidFill>
                </a:rPr>
                <a:t>tumor</a:t>
              </a:r>
              <a:r>
                <a:rPr lang="en-GB" altLang="es-AR" sz="1200" b="1" dirty="0">
                  <a:solidFill>
                    <a:srgbClr val="92D050"/>
                  </a:solidFill>
                </a:rPr>
                <a:t> accumulation</a:t>
              </a:r>
              <a:r>
                <a:rPr lang="en-GB" altLang="es-AR" sz="1200" dirty="0">
                  <a:solidFill>
                    <a:srgbClr val="92D050"/>
                  </a:solidFill>
                </a:rPr>
                <a:t> </a:t>
              </a:r>
              <a:r>
                <a:rPr lang="en-GB" altLang="es-AR" sz="1200" dirty="0"/>
                <a:t>of PEG-liposomes, IgG-PEG-liposome  or Fab’-PEG-liposome  in MKN-45- bearing BALB/c nu/nu mice. Two million MKN-45 cells were inoculated into the backs of female BALB/c nu/nu mice. The numbers in parentheses represent the average numbers of whole antibodies of 21B2 or Fab’ molecules of 21B2 per liposome.</a:t>
              </a:r>
            </a:p>
          </p:txBody>
        </p:sp>
        <p:sp>
          <p:nvSpPr>
            <p:cNvPr id="32779" name="Rectangle 10"/>
            <p:cNvSpPr>
              <a:spLocks noChangeArrowheads="1"/>
            </p:cNvSpPr>
            <p:nvPr/>
          </p:nvSpPr>
          <p:spPr bwMode="auto">
            <a:xfrm>
              <a:off x="4105" y="4061"/>
              <a:ext cx="1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AR" altLang="es-AR" sz="1800">
                  <a:solidFill>
                    <a:srgbClr val="FF0000"/>
                  </a:solidFill>
                </a:rPr>
                <a:t>Targeting activo?</a:t>
              </a:r>
            </a:p>
          </p:txBody>
        </p:sp>
      </p:grpSp>
      <p:sp>
        <p:nvSpPr>
          <p:cNvPr id="103435" name="Rectangle 11"/>
          <p:cNvSpPr>
            <a:spLocks noChangeArrowheads="1"/>
          </p:cNvSpPr>
          <p:nvPr/>
        </p:nvSpPr>
        <p:spPr bwMode="auto">
          <a:xfrm>
            <a:off x="395288" y="620713"/>
            <a:ext cx="82089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AR" altLang="es-AR" sz="1800" b="1"/>
              <a:t>1 Terapias basadas en selección de blancos moleculares oncológicos:</a:t>
            </a:r>
            <a:r>
              <a:rPr lang="es-AR" altLang="es-AR" sz="1800"/>
              <a:t> extrema variación intercelular (estadio, densidad, estructura) / interindividual</a:t>
            </a:r>
          </a:p>
        </p:txBody>
      </p:sp>
      <p:sp>
        <p:nvSpPr>
          <p:cNvPr id="103439" name="Rectangle 15"/>
          <p:cNvSpPr>
            <a:spLocks noChangeArrowheads="1"/>
          </p:cNvSpPr>
          <p:nvPr/>
        </p:nvSpPr>
        <p:spPr bwMode="auto">
          <a:xfrm>
            <a:off x="7667625" y="2997200"/>
            <a:ext cx="1258888" cy="915988"/>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s-AR" sz="1800" b="1"/>
              <a:t>El dilema del targeting </a:t>
            </a:r>
            <a:endParaRPr lang="es-ES" altLang="es-AR" sz="1800"/>
          </a:p>
        </p:txBody>
      </p:sp>
    </p:spTree>
    <p:extLst>
      <p:ext uri="{BB962C8B-B14F-4D97-AF65-F5344CB8AC3E}">
        <p14:creationId xmlns:p14="http://schemas.microsoft.com/office/powerpoint/2010/main" val="3126777015"/>
      </p:ext>
    </p:extLst>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528" y="1991247"/>
            <a:ext cx="5397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5" name="Text Box 9"/>
          <p:cNvSpPr txBox="1">
            <a:spLocks noChangeArrowheads="1"/>
          </p:cNvSpPr>
          <p:nvPr/>
        </p:nvSpPr>
        <p:spPr bwMode="auto">
          <a:xfrm>
            <a:off x="1713540" y="4892060"/>
            <a:ext cx="3097213"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AR" altLang="es-AR" sz="1800" b="1" i="1" dirty="0">
                <a:solidFill>
                  <a:srgbClr val="FF3300"/>
                </a:solidFill>
              </a:rPr>
              <a:t>In vivo</a:t>
            </a:r>
            <a:r>
              <a:rPr lang="es-AR" altLang="es-AR" sz="1800" b="1" dirty="0">
                <a:solidFill>
                  <a:srgbClr val="FF3300"/>
                </a:solidFill>
              </a:rPr>
              <a:t>, la decoración con AC no </a:t>
            </a:r>
            <a:r>
              <a:rPr lang="es-AR" altLang="es-AR" sz="1800" b="1" dirty="0">
                <a:solidFill>
                  <a:srgbClr val="FF3300"/>
                </a:solidFill>
                <a:cs typeface="Arial" panose="020B0604020202020204" pitchFamily="34" charset="0"/>
              </a:rPr>
              <a:t>↑↑ </a:t>
            </a:r>
            <a:r>
              <a:rPr lang="es-AR" altLang="es-AR" sz="2400" b="1" u="sng" dirty="0">
                <a:solidFill>
                  <a:srgbClr val="FF3300"/>
                </a:solidFill>
                <a:cs typeface="Arial" panose="020B0604020202020204" pitchFamily="34" charset="0"/>
              </a:rPr>
              <a:t>acumulación en tumor</a:t>
            </a:r>
          </a:p>
        </p:txBody>
      </p:sp>
      <p:pic>
        <p:nvPicPr>
          <p:cNvPr id="3379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33" y="1092199"/>
            <a:ext cx="53975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6" name="Text Box 10"/>
          <p:cNvSpPr txBox="1">
            <a:spLocks noChangeArrowheads="1"/>
          </p:cNvSpPr>
          <p:nvPr/>
        </p:nvSpPr>
        <p:spPr bwMode="auto">
          <a:xfrm>
            <a:off x="6152541" y="2561352"/>
            <a:ext cx="309721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AR" altLang="es-AR" sz="1800" b="1" i="1" dirty="0">
                <a:cs typeface="Arial" panose="020B0604020202020204" pitchFamily="34" charset="0"/>
              </a:rPr>
              <a:t>in vitro</a:t>
            </a:r>
            <a:r>
              <a:rPr lang="es-AR" altLang="es-AR" sz="1800" dirty="0">
                <a:cs typeface="Arial" panose="020B0604020202020204" pitchFamily="34" charset="0"/>
              </a:rPr>
              <a:t>, l</a:t>
            </a:r>
            <a:r>
              <a:rPr lang="es-AR" altLang="es-AR" sz="1800" dirty="0"/>
              <a:t>a decoración con AC </a:t>
            </a:r>
            <a:r>
              <a:rPr lang="es-AR" altLang="es-AR" sz="1800" dirty="0">
                <a:cs typeface="Arial" panose="020B0604020202020204" pitchFamily="34" charset="0"/>
              </a:rPr>
              <a:t>↑↑ </a:t>
            </a:r>
            <a:r>
              <a:rPr lang="es-AR" altLang="es-AR" sz="2400" b="1" u="sng" dirty="0">
                <a:solidFill>
                  <a:srgbClr val="FF0000"/>
                </a:solidFill>
                <a:cs typeface="Arial" panose="020B0604020202020204" pitchFamily="34" charset="0"/>
              </a:rPr>
              <a:t>captación</a:t>
            </a:r>
            <a:r>
              <a:rPr lang="es-AR" altLang="es-AR" sz="1800" u="sng" dirty="0">
                <a:cs typeface="Arial" panose="020B0604020202020204" pitchFamily="34" charset="0"/>
              </a:rPr>
              <a:t> por células tumorales</a:t>
            </a:r>
          </a:p>
        </p:txBody>
      </p:sp>
      <p:sp>
        <p:nvSpPr>
          <p:cNvPr id="33799" name="Rectangle 15"/>
          <p:cNvSpPr>
            <a:spLocks noChangeArrowheads="1"/>
          </p:cNvSpPr>
          <p:nvPr/>
        </p:nvSpPr>
        <p:spPr bwMode="auto">
          <a:xfrm>
            <a:off x="0" y="673100"/>
            <a:ext cx="82089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AR" altLang="es-AR" sz="1800" b="1" dirty="0"/>
              <a:t>2 El</a:t>
            </a:r>
            <a:r>
              <a:rPr lang="es-AR" altLang="es-AR" sz="1800" b="1" i="1" dirty="0"/>
              <a:t> “</a:t>
            </a:r>
            <a:r>
              <a:rPr lang="es-AR" altLang="es-AR" sz="1800" b="1" i="1" dirty="0" err="1"/>
              <a:t>homing</a:t>
            </a:r>
            <a:r>
              <a:rPr lang="es-AR" altLang="es-AR" sz="1800" b="1" i="1" dirty="0"/>
              <a:t> </a:t>
            </a:r>
            <a:r>
              <a:rPr lang="es-AR" altLang="es-AR" sz="1800" b="1" i="1" dirty="0" err="1"/>
              <a:t>mechanism</a:t>
            </a:r>
            <a:r>
              <a:rPr lang="es-AR" altLang="es-AR" sz="1800" b="1" i="1" dirty="0"/>
              <a:t>” </a:t>
            </a:r>
            <a:r>
              <a:rPr lang="es-AR" altLang="es-AR" sz="1800" b="1" dirty="0"/>
              <a:t>mediado por AC no existe</a:t>
            </a:r>
          </a:p>
        </p:txBody>
      </p:sp>
      <p:sp>
        <p:nvSpPr>
          <p:cNvPr id="10" name="Text Box 4">
            <a:extLst>
              <a:ext uri="{FF2B5EF4-FFF2-40B4-BE49-F238E27FC236}">
                <a16:creationId xmlns:a16="http://schemas.microsoft.com/office/drawing/2014/main" id="{DEA81B05-B694-4D78-AED7-BBC05E77D5AD}"/>
              </a:ext>
            </a:extLst>
          </p:cNvPr>
          <p:cNvSpPr txBox="1">
            <a:spLocks noChangeArrowheads="1"/>
          </p:cNvSpPr>
          <p:nvPr/>
        </p:nvSpPr>
        <p:spPr bwMode="auto">
          <a:xfrm>
            <a:off x="0" y="163513"/>
            <a:ext cx="9144000" cy="457200"/>
          </a:xfrm>
          <a:prstGeom prst="rect">
            <a:avLst/>
          </a:prstGeom>
          <a:solidFill>
            <a:schemeClr val="accent2"/>
          </a:solidFill>
          <a:ln>
            <a:noFill/>
          </a:ln>
          <a:effectLs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s-AR" altLang="es-AR" sz="2400" dirty="0">
                <a:solidFill>
                  <a:schemeClr val="bg1"/>
                </a:solidFill>
              </a:rPr>
              <a:t>Las inconsistencias del </a:t>
            </a:r>
            <a:r>
              <a:rPr lang="es-AR" altLang="es-AR" sz="2400" b="1" i="1" dirty="0" err="1">
                <a:solidFill>
                  <a:schemeClr val="bg1"/>
                </a:solidFill>
              </a:rPr>
              <a:t>targeting</a:t>
            </a:r>
            <a:r>
              <a:rPr lang="es-AR" altLang="es-AR" sz="2400" dirty="0">
                <a:solidFill>
                  <a:schemeClr val="bg1"/>
                </a:solidFill>
              </a:rPr>
              <a:t> activo</a:t>
            </a:r>
            <a:endParaRPr lang="es-AR" altLang="es-AR" sz="2400" i="1" dirty="0">
              <a:solidFill>
                <a:schemeClr val="bg1"/>
              </a:solidFill>
            </a:endParaRPr>
          </a:p>
        </p:txBody>
      </p:sp>
    </p:spTree>
    <p:extLst>
      <p:ext uri="{BB962C8B-B14F-4D97-AF65-F5344CB8AC3E}">
        <p14:creationId xmlns:p14="http://schemas.microsoft.com/office/powerpoint/2010/main" val="24396798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3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5" grpId="0"/>
      <p:bldP spid="10138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90" name="Rectangle 6"/>
          <p:cNvSpPr>
            <a:spLocks noChangeArrowheads="1"/>
          </p:cNvSpPr>
          <p:nvPr/>
        </p:nvSpPr>
        <p:spPr bwMode="auto">
          <a:xfrm>
            <a:off x="250825" y="908050"/>
            <a:ext cx="88931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AR" altLang="es-AR" sz="1800"/>
              <a:t>1 </a:t>
            </a:r>
            <a:r>
              <a:rPr lang="es-AR" altLang="es-AR" sz="1800" b="1"/>
              <a:t>SMANCs y nano-objetos en general</a:t>
            </a:r>
            <a:r>
              <a:rPr lang="es-AR" altLang="es-AR" sz="1800"/>
              <a:t>: si bien se evita la eliminacion renal por incremento PM </a:t>
            </a:r>
            <a:r>
              <a:rPr lang="en-US" altLang="es-AR" sz="1800">
                <a:solidFill>
                  <a:srgbClr val="0000FF"/>
                </a:solidFill>
              </a:rPr>
              <a:t>15,000 to 70,000)</a:t>
            </a:r>
            <a:r>
              <a:rPr lang="es-AR" altLang="es-AR" sz="1800"/>
              <a:t>, no se evade el reconocimiento por el SMN!!</a:t>
            </a:r>
          </a:p>
        </p:txBody>
      </p:sp>
      <p:sp>
        <p:nvSpPr>
          <p:cNvPr id="35843" name="Text Box 7"/>
          <p:cNvSpPr txBox="1">
            <a:spLocks noChangeArrowheads="1"/>
          </p:cNvSpPr>
          <p:nvPr/>
        </p:nvSpPr>
        <p:spPr bwMode="auto">
          <a:xfrm>
            <a:off x="0" y="260350"/>
            <a:ext cx="9144000" cy="457200"/>
          </a:xfrm>
          <a:prstGeom prst="rect">
            <a:avLst/>
          </a:prstGeom>
          <a:solidFill>
            <a:srgbClr val="0000FF"/>
          </a:solidFill>
          <a:ln>
            <a:noFill/>
          </a:ln>
          <a:effectLs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s-AR" altLang="es-AR" sz="2400" dirty="0">
                <a:solidFill>
                  <a:schemeClr val="bg1"/>
                </a:solidFill>
              </a:rPr>
              <a:t>Las inconsistencias del </a:t>
            </a:r>
            <a:r>
              <a:rPr lang="es-AR" altLang="es-AR" sz="2400" b="1" i="1" dirty="0" err="1">
                <a:solidFill>
                  <a:schemeClr val="bg1"/>
                </a:solidFill>
              </a:rPr>
              <a:t>targeting</a:t>
            </a:r>
            <a:r>
              <a:rPr lang="es-AR" altLang="es-AR" sz="2400" b="1" i="1" dirty="0">
                <a:solidFill>
                  <a:schemeClr val="bg1"/>
                </a:solidFill>
              </a:rPr>
              <a:t> </a:t>
            </a:r>
            <a:r>
              <a:rPr lang="es-AR" altLang="es-AR" sz="2400" b="1" dirty="0" err="1">
                <a:solidFill>
                  <a:schemeClr val="bg1"/>
                </a:solidFill>
              </a:rPr>
              <a:t>via</a:t>
            </a:r>
            <a:r>
              <a:rPr lang="es-AR" altLang="es-AR" sz="2400" b="1" dirty="0">
                <a:solidFill>
                  <a:schemeClr val="bg1"/>
                </a:solidFill>
              </a:rPr>
              <a:t> efecto EPR</a:t>
            </a:r>
            <a:endParaRPr lang="es-AR" altLang="es-AR" sz="2400" dirty="0">
              <a:solidFill>
                <a:schemeClr val="bg1"/>
              </a:solidFill>
            </a:endParaRPr>
          </a:p>
        </p:txBody>
      </p:sp>
      <p:pic>
        <p:nvPicPr>
          <p:cNvPr id="9319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205038"/>
            <a:ext cx="7712075"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4" name="Rectangle 10"/>
          <p:cNvSpPr>
            <a:spLocks noChangeArrowheads="1"/>
          </p:cNvSpPr>
          <p:nvPr/>
        </p:nvSpPr>
        <p:spPr bwMode="auto">
          <a:xfrm>
            <a:off x="0" y="1557338"/>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s-AR" sz="1800" b="1">
                <a:solidFill>
                  <a:srgbClr val="0000FF"/>
                </a:solidFill>
              </a:rPr>
              <a:t>SMANCs: NCS 12 KDa+ 2 cadenas SMA 2KDa= 16KDa</a:t>
            </a:r>
          </a:p>
          <a:p>
            <a:pPr algn="ctr" eaLnBrk="1" hangingPunct="1">
              <a:spcBef>
                <a:spcPct val="0"/>
              </a:spcBef>
              <a:buFontTx/>
              <a:buNone/>
            </a:pPr>
            <a:r>
              <a:rPr lang="en-US" altLang="es-AR" sz="1800" b="1">
                <a:solidFill>
                  <a:srgbClr val="0000FF"/>
                </a:solidFill>
              </a:rPr>
              <a:t>Albumina 68KDa IgG 150 KDa </a:t>
            </a:r>
            <a:endParaRPr lang="en-US" altLang="es-AR" sz="1800">
              <a:solidFill>
                <a:srgbClr val="0000FF"/>
              </a:solidFill>
            </a:endParaRPr>
          </a:p>
        </p:txBody>
      </p:sp>
      <p:sp>
        <p:nvSpPr>
          <p:cNvPr id="93195" name="Rectangle 11"/>
          <p:cNvSpPr>
            <a:spLocks noChangeArrowheads="1"/>
          </p:cNvSpPr>
          <p:nvPr/>
        </p:nvSpPr>
        <p:spPr bwMode="auto">
          <a:xfrm>
            <a:off x="2268538" y="5157788"/>
            <a:ext cx="2087562" cy="287337"/>
          </a:xfrm>
          <a:prstGeom prst="rect">
            <a:avLst/>
          </a:prstGeom>
          <a:solidFill>
            <a:srgbClr val="FF3300">
              <a:alpha val="25098"/>
            </a:srgbClr>
          </a:solidFill>
          <a:ln w="254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AR" altLang="es-AR" sz="1800"/>
          </a:p>
        </p:txBody>
      </p:sp>
      <p:sp>
        <p:nvSpPr>
          <p:cNvPr id="93196" name="Rectangle 12"/>
          <p:cNvSpPr>
            <a:spLocks noChangeArrowheads="1"/>
          </p:cNvSpPr>
          <p:nvPr/>
        </p:nvSpPr>
        <p:spPr bwMode="auto">
          <a:xfrm>
            <a:off x="2268538" y="5661025"/>
            <a:ext cx="2087562" cy="287338"/>
          </a:xfrm>
          <a:prstGeom prst="rect">
            <a:avLst/>
          </a:prstGeom>
          <a:solidFill>
            <a:srgbClr val="FF3300">
              <a:alpha val="25098"/>
            </a:srgbClr>
          </a:solidFill>
          <a:ln w="254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AR" altLang="es-AR" sz="1800"/>
          </a:p>
        </p:txBody>
      </p:sp>
      <p:sp>
        <p:nvSpPr>
          <p:cNvPr id="93197" name="Rectangle 13"/>
          <p:cNvSpPr>
            <a:spLocks noChangeArrowheads="1"/>
          </p:cNvSpPr>
          <p:nvPr/>
        </p:nvSpPr>
        <p:spPr bwMode="auto">
          <a:xfrm>
            <a:off x="2268538" y="4652963"/>
            <a:ext cx="2159000" cy="288925"/>
          </a:xfrm>
          <a:prstGeom prst="rect">
            <a:avLst/>
          </a:prstGeom>
          <a:solidFill>
            <a:srgbClr val="FFFF00">
              <a:alpha val="25098"/>
            </a:srgbClr>
          </a:solidFill>
          <a:ln w="25400">
            <a:solidFill>
              <a:srgbClr val="66FF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AR" altLang="es-AR" sz="1800"/>
          </a:p>
        </p:txBody>
      </p:sp>
      <p:sp>
        <p:nvSpPr>
          <p:cNvPr id="93198" name="Rectangle 14"/>
          <p:cNvSpPr>
            <a:spLocks noChangeArrowheads="1"/>
          </p:cNvSpPr>
          <p:nvPr/>
        </p:nvSpPr>
        <p:spPr bwMode="auto">
          <a:xfrm>
            <a:off x="4500563" y="4652963"/>
            <a:ext cx="2016125" cy="288925"/>
          </a:xfrm>
          <a:prstGeom prst="rect">
            <a:avLst/>
          </a:prstGeom>
          <a:solidFill>
            <a:srgbClr val="00FF00">
              <a:alpha val="25098"/>
            </a:srgbClr>
          </a:solidFill>
          <a:ln w="25400">
            <a:solidFill>
              <a:srgbClr val="66FF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AR" altLang="es-AR" sz="1800"/>
          </a:p>
        </p:txBody>
      </p:sp>
      <p:sp>
        <p:nvSpPr>
          <p:cNvPr id="93199" name="Rectangle 15"/>
          <p:cNvSpPr>
            <a:spLocks noChangeArrowheads="1"/>
          </p:cNvSpPr>
          <p:nvPr/>
        </p:nvSpPr>
        <p:spPr bwMode="auto">
          <a:xfrm>
            <a:off x="6659563" y="4652963"/>
            <a:ext cx="1800225" cy="288925"/>
          </a:xfrm>
          <a:prstGeom prst="rect">
            <a:avLst/>
          </a:prstGeom>
          <a:solidFill>
            <a:srgbClr val="66FF33">
              <a:alpha val="25098"/>
            </a:srgbClr>
          </a:solidFill>
          <a:ln w="25400">
            <a:solidFill>
              <a:srgbClr val="66FF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AR" altLang="es-AR" sz="1800"/>
          </a:p>
        </p:txBody>
      </p:sp>
    </p:spTree>
    <p:extLst>
      <p:ext uri="{BB962C8B-B14F-4D97-AF65-F5344CB8AC3E}">
        <p14:creationId xmlns:p14="http://schemas.microsoft.com/office/powerpoint/2010/main" val="3094998472"/>
      </p:ext>
    </p:extLst>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09353" y="3077734"/>
            <a:ext cx="8325294" cy="3600986"/>
          </a:xfrm>
          <a:prstGeom prst="rect">
            <a:avLst/>
          </a:prstGeom>
        </p:spPr>
        <p:txBody>
          <a:bodyPr wrap="square">
            <a:spAutoFit/>
          </a:bodyPr>
          <a:lstStyle/>
          <a:p>
            <a:pPr algn="just"/>
            <a:r>
              <a:rPr lang="en-US" dirty="0">
                <a:solidFill>
                  <a:srgbClr val="0000FF"/>
                </a:solidFill>
                <a:latin typeface="Arial" panose="020B0604020202020204" pitchFamily="34" charset="0"/>
                <a:cs typeface="Arial" panose="020B0604020202020204" pitchFamily="34" charset="0"/>
              </a:rPr>
              <a:t>A </a:t>
            </a:r>
            <a:r>
              <a:rPr lang="en-US" dirty="0" err="1">
                <a:solidFill>
                  <a:srgbClr val="0000FF"/>
                </a:solidFill>
                <a:latin typeface="Arial" panose="020B0604020202020204" pitchFamily="34" charset="0"/>
                <a:cs typeface="Arial" panose="020B0604020202020204" pitchFamily="34" charset="0"/>
              </a:rPr>
              <a:t>pesar</a:t>
            </a:r>
            <a:r>
              <a:rPr lang="en-US" dirty="0">
                <a:solidFill>
                  <a:srgbClr val="0000FF"/>
                </a:solidFill>
                <a:latin typeface="Arial" panose="020B0604020202020204" pitchFamily="34" charset="0"/>
                <a:cs typeface="Arial" panose="020B0604020202020204" pitchFamily="34" charset="0"/>
              </a:rPr>
              <a:t> de </a:t>
            </a:r>
            <a:r>
              <a:rPr lang="en-US" dirty="0" err="1">
                <a:solidFill>
                  <a:srgbClr val="0000FF"/>
                </a:solidFill>
                <a:latin typeface="Arial" panose="020B0604020202020204" pitchFamily="34" charset="0"/>
                <a:cs typeface="Arial" panose="020B0604020202020204" pitchFamily="34" charset="0"/>
              </a:rPr>
              <a:t>los</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avances</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hechos</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en</a:t>
            </a:r>
            <a:r>
              <a:rPr lang="en-US" dirty="0">
                <a:solidFill>
                  <a:srgbClr val="0000FF"/>
                </a:solidFill>
                <a:latin typeface="Arial" panose="020B0604020202020204" pitchFamily="34" charset="0"/>
                <a:cs typeface="Arial" panose="020B0604020202020204" pitchFamily="34" charset="0"/>
              </a:rPr>
              <a:t> la </a:t>
            </a:r>
            <a:r>
              <a:rPr lang="en-US" dirty="0" err="1">
                <a:solidFill>
                  <a:srgbClr val="0000FF"/>
                </a:solidFill>
                <a:latin typeface="Arial" panose="020B0604020202020204" pitchFamily="34" charset="0"/>
                <a:cs typeface="Arial" panose="020B0604020202020204" pitchFamily="34" charset="0"/>
              </a:rPr>
              <a:t>identificación</a:t>
            </a:r>
            <a:r>
              <a:rPr lang="en-US" dirty="0">
                <a:solidFill>
                  <a:srgbClr val="0000FF"/>
                </a:solidFill>
                <a:latin typeface="Arial" panose="020B0604020202020204" pitchFamily="34" charset="0"/>
                <a:cs typeface="Arial" panose="020B0604020202020204" pitchFamily="34" charset="0"/>
              </a:rPr>
              <a:t> de </a:t>
            </a:r>
            <a:r>
              <a:rPr lang="en-US" dirty="0" err="1">
                <a:solidFill>
                  <a:srgbClr val="0000FF"/>
                </a:solidFill>
                <a:latin typeface="Arial" panose="020B0604020202020204" pitchFamily="34" charset="0"/>
                <a:cs typeface="Arial" panose="020B0604020202020204" pitchFamily="34" charset="0"/>
              </a:rPr>
              <a:t>nuevos</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biomarcadores</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los</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datos</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clinicos</a:t>
            </a:r>
            <a:r>
              <a:rPr lang="en-US" dirty="0">
                <a:solidFill>
                  <a:srgbClr val="0000FF"/>
                </a:solidFill>
                <a:latin typeface="Arial" panose="020B0604020202020204" pitchFamily="34" charset="0"/>
                <a:cs typeface="Arial" panose="020B0604020202020204" pitchFamily="34" charset="0"/>
              </a:rPr>
              <a:t> son </a:t>
            </a:r>
            <a:r>
              <a:rPr lang="en-US" dirty="0" err="1">
                <a:solidFill>
                  <a:srgbClr val="0000FF"/>
                </a:solidFill>
                <a:latin typeface="Arial" panose="020B0604020202020204" pitchFamily="34" charset="0"/>
                <a:cs typeface="Arial" panose="020B0604020202020204" pitchFamily="34" charset="0"/>
              </a:rPr>
              <a:t>contradictorios</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respecto</a:t>
            </a:r>
            <a:r>
              <a:rPr lang="en-US" dirty="0">
                <a:solidFill>
                  <a:srgbClr val="0000FF"/>
                </a:solidFill>
                <a:latin typeface="Arial" panose="020B0604020202020204" pitchFamily="34" charset="0"/>
                <a:cs typeface="Arial" panose="020B0604020202020204" pitchFamily="34" charset="0"/>
              </a:rPr>
              <a:t> de las </a:t>
            </a:r>
            <a:r>
              <a:rPr lang="en-US" dirty="0" err="1">
                <a:solidFill>
                  <a:srgbClr val="0000FF"/>
                </a:solidFill>
                <a:latin typeface="Arial" panose="020B0604020202020204" pitchFamily="34" charset="0"/>
                <a:cs typeface="Arial" panose="020B0604020202020204" pitchFamily="34" charset="0"/>
              </a:rPr>
              <a:t>ventajas</a:t>
            </a:r>
            <a:r>
              <a:rPr lang="en-US" dirty="0">
                <a:solidFill>
                  <a:srgbClr val="0000FF"/>
                </a:solidFill>
                <a:latin typeface="Arial" panose="020B0604020202020204" pitchFamily="34" charset="0"/>
                <a:cs typeface="Arial" panose="020B0604020202020204" pitchFamily="34" charset="0"/>
              </a:rPr>
              <a:t> que </a:t>
            </a:r>
            <a:r>
              <a:rPr lang="en-US" dirty="0" err="1">
                <a:solidFill>
                  <a:srgbClr val="0000FF"/>
                </a:solidFill>
                <a:latin typeface="Arial" panose="020B0604020202020204" pitchFamily="34" charset="0"/>
                <a:cs typeface="Arial" panose="020B0604020202020204" pitchFamily="34" charset="0"/>
              </a:rPr>
              <a:t>aportarian</a:t>
            </a:r>
            <a:r>
              <a:rPr lang="en-US" dirty="0">
                <a:solidFill>
                  <a:srgbClr val="0000FF"/>
                </a:solidFill>
                <a:latin typeface="Arial" panose="020B0604020202020204" pitchFamily="34" charset="0"/>
                <a:cs typeface="Arial" panose="020B0604020202020204" pitchFamily="34" charset="0"/>
              </a:rPr>
              <a:t> las targeted </a:t>
            </a:r>
            <a:r>
              <a:rPr lang="en-US" dirty="0" err="1">
                <a:solidFill>
                  <a:srgbClr val="0000FF"/>
                </a:solidFill>
                <a:latin typeface="Arial" panose="020B0604020202020204" pitchFamily="34" charset="0"/>
                <a:cs typeface="Arial" panose="020B0604020202020204" pitchFamily="34" charset="0"/>
              </a:rPr>
              <a:t>nanomedicinas</a:t>
            </a:r>
            <a:r>
              <a:rPr lang="en-US" dirty="0">
                <a:highlight>
                  <a:srgbClr val="FFFF00"/>
                </a:highlight>
                <a:latin typeface="Arial" panose="020B0604020202020204" pitchFamily="34" charset="0"/>
                <a:cs typeface="Arial" panose="020B0604020202020204" pitchFamily="34" charset="0"/>
              </a:rPr>
              <a:t> </a:t>
            </a:r>
            <a:r>
              <a:rPr lang="en-US" sz="1200" dirty="0">
                <a:highlight>
                  <a:srgbClr val="FFFF00"/>
                </a:highlight>
                <a:latin typeface="Arial" panose="020B0604020202020204" pitchFamily="34" charset="0"/>
                <a:cs typeface="Arial" panose="020B0604020202020204" pitchFamily="34" charset="0"/>
              </a:rPr>
              <a:t>(</a:t>
            </a:r>
            <a:r>
              <a:rPr lang="en-US" sz="1200" b="1" dirty="0">
                <a:highlight>
                  <a:srgbClr val="FFFF00"/>
                </a:highlight>
                <a:latin typeface="Arial" panose="020B0604020202020204" pitchFamily="34" charset="0"/>
                <a:cs typeface="Arial" panose="020B0604020202020204" pitchFamily="34" charset="0"/>
              </a:rPr>
              <a:t>K. F. </a:t>
            </a:r>
            <a:r>
              <a:rPr lang="en-US" sz="1200" b="1" dirty="0" err="1">
                <a:highlight>
                  <a:srgbClr val="FFFF00"/>
                </a:highlight>
                <a:latin typeface="Arial" panose="020B0604020202020204" pitchFamily="34" charset="0"/>
                <a:cs typeface="Arial" panose="020B0604020202020204" pitchFamily="34" charset="0"/>
              </a:rPr>
              <a:t>Pirollo</a:t>
            </a:r>
            <a:r>
              <a:rPr lang="en-US" sz="1200" b="1" dirty="0">
                <a:highlight>
                  <a:srgbClr val="FFFF00"/>
                </a:highlight>
                <a:latin typeface="Arial" panose="020B0604020202020204" pitchFamily="34" charset="0"/>
                <a:cs typeface="Arial" panose="020B0604020202020204" pitchFamily="34" charset="0"/>
              </a:rPr>
              <a:t>, E. H. Chang, Does a targeting ligand influence nanoparticle tumor localization or uptake?, Trends </a:t>
            </a:r>
            <a:r>
              <a:rPr lang="en-US" sz="1200" b="1" dirty="0" err="1">
                <a:highlight>
                  <a:srgbClr val="FFFF00"/>
                </a:highlight>
                <a:latin typeface="Arial" panose="020B0604020202020204" pitchFamily="34" charset="0"/>
                <a:cs typeface="Arial" panose="020B0604020202020204" pitchFamily="34" charset="0"/>
              </a:rPr>
              <a:t>Biotechnol</a:t>
            </a:r>
            <a:r>
              <a:rPr lang="en-US" sz="1200" b="1" dirty="0">
                <a:highlight>
                  <a:srgbClr val="FFFF00"/>
                </a:highlight>
                <a:latin typeface="Arial" panose="020B0604020202020204" pitchFamily="34" charset="0"/>
                <a:cs typeface="Arial" panose="020B0604020202020204" pitchFamily="34" charset="0"/>
              </a:rPr>
              <a:t>. 26(10) </a:t>
            </a:r>
            <a:r>
              <a:rPr lang="es-AR" sz="1200" b="1" dirty="0">
                <a:highlight>
                  <a:srgbClr val="FFFF00"/>
                </a:highlight>
                <a:latin typeface="Arial" panose="020B0604020202020204" pitchFamily="34" charset="0"/>
                <a:cs typeface="Arial" panose="020B0604020202020204" pitchFamily="34" charset="0"/>
              </a:rPr>
              <a:t>(2008) 552-558)</a:t>
            </a:r>
            <a:r>
              <a:rPr lang="en-US" sz="1200" dirty="0">
                <a:highlight>
                  <a:srgbClr val="FFFF00"/>
                </a:highlight>
                <a:latin typeface="Arial" panose="020B0604020202020204" pitchFamily="34" charset="0"/>
                <a:cs typeface="Arial" panose="020B0604020202020204" pitchFamily="34" charset="0"/>
              </a:rPr>
              <a:t>. </a:t>
            </a:r>
            <a:r>
              <a:rPr lang="en-US" dirty="0">
                <a:solidFill>
                  <a:srgbClr val="0000FF"/>
                </a:solidFill>
                <a:latin typeface="Arial" panose="020B0604020202020204" pitchFamily="34" charset="0"/>
                <a:cs typeface="Arial" panose="020B0604020202020204" pitchFamily="34" charset="0"/>
              </a:rPr>
              <a:t>La </a:t>
            </a:r>
            <a:r>
              <a:rPr lang="en-US" dirty="0" err="1">
                <a:solidFill>
                  <a:srgbClr val="0000FF"/>
                </a:solidFill>
                <a:latin typeface="Arial" panose="020B0604020202020204" pitchFamily="34" charset="0"/>
                <a:cs typeface="Arial" panose="020B0604020202020204" pitchFamily="34" charset="0"/>
              </a:rPr>
              <a:t>acumulacion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tumoral</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es</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definida</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por</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aspectos</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hidrodinamicos</a:t>
            </a:r>
            <a:r>
              <a:rPr lang="en-US" dirty="0">
                <a:solidFill>
                  <a:srgbClr val="0000FF"/>
                </a:solidFill>
                <a:latin typeface="Arial" panose="020B0604020202020204" pitchFamily="34" charset="0"/>
                <a:cs typeface="Arial" panose="020B0604020202020204" pitchFamily="34" charset="0"/>
              </a:rPr>
              <a:t> y </a:t>
            </a:r>
            <a:r>
              <a:rPr lang="en-US" dirty="0" err="1">
                <a:solidFill>
                  <a:srgbClr val="0000FF"/>
                </a:solidFill>
                <a:latin typeface="Arial" panose="020B0604020202020204" pitchFamily="34" charset="0"/>
                <a:cs typeface="Arial" panose="020B0604020202020204" pitchFamily="34" charset="0"/>
              </a:rPr>
              <a:t>fisicoquimicos</a:t>
            </a:r>
            <a:r>
              <a:rPr lang="en-US" dirty="0">
                <a:solidFill>
                  <a:srgbClr val="0000FF"/>
                </a:solidFill>
                <a:latin typeface="Arial" panose="020B0604020202020204" pitchFamily="34" charset="0"/>
                <a:cs typeface="Arial" panose="020B0604020202020204" pitchFamily="34" charset="0"/>
              </a:rPr>
              <a:t> y no </a:t>
            </a:r>
            <a:r>
              <a:rPr lang="en-US" dirty="0" err="1">
                <a:solidFill>
                  <a:srgbClr val="0000FF"/>
                </a:solidFill>
                <a:latin typeface="Arial" panose="020B0604020202020204" pitchFamily="34" charset="0"/>
                <a:cs typeface="Arial" panose="020B0604020202020204" pitchFamily="34" charset="0"/>
              </a:rPr>
              <a:t>por</a:t>
            </a:r>
            <a:r>
              <a:rPr lang="en-US" dirty="0">
                <a:solidFill>
                  <a:srgbClr val="0000FF"/>
                </a:solidFill>
                <a:latin typeface="Arial" panose="020B0604020202020204" pitchFamily="34" charset="0"/>
                <a:cs typeface="Arial" panose="020B0604020202020204" pitchFamily="34" charset="0"/>
              </a:rPr>
              <a:t> la </a:t>
            </a:r>
            <a:r>
              <a:rPr lang="en-US" dirty="0" err="1">
                <a:solidFill>
                  <a:srgbClr val="0000FF"/>
                </a:solidFill>
                <a:latin typeface="Arial" panose="020B0604020202020204" pitchFamily="34" charset="0"/>
                <a:cs typeface="Arial" panose="020B0604020202020204" pitchFamily="34" charset="0"/>
              </a:rPr>
              <a:t>presencia</a:t>
            </a:r>
            <a:r>
              <a:rPr lang="en-US" dirty="0">
                <a:solidFill>
                  <a:srgbClr val="0000FF"/>
                </a:solidFill>
                <a:latin typeface="Arial" panose="020B0604020202020204" pitchFamily="34" charset="0"/>
                <a:cs typeface="Arial" panose="020B0604020202020204" pitchFamily="34" charset="0"/>
              </a:rPr>
              <a:t> de un </a:t>
            </a:r>
            <a:r>
              <a:rPr lang="en-US" dirty="0" err="1">
                <a:solidFill>
                  <a:srgbClr val="0000FF"/>
                </a:solidFill>
                <a:latin typeface="Arial" panose="020B0604020202020204" pitchFamily="34" charset="0"/>
                <a:cs typeface="Arial" panose="020B0604020202020204" pitchFamily="34" charset="0"/>
              </a:rPr>
              <a:t>ligando</a:t>
            </a:r>
            <a:r>
              <a:rPr lang="en-US" sz="1200" dirty="0">
                <a:latin typeface="Arial" panose="020B0604020202020204" pitchFamily="34" charset="0"/>
                <a:cs typeface="Arial" panose="020B0604020202020204" pitchFamily="34" charset="0"/>
              </a:rPr>
              <a:t> </a:t>
            </a:r>
            <a:r>
              <a:rPr lang="en-US" sz="1200" dirty="0">
                <a:highlight>
                  <a:srgbClr val="FFFF00"/>
                </a:highlight>
                <a:latin typeface="Arial" panose="020B0604020202020204" pitchFamily="34" charset="0"/>
                <a:cs typeface="Arial" panose="020B0604020202020204" pitchFamily="34" charset="0"/>
              </a:rPr>
              <a:t>(</a:t>
            </a:r>
            <a:r>
              <a:rPr lang="en-US" sz="1200" b="1" dirty="0">
                <a:highlight>
                  <a:srgbClr val="FFFF00"/>
                </a:highlight>
                <a:latin typeface="Arial" panose="020B0604020202020204" pitchFamily="34" charset="0"/>
                <a:cs typeface="Arial" panose="020B0604020202020204" pitchFamily="34" charset="0"/>
              </a:rPr>
              <a:t>R. K. Jain, Delivery of molecular and cellular medicine to solid tumors, </a:t>
            </a:r>
            <a:r>
              <a:rPr lang="es-AR" sz="1200" b="1" dirty="0">
                <a:highlight>
                  <a:srgbClr val="FFFF00"/>
                </a:highlight>
                <a:latin typeface="Arial" panose="020B0604020202020204" pitchFamily="34" charset="0"/>
                <a:cs typeface="Arial" panose="020B0604020202020204" pitchFamily="34" charset="0"/>
              </a:rPr>
              <a:t>Adv. </a:t>
            </a:r>
            <a:r>
              <a:rPr lang="es-AR" sz="1200" b="1" dirty="0" err="1">
                <a:highlight>
                  <a:srgbClr val="FFFF00"/>
                </a:highlight>
                <a:latin typeface="Arial" panose="020B0604020202020204" pitchFamily="34" charset="0"/>
                <a:cs typeface="Arial" panose="020B0604020202020204" pitchFamily="34" charset="0"/>
              </a:rPr>
              <a:t>Drug</a:t>
            </a:r>
            <a:r>
              <a:rPr lang="es-AR" sz="1200" b="1" dirty="0">
                <a:highlight>
                  <a:srgbClr val="FFFF00"/>
                </a:highlight>
                <a:latin typeface="Arial" panose="020B0604020202020204" pitchFamily="34" charset="0"/>
                <a:cs typeface="Arial" panose="020B0604020202020204" pitchFamily="34" charset="0"/>
              </a:rPr>
              <a:t> </a:t>
            </a:r>
            <a:r>
              <a:rPr lang="es-AR" sz="1200" b="1" dirty="0" err="1">
                <a:highlight>
                  <a:srgbClr val="FFFF00"/>
                </a:highlight>
                <a:latin typeface="Arial" panose="020B0604020202020204" pitchFamily="34" charset="0"/>
                <a:cs typeface="Arial" panose="020B0604020202020204" pitchFamily="34" charset="0"/>
              </a:rPr>
              <a:t>Deliv</a:t>
            </a:r>
            <a:r>
              <a:rPr lang="es-AR" sz="1200" b="1" dirty="0">
                <a:highlight>
                  <a:srgbClr val="FFFF00"/>
                </a:highlight>
                <a:latin typeface="Arial" panose="020B0604020202020204" pitchFamily="34" charset="0"/>
                <a:cs typeface="Arial" panose="020B0604020202020204" pitchFamily="34" charset="0"/>
              </a:rPr>
              <a:t>. </a:t>
            </a:r>
            <a:r>
              <a:rPr lang="es-AR" sz="1200" b="1" dirty="0" err="1">
                <a:highlight>
                  <a:srgbClr val="FFFF00"/>
                </a:highlight>
                <a:latin typeface="Arial" panose="020B0604020202020204" pitchFamily="34" charset="0"/>
                <a:cs typeface="Arial" panose="020B0604020202020204" pitchFamily="34" charset="0"/>
              </a:rPr>
              <a:t>Rev</a:t>
            </a:r>
            <a:r>
              <a:rPr lang="es-AR" sz="1200" b="1" dirty="0">
                <a:highlight>
                  <a:srgbClr val="FFFF00"/>
                </a:highlight>
                <a:latin typeface="Arial" panose="020B0604020202020204" pitchFamily="34" charset="0"/>
                <a:cs typeface="Arial" panose="020B0604020202020204" pitchFamily="34" charset="0"/>
              </a:rPr>
              <a:t> 46(1-3) (2001) 149-168)</a:t>
            </a:r>
            <a:r>
              <a:rPr lang="en-US" sz="1200" dirty="0">
                <a:highlight>
                  <a:srgbClr val="FFFF00"/>
                </a:highlight>
                <a:latin typeface="Arial" panose="020B0604020202020204" pitchFamily="34" charset="0"/>
                <a:cs typeface="Arial" panose="020B0604020202020204" pitchFamily="34" charset="0"/>
              </a:rPr>
              <a:t>.</a:t>
            </a:r>
            <a:r>
              <a:rPr lang="en-US" dirty="0">
                <a:highlight>
                  <a:srgbClr val="FFFF00"/>
                </a:highlight>
                <a:latin typeface="Times New Roman" panose="02020603050405020304" pitchFamily="18" charset="0"/>
              </a:rPr>
              <a:t> </a:t>
            </a:r>
            <a:r>
              <a:rPr lang="en-US" sz="1200" dirty="0">
                <a:solidFill>
                  <a:srgbClr val="0000FF"/>
                </a:solidFill>
                <a:latin typeface="Arial" panose="020B0604020202020204" pitchFamily="34" charset="0"/>
                <a:cs typeface="Arial" panose="020B0604020202020204" pitchFamily="34" charset="0"/>
              </a:rPr>
              <a:t>La </a:t>
            </a:r>
            <a:r>
              <a:rPr lang="en-US" sz="1200" dirty="0" err="1">
                <a:solidFill>
                  <a:srgbClr val="0000FF"/>
                </a:solidFill>
                <a:latin typeface="Arial" panose="020B0604020202020204" pitchFamily="34" charset="0"/>
                <a:cs typeface="Arial" panose="020B0604020202020204" pitchFamily="34" charset="0"/>
              </a:rPr>
              <a:t>manipulacion</a:t>
            </a:r>
            <a:r>
              <a:rPr lang="en-US" sz="1200" dirty="0">
                <a:solidFill>
                  <a:srgbClr val="0000FF"/>
                </a:solidFill>
                <a:latin typeface="Arial" panose="020B0604020202020204" pitchFamily="34" charset="0"/>
                <a:cs typeface="Arial" panose="020B0604020202020204" pitchFamily="34" charset="0"/>
              </a:rPr>
              <a:t> </a:t>
            </a:r>
            <a:r>
              <a:rPr lang="en-US" sz="1200" dirty="0" err="1">
                <a:solidFill>
                  <a:srgbClr val="0000FF"/>
                </a:solidFill>
                <a:latin typeface="Arial" panose="020B0604020202020204" pitchFamily="34" charset="0"/>
                <a:cs typeface="Arial" panose="020B0604020202020204" pitchFamily="34" charset="0"/>
              </a:rPr>
              <a:t>estructural</a:t>
            </a:r>
            <a:r>
              <a:rPr lang="en-US" sz="1200" dirty="0">
                <a:solidFill>
                  <a:srgbClr val="0000FF"/>
                </a:solidFill>
                <a:latin typeface="Arial" panose="020B0604020202020204" pitchFamily="34" charset="0"/>
                <a:cs typeface="Arial" panose="020B0604020202020204" pitchFamily="34" charset="0"/>
              </a:rPr>
              <a:t> </a:t>
            </a:r>
            <a:r>
              <a:rPr lang="en-US" sz="1200" dirty="0" err="1">
                <a:solidFill>
                  <a:srgbClr val="0000FF"/>
                </a:solidFill>
                <a:latin typeface="Arial" panose="020B0604020202020204" pitchFamily="34" charset="0"/>
                <a:cs typeface="Arial" panose="020B0604020202020204" pitchFamily="34" charset="0"/>
              </a:rPr>
              <a:t>en</a:t>
            </a:r>
            <a:r>
              <a:rPr lang="en-US" sz="1200" dirty="0">
                <a:solidFill>
                  <a:srgbClr val="0000FF"/>
                </a:solidFill>
                <a:latin typeface="Arial" panose="020B0604020202020204" pitchFamily="34" charset="0"/>
                <a:cs typeface="Arial" panose="020B0604020202020204" pitchFamily="34" charset="0"/>
              </a:rPr>
              <a:t> </a:t>
            </a:r>
            <a:r>
              <a:rPr lang="en-US" sz="1200" dirty="0" err="1">
                <a:solidFill>
                  <a:srgbClr val="0000FF"/>
                </a:solidFill>
                <a:latin typeface="Arial" panose="020B0604020202020204" pitchFamily="34" charset="0"/>
                <a:cs typeface="Arial" panose="020B0604020202020204" pitchFamily="34" charset="0"/>
              </a:rPr>
              <a:t>terminos</a:t>
            </a:r>
            <a:r>
              <a:rPr lang="en-US" sz="1200" dirty="0">
                <a:solidFill>
                  <a:srgbClr val="0000FF"/>
                </a:solidFill>
                <a:latin typeface="Arial" panose="020B0604020202020204" pitchFamily="34" charset="0"/>
                <a:cs typeface="Arial" panose="020B0604020202020204" pitchFamily="34" charset="0"/>
              </a:rPr>
              <a:t> </a:t>
            </a:r>
            <a:r>
              <a:rPr lang="en-US" sz="1200" dirty="0" err="1">
                <a:solidFill>
                  <a:srgbClr val="0000FF"/>
                </a:solidFill>
                <a:latin typeface="Arial" panose="020B0604020202020204" pitchFamily="34" charset="0"/>
                <a:cs typeface="Arial" panose="020B0604020202020204" pitchFamily="34" charset="0"/>
              </a:rPr>
              <a:t>fisico-quimicos</a:t>
            </a:r>
            <a:r>
              <a:rPr lang="en-US" sz="1200" dirty="0">
                <a:solidFill>
                  <a:srgbClr val="0000FF"/>
                </a:solidFill>
                <a:latin typeface="Arial" panose="020B0604020202020204" pitchFamily="34" charset="0"/>
                <a:cs typeface="Arial" panose="020B0604020202020204" pitchFamily="34" charset="0"/>
              </a:rPr>
              <a:t>, </a:t>
            </a:r>
            <a:r>
              <a:rPr lang="en-US" sz="1200" dirty="0" err="1">
                <a:solidFill>
                  <a:srgbClr val="0000FF"/>
                </a:solidFill>
                <a:latin typeface="Arial" panose="020B0604020202020204" pitchFamily="34" charset="0"/>
                <a:cs typeface="Arial" panose="020B0604020202020204" pitchFamily="34" charset="0"/>
              </a:rPr>
              <a:t>podria</a:t>
            </a:r>
            <a:r>
              <a:rPr lang="en-US" sz="1200" dirty="0">
                <a:solidFill>
                  <a:srgbClr val="0000FF"/>
                </a:solidFill>
                <a:latin typeface="Arial" panose="020B0604020202020204" pitchFamily="34" charset="0"/>
                <a:cs typeface="Arial" panose="020B0604020202020204" pitchFamily="34" charset="0"/>
              </a:rPr>
              <a:t> </a:t>
            </a:r>
            <a:r>
              <a:rPr lang="en-US" sz="1200" dirty="0" err="1">
                <a:solidFill>
                  <a:srgbClr val="0000FF"/>
                </a:solidFill>
                <a:latin typeface="Arial" panose="020B0604020202020204" pitchFamily="34" charset="0"/>
                <a:cs typeface="Arial" panose="020B0604020202020204" pitchFamily="34" charset="0"/>
              </a:rPr>
              <a:t>ser</a:t>
            </a:r>
            <a:r>
              <a:rPr lang="en-US" sz="1200" dirty="0">
                <a:solidFill>
                  <a:srgbClr val="0000FF"/>
                </a:solidFill>
                <a:latin typeface="Arial" panose="020B0604020202020204" pitchFamily="34" charset="0"/>
                <a:cs typeface="Arial" panose="020B0604020202020204" pitchFamily="34" charset="0"/>
              </a:rPr>
              <a:t> </a:t>
            </a:r>
            <a:r>
              <a:rPr lang="en-US" sz="1200" dirty="0" err="1">
                <a:solidFill>
                  <a:srgbClr val="0000FF"/>
                </a:solidFill>
                <a:latin typeface="Arial" panose="020B0604020202020204" pitchFamily="34" charset="0"/>
                <a:cs typeface="Arial" panose="020B0604020202020204" pitchFamily="34" charset="0"/>
              </a:rPr>
              <a:t>suficiente</a:t>
            </a:r>
            <a:r>
              <a:rPr lang="en-US" sz="1200" dirty="0">
                <a:solidFill>
                  <a:srgbClr val="0000FF"/>
                </a:solidFill>
                <a:latin typeface="Arial" panose="020B0604020202020204" pitchFamily="34" charset="0"/>
                <a:cs typeface="Arial" panose="020B0604020202020204" pitchFamily="34" charset="0"/>
              </a:rPr>
              <a:t> para </a:t>
            </a:r>
            <a:r>
              <a:rPr lang="en-US" sz="1200" dirty="0" err="1">
                <a:solidFill>
                  <a:srgbClr val="0000FF"/>
                </a:solidFill>
                <a:latin typeface="Arial" panose="020B0604020202020204" pitchFamily="34" charset="0"/>
                <a:cs typeface="Arial" panose="020B0604020202020204" pitchFamily="34" charset="0"/>
              </a:rPr>
              <a:t>conseguir</a:t>
            </a:r>
            <a:r>
              <a:rPr lang="en-US" sz="1200" dirty="0">
                <a:solidFill>
                  <a:srgbClr val="0000FF"/>
                </a:solidFill>
                <a:latin typeface="Arial" panose="020B0604020202020204" pitchFamily="34" charset="0"/>
                <a:cs typeface="Arial" panose="020B0604020202020204" pitchFamily="34" charset="0"/>
              </a:rPr>
              <a:t> el targeting </a:t>
            </a:r>
            <a:r>
              <a:rPr lang="en-US" sz="1200" dirty="0" err="1">
                <a:solidFill>
                  <a:srgbClr val="0000FF"/>
                </a:solidFill>
                <a:latin typeface="Arial" panose="020B0604020202020204" pitchFamily="34" charset="0"/>
                <a:cs typeface="Arial" panose="020B0604020202020204" pitchFamily="34" charset="0"/>
              </a:rPr>
              <a:t>deseado</a:t>
            </a:r>
            <a:r>
              <a:rPr lang="en-US" sz="1200" dirty="0">
                <a:solidFill>
                  <a:srgbClr val="0000FF"/>
                </a:solidFill>
                <a:latin typeface="Arial" panose="020B0604020202020204" pitchFamily="34" charset="0"/>
                <a:cs typeface="Arial" panose="020B0604020202020204" pitchFamily="34" charset="0"/>
              </a:rPr>
              <a:t>, </a:t>
            </a:r>
            <a:r>
              <a:rPr lang="en-US" sz="1200" dirty="0" err="1">
                <a:solidFill>
                  <a:srgbClr val="0000FF"/>
                </a:solidFill>
                <a:latin typeface="Arial" panose="020B0604020202020204" pitchFamily="34" charset="0"/>
                <a:cs typeface="Arial" panose="020B0604020202020204" pitchFamily="34" charset="0"/>
              </a:rPr>
              <a:t>considerando</a:t>
            </a:r>
            <a:r>
              <a:rPr lang="en-US" sz="1200" dirty="0">
                <a:solidFill>
                  <a:srgbClr val="0000FF"/>
                </a:solidFill>
                <a:latin typeface="Arial" panose="020B0604020202020204" pitchFamily="34" charset="0"/>
                <a:cs typeface="Arial" panose="020B0604020202020204" pitchFamily="34" charset="0"/>
              </a:rPr>
              <a:t> que </a:t>
            </a:r>
            <a:r>
              <a:rPr lang="en-US" sz="1200" dirty="0" err="1">
                <a:solidFill>
                  <a:srgbClr val="0000FF"/>
                </a:solidFill>
                <a:latin typeface="Arial" panose="020B0604020202020204" pitchFamily="34" charset="0"/>
                <a:cs typeface="Arial" panose="020B0604020202020204" pitchFamily="34" charset="0"/>
              </a:rPr>
              <a:t>es</a:t>
            </a:r>
            <a:r>
              <a:rPr lang="en-US" sz="1200" dirty="0">
                <a:solidFill>
                  <a:srgbClr val="0000FF"/>
                </a:solidFill>
                <a:latin typeface="Arial" panose="020B0604020202020204" pitchFamily="34" charset="0"/>
                <a:cs typeface="Arial" panose="020B0604020202020204" pitchFamily="34" charset="0"/>
              </a:rPr>
              <a:t> </a:t>
            </a:r>
            <a:r>
              <a:rPr lang="en-US" sz="1200" dirty="0" err="1">
                <a:solidFill>
                  <a:srgbClr val="0000FF"/>
                </a:solidFill>
                <a:latin typeface="Arial" panose="020B0604020202020204" pitchFamily="34" charset="0"/>
                <a:cs typeface="Arial" panose="020B0604020202020204" pitchFamily="34" charset="0"/>
              </a:rPr>
              <a:t>util</a:t>
            </a:r>
            <a:r>
              <a:rPr lang="en-US" sz="1200" dirty="0">
                <a:solidFill>
                  <a:srgbClr val="0000FF"/>
                </a:solidFill>
                <a:latin typeface="Arial" panose="020B0604020202020204" pitchFamily="34" charset="0"/>
                <a:cs typeface="Arial" panose="020B0604020202020204" pitchFamily="34" charset="0"/>
              </a:rPr>
              <a:t> para </a:t>
            </a:r>
            <a:r>
              <a:rPr lang="en-US" sz="1200" dirty="0" err="1">
                <a:solidFill>
                  <a:srgbClr val="0000FF"/>
                </a:solidFill>
                <a:latin typeface="Arial" panose="020B0604020202020204" pitchFamily="34" charset="0"/>
                <a:cs typeface="Arial" panose="020B0604020202020204" pitchFamily="34" charset="0"/>
              </a:rPr>
              <a:t>favorecer</a:t>
            </a:r>
            <a:r>
              <a:rPr lang="en-US" sz="1200" dirty="0">
                <a:solidFill>
                  <a:srgbClr val="0000FF"/>
                </a:solidFill>
                <a:latin typeface="Arial" panose="020B0604020202020204" pitchFamily="34" charset="0"/>
                <a:cs typeface="Arial" panose="020B0604020202020204" pitchFamily="34" charset="0"/>
              </a:rPr>
              <a:t> la </a:t>
            </a:r>
            <a:r>
              <a:rPr lang="en-US" sz="1200" dirty="0" err="1">
                <a:solidFill>
                  <a:srgbClr val="0000FF"/>
                </a:solidFill>
                <a:latin typeface="Arial" panose="020B0604020202020204" pitchFamily="34" charset="0"/>
                <a:cs typeface="Arial" panose="020B0604020202020204" pitchFamily="34" charset="0"/>
              </a:rPr>
              <a:t>captura</a:t>
            </a:r>
            <a:r>
              <a:rPr lang="en-US" sz="1200" dirty="0">
                <a:solidFill>
                  <a:srgbClr val="0000FF"/>
                </a:solidFill>
                <a:latin typeface="Arial" panose="020B0604020202020204" pitchFamily="34" charset="0"/>
                <a:cs typeface="Arial" panose="020B0604020202020204" pitchFamily="34" charset="0"/>
              </a:rPr>
              <a:t> </a:t>
            </a:r>
            <a:r>
              <a:rPr lang="en-US" sz="1200" dirty="0" err="1">
                <a:solidFill>
                  <a:srgbClr val="0000FF"/>
                </a:solidFill>
                <a:latin typeface="Arial" panose="020B0604020202020204" pitchFamily="34" charset="0"/>
                <a:cs typeface="Arial" panose="020B0604020202020204" pitchFamily="34" charset="0"/>
              </a:rPr>
              <a:t>endocitica</a:t>
            </a:r>
            <a:r>
              <a:rPr lang="en-US" sz="1200" dirty="0">
                <a:latin typeface="Arial" panose="020B0604020202020204" pitchFamily="34" charset="0"/>
                <a:cs typeface="Arial" panose="020B0604020202020204" pitchFamily="34" charset="0"/>
              </a:rPr>
              <a:t> </a:t>
            </a:r>
            <a:r>
              <a:rPr lang="en-US" sz="1200" b="1" dirty="0">
                <a:highlight>
                  <a:srgbClr val="FFFF00"/>
                </a:highlight>
                <a:latin typeface="Arial" panose="020B0604020202020204" pitchFamily="34" charset="0"/>
                <a:cs typeface="Arial" panose="020B0604020202020204" pitchFamily="34" charset="0"/>
              </a:rPr>
              <a:t>(</a:t>
            </a:r>
            <a:r>
              <a:rPr lang="es-AR" sz="1200" b="1" dirty="0">
                <a:highlight>
                  <a:srgbClr val="FFFF00"/>
                </a:highlight>
                <a:latin typeface="Arial" panose="020B0604020202020204" pitchFamily="34" charset="0"/>
                <a:cs typeface="Arial" panose="020B0604020202020204" pitchFamily="34" charset="0"/>
              </a:rPr>
              <a:t>A. </a:t>
            </a:r>
            <a:r>
              <a:rPr lang="es-AR" sz="1200" b="1" dirty="0" err="1">
                <a:highlight>
                  <a:srgbClr val="FFFF00"/>
                </a:highlight>
                <a:latin typeface="Arial" panose="020B0604020202020204" pitchFamily="34" charset="0"/>
                <a:cs typeface="Arial" panose="020B0604020202020204" pitchFamily="34" charset="0"/>
              </a:rPr>
              <a:t>Verma</a:t>
            </a:r>
            <a:r>
              <a:rPr lang="es-AR" sz="1200" b="1" dirty="0">
                <a:highlight>
                  <a:srgbClr val="FFFF00"/>
                </a:highlight>
                <a:latin typeface="Arial" panose="020B0604020202020204" pitchFamily="34" charset="0"/>
                <a:cs typeface="Arial" panose="020B0604020202020204" pitchFamily="34" charset="0"/>
              </a:rPr>
              <a:t>, O. </a:t>
            </a:r>
            <a:r>
              <a:rPr lang="es-AR" sz="1200" b="1" dirty="0" err="1">
                <a:highlight>
                  <a:srgbClr val="FFFF00"/>
                </a:highlight>
                <a:latin typeface="Arial" panose="020B0604020202020204" pitchFamily="34" charset="0"/>
                <a:cs typeface="Arial" panose="020B0604020202020204" pitchFamily="34" charset="0"/>
              </a:rPr>
              <a:t>Uzun</a:t>
            </a:r>
            <a:r>
              <a:rPr lang="es-AR" sz="1200" b="1" dirty="0">
                <a:highlight>
                  <a:srgbClr val="FFFF00"/>
                </a:highlight>
                <a:latin typeface="Arial" panose="020B0604020202020204" pitchFamily="34" charset="0"/>
                <a:cs typeface="Arial" panose="020B0604020202020204" pitchFamily="34" charset="0"/>
              </a:rPr>
              <a:t>, Y. </a:t>
            </a:r>
            <a:r>
              <a:rPr lang="es-AR" sz="1200" b="1" dirty="0" err="1">
                <a:highlight>
                  <a:srgbClr val="FFFF00"/>
                </a:highlight>
                <a:latin typeface="Arial" panose="020B0604020202020204" pitchFamily="34" charset="0"/>
                <a:cs typeface="Arial" panose="020B0604020202020204" pitchFamily="34" charset="0"/>
              </a:rPr>
              <a:t>Hu</a:t>
            </a:r>
            <a:r>
              <a:rPr lang="es-AR" sz="1200" b="1" dirty="0">
                <a:highlight>
                  <a:srgbClr val="FFFF00"/>
                </a:highlight>
                <a:latin typeface="Arial" panose="020B0604020202020204" pitchFamily="34" charset="0"/>
                <a:cs typeface="Arial" panose="020B0604020202020204" pitchFamily="34" charset="0"/>
              </a:rPr>
              <a:t>, Y. </a:t>
            </a:r>
            <a:r>
              <a:rPr lang="es-AR" sz="1200" b="1" dirty="0" err="1">
                <a:highlight>
                  <a:srgbClr val="FFFF00"/>
                </a:highlight>
                <a:latin typeface="Arial" panose="020B0604020202020204" pitchFamily="34" charset="0"/>
                <a:cs typeface="Arial" panose="020B0604020202020204" pitchFamily="34" charset="0"/>
              </a:rPr>
              <a:t>Hu</a:t>
            </a:r>
            <a:r>
              <a:rPr lang="es-AR" sz="1200" b="1" dirty="0">
                <a:highlight>
                  <a:srgbClr val="FFFF00"/>
                </a:highlight>
                <a:latin typeface="Arial" panose="020B0604020202020204" pitchFamily="34" charset="0"/>
                <a:cs typeface="Arial" panose="020B0604020202020204" pitchFamily="34" charset="0"/>
              </a:rPr>
              <a:t>, H. S. Han, N. Watson, S. Chen, D. J. </a:t>
            </a:r>
            <a:r>
              <a:rPr lang="en-US" sz="1200" b="1" dirty="0">
                <a:highlight>
                  <a:srgbClr val="FFFF00"/>
                </a:highlight>
                <a:latin typeface="Arial" panose="020B0604020202020204" pitchFamily="34" charset="0"/>
                <a:cs typeface="Arial" panose="020B0604020202020204" pitchFamily="34" charset="0"/>
              </a:rPr>
              <a:t>Irvine, F. </a:t>
            </a:r>
            <a:r>
              <a:rPr lang="en-US" sz="1200" b="1" dirty="0" err="1">
                <a:highlight>
                  <a:srgbClr val="FFFF00"/>
                </a:highlight>
                <a:latin typeface="Arial" panose="020B0604020202020204" pitchFamily="34" charset="0"/>
                <a:cs typeface="Arial" panose="020B0604020202020204" pitchFamily="34" charset="0"/>
              </a:rPr>
              <a:t>Stellacci</a:t>
            </a:r>
            <a:r>
              <a:rPr lang="en-US" sz="1200" b="1" dirty="0">
                <a:highlight>
                  <a:srgbClr val="FFFF00"/>
                </a:highlight>
                <a:latin typeface="Arial" panose="020B0604020202020204" pitchFamily="34" charset="0"/>
                <a:cs typeface="Arial" panose="020B0604020202020204" pitchFamily="34" charset="0"/>
              </a:rPr>
              <a:t>, Surface-structure-regulated cell-membrane penetration by monolayer-protected nanoparticles, Nat. Mater. 7(7) </a:t>
            </a:r>
            <a:r>
              <a:rPr lang="es-AR" sz="1200" b="1" dirty="0">
                <a:highlight>
                  <a:srgbClr val="FFFF00"/>
                </a:highlight>
                <a:latin typeface="Arial" panose="020B0604020202020204" pitchFamily="34" charset="0"/>
                <a:cs typeface="Arial" panose="020B0604020202020204" pitchFamily="34" charset="0"/>
              </a:rPr>
              <a:t>(2008) 588-595)</a:t>
            </a:r>
            <a:r>
              <a:rPr lang="en-US" sz="1200" dirty="0">
                <a:latin typeface="Arial" panose="020B0604020202020204" pitchFamily="34" charset="0"/>
                <a:cs typeface="Arial" panose="020B0604020202020204" pitchFamily="34" charset="0"/>
              </a:rPr>
              <a:t>. </a:t>
            </a:r>
          </a:p>
          <a:p>
            <a:pPr algn="ctr"/>
            <a:r>
              <a:rPr lang="en-US" sz="2400" b="1" dirty="0">
                <a:solidFill>
                  <a:srgbClr val="0000FF"/>
                </a:solidFill>
                <a:latin typeface="Arial" panose="020B0604020202020204" pitchFamily="34" charset="0"/>
                <a:cs typeface="Arial" panose="020B0604020202020204" pitchFamily="34" charset="0"/>
              </a:rPr>
              <a:t>Hay </a:t>
            </a:r>
            <a:r>
              <a:rPr lang="en-US" sz="2400" b="1" dirty="0" err="1">
                <a:solidFill>
                  <a:srgbClr val="0000FF"/>
                </a:solidFill>
                <a:latin typeface="Arial" panose="020B0604020202020204" pitchFamily="34" charset="0"/>
                <a:cs typeface="Arial" panose="020B0604020202020204" pitchFamily="34" charset="0"/>
              </a:rPr>
              <a:t>muy</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pocas</a:t>
            </a:r>
            <a:r>
              <a:rPr lang="en-US" sz="2400" b="1" dirty="0">
                <a:solidFill>
                  <a:srgbClr val="0000FF"/>
                </a:solidFill>
                <a:latin typeface="Arial" panose="020B0604020202020204" pitchFamily="34" charset="0"/>
                <a:cs typeface="Arial" panose="020B0604020202020204" pitchFamily="34" charset="0"/>
              </a:rPr>
              <a:t> </a:t>
            </a:r>
            <a:r>
              <a:rPr lang="en-US" sz="2400" b="1" i="1" dirty="0">
                <a:solidFill>
                  <a:srgbClr val="0000FF"/>
                </a:solidFill>
                <a:latin typeface="Arial" panose="020B0604020202020204" pitchFamily="34" charset="0"/>
                <a:cs typeface="Arial" panose="020B0604020202020204" pitchFamily="34" charset="0"/>
              </a:rPr>
              <a:t>“targeted” </a:t>
            </a:r>
            <a:r>
              <a:rPr lang="en-US" sz="2400" b="1" dirty="0" err="1">
                <a:solidFill>
                  <a:srgbClr val="0000FF"/>
                </a:solidFill>
                <a:latin typeface="Arial" panose="020B0604020202020204" pitchFamily="34" charset="0"/>
                <a:cs typeface="Arial" panose="020B0604020202020204" pitchFamily="34" charset="0"/>
              </a:rPr>
              <a:t>nanomedicinas</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en</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pruebas</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clinicas</a:t>
            </a:r>
            <a:r>
              <a:rPr lang="en-US" sz="2400" b="1" dirty="0">
                <a:solidFill>
                  <a:srgbClr val="0000FF"/>
                </a:solidFill>
                <a:latin typeface="Arial" panose="020B0604020202020204" pitchFamily="34" charset="0"/>
                <a:cs typeface="Arial" panose="020B0604020202020204" pitchFamily="34" charset="0"/>
              </a:rPr>
              <a:t>. </a:t>
            </a:r>
          </a:p>
          <a:p>
            <a:pPr algn="just"/>
            <a:endParaRPr lang="es-AR" dirty="0"/>
          </a:p>
        </p:txBody>
      </p:sp>
      <p:sp>
        <p:nvSpPr>
          <p:cNvPr id="3" name="Rectángulo 2"/>
          <p:cNvSpPr/>
          <p:nvPr/>
        </p:nvSpPr>
        <p:spPr>
          <a:xfrm>
            <a:off x="340242" y="956930"/>
            <a:ext cx="8463516" cy="2123658"/>
          </a:xfrm>
          <a:prstGeom prst="rect">
            <a:avLst/>
          </a:prstGeom>
        </p:spPr>
        <p:txBody>
          <a:bodyPr wrap="square">
            <a:spAutoFit/>
          </a:bodyPr>
          <a:lstStyle/>
          <a:p>
            <a:pPr algn="just"/>
            <a:r>
              <a:rPr lang="es-AR" sz="1200" dirty="0">
                <a:solidFill>
                  <a:srgbClr val="0000FF"/>
                </a:solidFill>
                <a:latin typeface="Arial" panose="020B0604020202020204" pitchFamily="34" charset="0"/>
                <a:cs typeface="Arial" panose="020B0604020202020204" pitchFamily="34" charset="0"/>
              </a:rPr>
              <a:t>El </a:t>
            </a:r>
            <a:r>
              <a:rPr lang="es-AR" sz="1200" i="1" dirty="0" err="1">
                <a:solidFill>
                  <a:srgbClr val="0000FF"/>
                </a:solidFill>
                <a:latin typeface="Arial" panose="020B0604020202020204" pitchFamily="34" charset="0"/>
                <a:cs typeface="Arial" panose="020B0604020202020204" pitchFamily="34" charset="0"/>
              </a:rPr>
              <a:t>targeting</a:t>
            </a:r>
            <a:r>
              <a:rPr lang="es-AR" sz="1200" dirty="0">
                <a:solidFill>
                  <a:srgbClr val="0000FF"/>
                </a:solidFill>
                <a:latin typeface="Arial" panose="020B0604020202020204" pitchFamily="34" charset="0"/>
                <a:cs typeface="Arial" panose="020B0604020202020204" pitchFamily="34" charset="0"/>
              </a:rPr>
              <a:t> activo  es llevado a cabo mediante </a:t>
            </a:r>
            <a:r>
              <a:rPr lang="es-AR" sz="1200" dirty="0" err="1">
                <a:solidFill>
                  <a:srgbClr val="0000FF"/>
                </a:solidFill>
                <a:latin typeface="Arial" panose="020B0604020202020204" pitchFamily="34" charset="0"/>
                <a:cs typeface="Arial" panose="020B0604020202020204" pitchFamily="34" charset="0"/>
              </a:rPr>
              <a:t>nanomedicinas</a:t>
            </a:r>
            <a:r>
              <a:rPr lang="es-AR" sz="1200" dirty="0">
                <a:solidFill>
                  <a:srgbClr val="0000FF"/>
                </a:solidFill>
                <a:latin typeface="Arial" panose="020B0604020202020204" pitchFamily="34" charset="0"/>
                <a:cs typeface="Arial" panose="020B0604020202020204" pitchFamily="34" charset="0"/>
              </a:rPr>
              <a:t> que exhiben ligandos para receptores específicos de los sitios blanco. </a:t>
            </a:r>
          </a:p>
          <a:p>
            <a:pPr algn="just"/>
            <a:r>
              <a:rPr lang="es-AR" sz="1200" dirty="0">
                <a:solidFill>
                  <a:srgbClr val="0000FF"/>
                </a:solidFill>
                <a:latin typeface="Arial" panose="020B0604020202020204" pitchFamily="34" charset="0"/>
                <a:cs typeface="Arial" panose="020B0604020202020204" pitchFamily="34" charset="0"/>
              </a:rPr>
              <a:t>Ciertos tumores sobre-expresan determinados receptores: </a:t>
            </a:r>
          </a:p>
          <a:p>
            <a:pPr marL="228600" indent="-228600" algn="just">
              <a:buAutoNum type="arabicParenR"/>
            </a:pPr>
            <a:r>
              <a:rPr lang="es-AR" sz="1200" dirty="0">
                <a:solidFill>
                  <a:srgbClr val="0000FF"/>
                </a:solidFill>
                <a:latin typeface="Arial" panose="020B0604020202020204" pitchFamily="34" charset="0"/>
                <a:cs typeface="Arial" panose="020B0604020202020204" pitchFamily="34" charset="0"/>
              </a:rPr>
              <a:t>células que sobre-expresan receptores para transferrina, folato,  </a:t>
            </a:r>
            <a:r>
              <a:rPr lang="es-AR" sz="1200" dirty="0" err="1">
                <a:solidFill>
                  <a:srgbClr val="0000FF"/>
                </a:solidFill>
                <a:latin typeface="Arial" panose="020B0604020202020204" pitchFamily="34" charset="0"/>
                <a:cs typeface="Arial" panose="020B0604020202020204" pitchFamily="34" charset="0"/>
              </a:rPr>
              <a:t>Epidermal</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Growth</a:t>
            </a:r>
            <a:r>
              <a:rPr lang="es-AR" sz="1200" dirty="0">
                <a:solidFill>
                  <a:srgbClr val="0000FF"/>
                </a:solidFill>
                <a:latin typeface="Arial" panose="020B0604020202020204" pitchFamily="34" charset="0"/>
                <a:cs typeface="Arial" panose="020B0604020202020204" pitchFamily="34" charset="0"/>
              </a:rPr>
              <a:t> Factor o para ciertas </a:t>
            </a:r>
            <a:r>
              <a:rPr lang="es-AR" sz="1200" dirty="0" err="1">
                <a:solidFill>
                  <a:srgbClr val="0000FF"/>
                </a:solidFill>
                <a:latin typeface="Arial" panose="020B0604020202020204" pitchFamily="34" charset="0"/>
                <a:cs typeface="Arial" panose="020B0604020202020204" pitchFamily="34" charset="0"/>
              </a:rPr>
              <a:t>glicoproteinas</a:t>
            </a:r>
            <a:r>
              <a:rPr lang="es-AR" sz="1200" dirty="0">
                <a:solidFill>
                  <a:srgbClr val="0000FF"/>
                </a:solidFill>
                <a:latin typeface="Arial" panose="020B0604020202020204" pitchFamily="34" charset="0"/>
                <a:cs typeface="Arial" panose="020B0604020202020204" pitchFamily="34" charset="0"/>
              </a:rPr>
              <a:t>; </a:t>
            </a:r>
          </a:p>
          <a:p>
            <a:pPr marL="228600" indent="-228600" algn="just">
              <a:buAutoNum type="arabicParenR"/>
            </a:pPr>
            <a:r>
              <a:rPr lang="es-AR" sz="1200" dirty="0">
                <a:solidFill>
                  <a:srgbClr val="0000FF"/>
                </a:solidFill>
                <a:latin typeface="Arial" panose="020B0604020202020204" pitchFamily="34" charset="0"/>
                <a:cs typeface="Arial" panose="020B0604020202020204" pitchFamily="34" charset="0"/>
              </a:rPr>
              <a:t>células del endotelio vascular (sobre-expresión de Vascular </a:t>
            </a:r>
            <a:r>
              <a:rPr lang="es-AR" sz="1200" dirty="0" err="1">
                <a:solidFill>
                  <a:srgbClr val="0000FF"/>
                </a:solidFill>
                <a:latin typeface="Arial" panose="020B0604020202020204" pitchFamily="34" charset="0"/>
                <a:cs typeface="Arial" panose="020B0604020202020204" pitchFamily="34" charset="0"/>
              </a:rPr>
              <a:t>Endothelial</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Growth</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Factors</a:t>
            </a:r>
            <a:r>
              <a:rPr lang="es-AR" sz="1200" dirty="0">
                <a:solidFill>
                  <a:srgbClr val="0000FF"/>
                </a:solidFill>
                <a:latin typeface="Arial" panose="020B0604020202020204" pitchFamily="34" charset="0"/>
                <a:cs typeface="Arial" panose="020B0604020202020204" pitchFamily="34" charset="0"/>
              </a:rPr>
              <a:t> (VEGF), </a:t>
            </a:r>
            <a:r>
              <a:rPr lang="es-AR" sz="1200" dirty="0">
                <a:solidFill>
                  <a:srgbClr val="0000FF"/>
                </a:solidFill>
                <a:latin typeface="Arial" panose="020B0604020202020204" pitchFamily="34" charset="0"/>
                <a:cs typeface="Arial" panose="020B0604020202020204" pitchFamily="34" charset="0"/>
                <a:sym typeface="Symbol" panose="05050102010706020507" pitchFamily="18" charset="2"/>
              </a:rPr>
              <a:t></a:t>
            </a:r>
            <a:r>
              <a:rPr lang="es-AR" sz="1200" dirty="0">
                <a:solidFill>
                  <a:srgbClr val="0000FF"/>
                </a:solidFill>
                <a:latin typeface="Arial" panose="020B0604020202020204" pitchFamily="34" charset="0"/>
                <a:cs typeface="Arial" panose="020B0604020202020204" pitchFamily="34" charset="0"/>
              </a:rPr>
              <a:t>v</a:t>
            </a:r>
            <a:r>
              <a:rPr lang="es-AR" sz="1200" dirty="0">
                <a:solidFill>
                  <a:srgbClr val="0000FF"/>
                </a:solidFill>
                <a:latin typeface="Arial" panose="020B0604020202020204" pitchFamily="34" charset="0"/>
                <a:cs typeface="Arial" panose="020B0604020202020204" pitchFamily="34" charset="0"/>
                <a:sym typeface="Symbol" panose="05050102010706020507" pitchFamily="18" charset="2"/>
              </a:rPr>
              <a:t> </a:t>
            </a:r>
            <a:r>
              <a:rPr lang="es-AR" sz="1200" dirty="0">
                <a:solidFill>
                  <a:srgbClr val="0000FF"/>
                </a:solidFill>
                <a:latin typeface="Arial" panose="020B0604020202020204" pitchFamily="34" charset="0"/>
                <a:cs typeface="Arial" panose="020B0604020202020204" pitchFamily="34" charset="0"/>
              </a:rPr>
              <a:t>3 integrinas,  Vascular Cell </a:t>
            </a:r>
            <a:r>
              <a:rPr lang="es-AR" sz="1200" dirty="0" err="1">
                <a:solidFill>
                  <a:srgbClr val="0000FF"/>
                </a:solidFill>
                <a:latin typeface="Arial" panose="020B0604020202020204" pitchFamily="34" charset="0"/>
                <a:cs typeface="Arial" panose="020B0604020202020204" pitchFamily="34" charset="0"/>
              </a:rPr>
              <a:t>Adhesion</a:t>
            </a:r>
            <a:r>
              <a:rPr lang="es-AR" sz="1200" dirty="0">
                <a:solidFill>
                  <a:srgbClr val="0000FF"/>
                </a:solidFill>
                <a:latin typeface="Arial" panose="020B0604020202020204" pitchFamily="34" charset="0"/>
                <a:cs typeface="Arial" panose="020B0604020202020204" pitchFamily="34" charset="0"/>
              </a:rPr>
              <a:t> Molecule-1(VCAM-1) o matriz </a:t>
            </a:r>
            <a:r>
              <a:rPr lang="es-AR" sz="1200" dirty="0" err="1">
                <a:solidFill>
                  <a:srgbClr val="0000FF"/>
                </a:solidFill>
                <a:latin typeface="Arial" panose="020B0604020202020204" pitchFamily="34" charset="0"/>
                <a:cs typeface="Arial" panose="020B0604020202020204" pitchFamily="34" charset="0"/>
              </a:rPr>
              <a:t>metaloproteinasas</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MMP’s</a:t>
            </a:r>
            <a:r>
              <a:rPr lang="es-AR" sz="1200" dirty="0">
                <a:solidFill>
                  <a:srgbClr val="0000FF"/>
                </a:solidFill>
                <a:latin typeface="Arial" panose="020B0604020202020204" pitchFamily="34" charset="0"/>
                <a:cs typeface="Arial" panose="020B0604020202020204" pitchFamily="34" charset="0"/>
              </a:rPr>
              <a:t>).</a:t>
            </a:r>
          </a:p>
          <a:p>
            <a:pPr marL="228600" indent="-228600" algn="just">
              <a:buAutoNum type="arabicParenR"/>
            </a:pPr>
            <a:endParaRPr lang="es-AR" sz="1200" dirty="0">
              <a:solidFill>
                <a:srgbClr val="0000FF"/>
              </a:solidFill>
              <a:latin typeface="Arial" panose="020B0604020202020204" pitchFamily="34" charset="0"/>
              <a:cs typeface="Arial" panose="020B0604020202020204" pitchFamily="34" charset="0"/>
            </a:endParaRPr>
          </a:p>
          <a:p>
            <a:pPr algn="just"/>
            <a:r>
              <a:rPr lang="es-AR" sz="1200" dirty="0">
                <a:solidFill>
                  <a:srgbClr val="0000FF"/>
                </a:solidFill>
                <a:latin typeface="Arial" panose="020B0604020202020204" pitchFamily="34" charset="0"/>
                <a:cs typeface="Arial" panose="020B0604020202020204" pitchFamily="34" charset="0"/>
              </a:rPr>
              <a:t> Ciertas moléculas pueden ser sobre-expresadas tanto en células tumorales como en la </a:t>
            </a:r>
            <a:r>
              <a:rPr lang="es-AR" sz="1200" dirty="0" err="1">
                <a:solidFill>
                  <a:srgbClr val="0000FF"/>
                </a:solidFill>
                <a:latin typeface="Arial" panose="020B0604020202020204" pitchFamily="34" charset="0"/>
                <a:cs typeface="Arial" panose="020B0604020202020204" pitchFamily="34" charset="0"/>
              </a:rPr>
              <a:t>vasculatura</a:t>
            </a:r>
            <a:r>
              <a:rPr lang="es-AR" sz="1200" dirty="0">
                <a:solidFill>
                  <a:srgbClr val="0000FF"/>
                </a:solidFill>
                <a:latin typeface="Arial" panose="020B0604020202020204" pitchFamily="34" charset="0"/>
                <a:cs typeface="Arial" panose="020B0604020202020204" pitchFamily="34" charset="0"/>
              </a:rPr>
              <a:t>.  </a:t>
            </a:r>
            <a:r>
              <a:rPr lang="es-AR" sz="1200" b="1" dirty="0">
                <a:solidFill>
                  <a:srgbClr val="0000FF"/>
                </a:solidFill>
                <a:latin typeface="Arial" panose="020B0604020202020204" pitchFamily="34" charset="0"/>
                <a:cs typeface="Arial" panose="020B0604020202020204" pitchFamily="34" charset="0"/>
              </a:rPr>
              <a:t>La captura por </a:t>
            </a:r>
            <a:r>
              <a:rPr lang="es-AR" sz="1200" b="1" i="1" dirty="0" err="1">
                <a:solidFill>
                  <a:srgbClr val="0000FF"/>
                </a:solidFill>
                <a:latin typeface="Arial" panose="020B0604020202020204" pitchFamily="34" charset="0"/>
                <a:cs typeface="Arial" panose="020B0604020202020204" pitchFamily="34" charset="0"/>
              </a:rPr>
              <a:t>targeting</a:t>
            </a:r>
            <a:r>
              <a:rPr lang="es-AR" sz="1200" b="1" dirty="0">
                <a:solidFill>
                  <a:srgbClr val="0000FF"/>
                </a:solidFill>
                <a:latin typeface="Arial" panose="020B0604020202020204" pitchFamily="34" charset="0"/>
                <a:cs typeface="Arial" panose="020B0604020202020204" pitchFamily="34" charset="0"/>
              </a:rPr>
              <a:t> activo ocurre mediante receptores </a:t>
            </a:r>
            <a:r>
              <a:rPr lang="es-AR" sz="1200" b="1" dirty="0" err="1">
                <a:solidFill>
                  <a:srgbClr val="0000FF"/>
                </a:solidFill>
                <a:latin typeface="Arial" panose="020B0604020202020204" pitchFamily="34" charset="0"/>
                <a:cs typeface="Arial" panose="020B0604020202020204" pitchFamily="34" charset="0"/>
              </a:rPr>
              <a:t>endociticos</a:t>
            </a:r>
            <a:r>
              <a:rPr lang="es-AR" sz="1200" b="1" dirty="0">
                <a:solidFill>
                  <a:srgbClr val="0000FF"/>
                </a:solidFill>
                <a:latin typeface="Arial" panose="020B0604020202020204" pitchFamily="34" charset="0"/>
                <a:cs typeface="Arial" panose="020B0604020202020204" pitchFamily="34" charset="0"/>
              </a:rPr>
              <a:t>; esta mediada por reconocimiento efectivo; </a:t>
            </a:r>
            <a:r>
              <a:rPr lang="es-AR" sz="1200" b="1" dirty="0">
                <a:solidFill>
                  <a:srgbClr val="0000FF"/>
                </a:solidFill>
                <a:highlight>
                  <a:srgbClr val="FFFF00"/>
                </a:highlight>
                <a:latin typeface="Arial" panose="020B0604020202020204" pitchFamily="34" charset="0"/>
                <a:cs typeface="Arial" panose="020B0604020202020204" pitchFamily="34" charset="0"/>
              </a:rPr>
              <a:t>PERO NO es responsable de una mayor acumulación  de </a:t>
            </a:r>
            <a:r>
              <a:rPr lang="es-AR" sz="1200" b="1" dirty="0" err="1">
                <a:solidFill>
                  <a:srgbClr val="0000FF"/>
                </a:solidFill>
                <a:highlight>
                  <a:srgbClr val="FFFF00"/>
                </a:highlight>
                <a:latin typeface="Arial" panose="020B0604020202020204" pitchFamily="34" charset="0"/>
                <a:cs typeface="Arial" panose="020B0604020202020204" pitchFamily="34" charset="0"/>
              </a:rPr>
              <a:t>nanomedicinas</a:t>
            </a:r>
            <a:r>
              <a:rPr lang="es-AR" sz="1200" b="1" dirty="0">
                <a:solidFill>
                  <a:srgbClr val="0000FF"/>
                </a:solidFill>
                <a:highlight>
                  <a:srgbClr val="FFFF00"/>
                </a:highlight>
                <a:latin typeface="Arial" panose="020B0604020202020204" pitchFamily="34" charset="0"/>
                <a:cs typeface="Arial" panose="020B0604020202020204" pitchFamily="34" charset="0"/>
              </a:rPr>
              <a:t> </a:t>
            </a:r>
            <a:r>
              <a:rPr lang="es-AR" sz="2400" b="1" u="sng" dirty="0">
                <a:solidFill>
                  <a:srgbClr val="0000FF"/>
                </a:solidFill>
                <a:highlight>
                  <a:srgbClr val="FFFF00"/>
                </a:highlight>
                <a:latin typeface="Arial" panose="020B0604020202020204" pitchFamily="34" charset="0"/>
                <a:cs typeface="Arial" panose="020B0604020202020204" pitchFamily="34" charset="0"/>
              </a:rPr>
              <a:t>en el tejido tumoral</a:t>
            </a:r>
            <a:r>
              <a:rPr lang="es-AR" sz="1200" b="1" dirty="0">
                <a:solidFill>
                  <a:srgbClr val="0000FF"/>
                </a:solidFill>
                <a:highlight>
                  <a:srgbClr val="FFFF00"/>
                </a:highlight>
                <a:latin typeface="Arial" panose="020B0604020202020204" pitchFamily="34" charset="0"/>
                <a:cs typeface="Arial" panose="020B0604020202020204" pitchFamily="34" charset="0"/>
              </a:rPr>
              <a:t>. </a:t>
            </a:r>
            <a:endParaRPr lang="es-AR" b="1" dirty="0">
              <a:solidFill>
                <a:srgbClr val="0000FF"/>
              </a:solidFill>
              <a:highlight>
                <a:srgbClr val="FFFF00"/>
              </a:highlight>
              <a:latin typeface="Arial" panose="020B0604020202020204" pitchFamily="34" charset="0"/>
              <a:cs typeface="Arial" panose="020B0604020202020204" pitchFamily="34" charset="0"/>
            </a:endParaRPr>
          </a:p>
        </p:txBody>
      </p:sp>
      <p:sp>
        <p:nvSpPr>
          <p:cNvPr id="2" name="Rectángulo 1">
            <a:extLst>
              <a:ext uri="{FF2B5EF4-FFF2-40B4-BE49-F238E27FC236}">
                <a16:creationId xmlns:a16="http://schemas.microsoft.com/office/drawing/2014/main" id="{6FB06560-B65D-4071-B8C8-C7932FB5DBB2}"/>
              </a:ext>
            </a:extLst>
          </p:cNvPr>
          <p:cNvSpPr/>
          <p:nvPr/>
        </p:nvSpPr>
        <p:spPr>
          <a:xfrm>
            <a:off x="0" y="139627"/>
            <a:ext cx="9144000" cy="461665"/>
          </a:xfrm>
          <a:prstGeom prst="rect">
            <a:avLst/>
          </a:prstGeom>
          <a:solidFill>
            <a:srgbClr val="FF0000"/>
          </a:solidFill>
        </p:spPr>
        <p:txBody>
          <a:bodyPr wrap="square">
            <a:spAutoFit/>
          </a:bodyPr>
          <a:lstStyle/>
          <a:p>
            <a:pPr algn="ctr"/>
            <a:r>
              <a:rPr lang="es-AR" sz="2400" b="1" i="1" dirty="0" err="1">
                <a:solidFill>
                  <a:schemeClr val="bg1"/>
                </a:solidFill>
                <a:latin typeface="Arial" panose="020B0604020202020204" pitchFamily="34" charset="0"/>
                <a:cs typeface="Arial" panose="020B0604020202020204" pitchFamily="34" charset="0"/>
              </a:rPr>
              <a:t>Targeting</a:t>
            </a:r>
            <a:r>
              <a:rPr lang="es-AR" sz="2400" b="1" i="1" dirty="0">
                <a:solidFill>
                  <a:schemeClr val="bg1"/>
                </a:solidFill>
                <a:latin typeface="Arial" panose="020B0604020202020204" pitchFamily="34" charset="0"/>
                <a:cs typeface="Arial" panose="020B0604020202020204" pitchFamily="34" charset="0"/>
              </a:rPr>
              <a:t> </a:t>
            </a:r>
            <a:r>
              <a:rPr lang="es-AR" sz="2400" b="1" dirty="0">
                <a:solidFill>
                  <a:schemeClr val="bg1"/>
                </a:solidFill>
                <a:latin typeface="Arial" panose="020B0604020202020204" pitchFamily="34" charset="0"/>
                <a:cs typeface="Arial" panose="020B0604020202020204" pitchFamily="34" charset="0"/>
              </a:rPr>
              <a:t>activo y efecto EPR</a:t>
            </a:r>
          </a:p>
        </p:txBody>
      </p:sp>
    </p:spTree>
    <p:extLst>
      <p:ext uri="{BB962C8B-B14F-4D97-AF65-F5344CB8AC3E}">
        <p14:creationId xmlns:p14="http://schemas.microsoft.com/office/powerpoint/2010/main" val="55714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88909" y="0"/>
            <a:ext cx="8166181" cy="6858000"/>
          </a:xfrm>
          <a:prstGeom prst="rect">
            <a:avLst/>
          </a:prstGeom>
        </p:spPr>
      </p:pic>
      <p:sp>
        <p:nvSpPr>
          <p:cNvPr id="6" name="Rectángulo 5"/>
          <p:cNvSpPr/>
          <p:nvPr/>
        </p:nvSpPr>
        <p:spPr>
          <a:xfrm>
            <a:off x="-1" y="4062765"/>
            <a:ext cx="9144000" cy="461665"/>
          </a:xfrm>
          <a:prstGeom prst="rect">
            <a:avLst/>
          </a:prstGeom>
        </p:spPr>
        <p:txBody>
          <a:bodyPr wrap="square">
            <a:spAutoFit/>
          </a:bodyPr>
          <a:lstStyle/>
          <a:p>
            <a:pPr algn="r"/>
            <a:r>
              <a:rPr lang="es-AR" sz="1200" dirty="0" err="1">
                <a:solidFill>
                  <a:srgbClr val="0000FF"/>
                </a:solidFill>
                <a:latin typeface="Arial" panose="020B0604020202020204" pitchFamily="34" charset="0"/>
                <a:cs typeface="Arial" panose="020B0604020202020204" pitchFamily="34" charset="0"/>
              </a:rPr>
              <a:t>Nanobiomaterials</a:t>
            </a:r>
            <a:r>
              <a:rPr lang="es-AR" sz="1200" dirty="0">
                <a:solidFill>
                  <a:srgbClr val="0000FF"/>
                </a:solidFill>
                <a:latin typeface="Arial" panose="020B0604020202020204" pitchFamily="34" charset="0"/>
                <a:cs typeface="Arial" panose="020B0604020202020204" pitchFamily="34" charset="0"/>
              </a:rPr>
              <a:t> in </a:t>
            </a:r>
            <a:r>
              <a:rPr lang="es-AR" sz="1200" dirty="0" err="1">
                <a:solidFill>
                  <a:srgbClr val="0000FF"/>
                </a:solidFill>
                <a:latin typeface="Arial" panose="020B0604020202020204" pitchFamily="34" charset="0"/>
                <a:cs typeface="Arial" panose="020B0604020202020204" pitchFamily="34" charset="0"/>
              </a:rPr>
              <a:t>drug</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delivery</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Mehdi</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Rajabi</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Mathangi</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Srinivasan</a:t>
            </a:r>
            <a:r>
              <a:rPr lang="es-AR" sz="1200" dirty="0">
                <a:solidFill>
                  <a:srgbClr val="0000FF"/>
                </a:solidFill>
                <a:latin typeface="Arial" panose="020B0604020202020204" pitchFamily="34" charset="0"/>
                <a:cs typeface="Arial" panose="020B0604020202020204" pitchFamily="34" charset="0"/>
              </a:rPr>
              <a:t> and </a:t>
            </a:r>
            <a:r>
              <a:rPr lang="es-AR" sz="1200" dirty="0" err="1">
                <a:solidFill>
                  <a:srgbClr val="0000FF"/>
                </a:solidFill>
                <a:latin typeface="Arial" panose="020B0604020202020204" pitchFamily="34" charset="0"/>
                <a:cs typeface="Arial" panose="020B0604020202020204" pitchFamily="34" charset="0"/>
              </a:rPr>
              <a:t>Shaker</a:t>
            </a:r>
            <a:r>
              <a:rPr lang="es-AR" sz="1200" dirty="0">
                <a:solidFill>
                  <a:srgbClr val="0000FF"/>
                </a:solidFill>
                <a:latin typeface="Arial" panose="020B0604020202020204" pitchFamily="34" charset="0"/>
                <a:cs typeface="Arial" panose="020B0604020202020204" pitchFamily="34" charset="0"/>
              </a:rPr>
              <a:t> A. </a:t>
            </a:r>
            <a:r>
              <a:rPr lang="es-AR" sz="1200" dirty="0" err="1">
                <a:solidFill>
                  <a:srgbClr val="0000FF"/>
                </a:solidFill>
                <a:latin typeface="Arial" panose="020B0604020202020204" pitchFamily="34" charset="0"/>
                <a:cs typeface="Arial" panose="020B0604020202020204" pitchFamily="34" charset="0"/>
              </a:rPr>
              <a:t>Mousa</a:t>
            </a:r>
            <a:r>
              <a:rPr lang="es-AR" sz="1200" dirty="0">
                <a:solidFill>
                  <a:srgbClr val="0000FF"/>
                </a:solidFill>
                <a:latin typeface="Arial" panose="020B0604020202020204" pitchFamily="34" charset="0"/>
                <a:cs typeface="Arial" panose="020B0604020202020204" pitchFamily="34" charset="0"/>
              </a:rPr>
              <a:t> </a:t>
            </a:r>
            <a:r>
              <a:rPr lang="en-US" sz="1200" dirty="0">
                <a:solidFill>
                  <a:srgbClr val="0000FF"/>
                </a:solidFill>
                <a:latin typeface="Arial" panose="020B0604020202020204" pitchFamily="34" charset="0"/>
                <a:cs typeface="Arial" panose="020B0604020202020204" pitchFamily="34" charset="0"/>
              </a:rPr>
              <a:t>The Pharmaceutical Research Institute, Albany College of Pharmacy and Health Sciences, </a:t>
            </a:r>
            <a:r>
              <a:rPr lang="es-AR" sz="1200" dirty="0" err="1">
                <a:solidFill>
                  <a:srgbClr val="0000FF"/>
                </a:solidFill>
                <a:latin typeface="Arial" panose="020B0604020202020204" pitchFamily="34" charset="0"/>
                <a:cs typeface="Arial" panose="020B0604020202020204" pitchFamily="34" charset="0"/>
              </a:rPr>
              <a:t>Rensselaer</a:t>
            </a:r>
            <a:r>
              <a:rPr lang="es-AR" sz="1200" dirty="0">
                <a:solidFill>
                  <a:srgbClr val="0000FF"/>
                </a:solidFill>
                <a:latin typeface="Arial" panose="020B0604020202020204" pitchFamily="34" charset="0"/>
                <a:cs typeface="Arial" panose="020B0604020202020204" pitchFamily="34" charset="0"/>
              </a:rPr>
              <a:t>, NY, USA</a:t>
            </a:r>
          </a:p>
        </p:txBody>
      </p:sp>
      <p:sp>
        <p:nvSpPr>
          <p:cNvPr id="5" name="CuadroTexto 4"/>
          <p:cNvSpPr txBox="1"/>
          <p:nvPr/>
        </p:nvSpPr>
        <p:spPr>
          <a:xfrm>
            <a:off x="0" y="-37623"/>
            <a:ext cx="9144000" cy="1200329"/>
          </a:xfrm>
          <a:prstGeom prst="rect">
            <a:avLst/>
          </a:prstGeom>
          <a:solidFill>
            <a:srgbClr val="FF0000"/>
          </a:solidFill>
        </p:spPr>
        <p:txBody>
          <a:bodyPr wrap="square" rtlCol="0">
            <a:spAutoFit/>
          </a:bodyPr>
          <a:lstStyle/>
          <a:p>
            <a:pPr algn="ctr"/>
            <a:r>
              <a:rPr lang="es-AR" sz="2400" b="1" u="sng" dirty="0">
                <a:solidFill>
                  <a:schemeClr val="bg1"/>
                </a:solidFill>
                <a:latin typeface="Arial" panose="020B0604020202020204" pitchFamily="34" charset="0"/>
                <a:cs typeface="Arial" panose="020B0604020202020204" pitchFamily="34" charset="0"/>
              </a:rPr>
              <a:t>No todos los nano-objetos tienen el mismo valor para la industria farmacéutica y la </a:t>
            </a:r>
            <a:r>
              <a:rPr lang="es-AR" sz="2400" b="1" u="sng" dirty="0" err="1">
                <a:solidFill>
                  <a:schemeClr val="bg1"/>
                </a:solidFill>
                <a:latin typeface="Arial" panose="020B0604020202020204" pitchFamily="34" charset="0"/>
                <a:cs typeface="Arial" panose="020B0604020202020204" pitchFamily="34" charset="0"/>
              </a:rPr>
              <a:t>nanobioingenieria</a:t>
            </a:r>
            <a:r>
              <a:rPr lang="es-AR" sz="2400" b="1" u="sng" dirty="0">
                <a:solidFill>
                  <a:schemeClr val="bg1"/>
                </a:solidFill>
                <a:latin typeface="Arial" panose="020B0604020202020204" pitchFamily="34" charset="0"/>
                <a:cs typeface="Arial" panose="020B0604020202020204" pitchFamily="34" charset="0"/>
              </a:rPr>
              <a:t>: </a:t>
            </a:r>
            <a:r>
              <a:rPr lang="es-AR" sz="2400" b="1" dirty="0">
                <a:solidFill>
                  <a:schemeClr val="bg1"/>
                </a:solidFill>
                <a:latin typeface="Arial" panose="020B0604020202020204" pitchFamily="34" charset="0"/>
                <a:cs typeface="Arial" panose="020B0604020202020204" pitchFamily="34" charset="0"/>
              </a:rPr>
              <a:t>estos son algunos de los pocos tipos incluidos en su portafolio </a:t>
            </a:r>
          </a:p>
        </p:txBody>
      </p:sp>
    </p:spTree>
    <p:extLst>
      <p:ext uri="{BB962C8B-B14F-4D97-AF65-F5344CB8AC3E}">
        <p14:creationId xmlns:p14="http://schemas.microsoft.com/office/powerpoint/2010/main" val="34110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b="53138"/>
          <a:stretch/>
        </p:blipFill>
        <p:spPr>
          <a:xfrm>
            <a:off x="1" y="104122"/>
            <a:ext cx="9143999" cy="6647553"/>
          </a:xfrm>
          <a:prstGeom prst="rect">
            <a:avLst/>
          </a:prstGeom>
        </p:spPr>
      </p:pic>
      <p:sp>
        <p:nvSpPr>
          <p:cNvPr id="2" name="Rectángulo 1"/>
          <p:cNvSpPr/>
          <p:nvPr/>
        </p:nvSpPr>
        <p:spPr>
          <a:xfrm>
            <a:off x="-8" y="4179445"/>
            <a:ext cx="1765006" cy="1015663"/>
          </a:xfrm>
          <a:prstGeom prst="rect">
            <a:avLst/>
          </a:prstGeom>
        </p:spPr>
        <p:txBody>
          <a:bodyPr wrap="square">
            <a:spAutoFit/>
          </a:bodyPr>
          <a:lstStyle/>
          <a:p>
            <a:pPr algn="r"/>
            <a:r>
              <a:rPr lang="en-US" sz="1200" b="1" dirty="0">
                <a:solidFill>
                  <a:srgbClr val="0000FF"/>
                </a:solidFill>
                <a:latin typeface="Arial" panose="020B0604020202020204" pitchFamily="34" charset="0"/>
                <a:cs typeface="Arial" panose="020B0604020202020204" pitchFamily="34" charset="0"/>
              </a:rPr>
              <a:t>BIND-014, </a:t>
            </a:r>
            <a:r>
              <a:rPr lang="en-US" sz="1200" dirty="0">
                <a:solidFill>
                  <a:srgbClr val="0000FF"/>
                </a:solidFill>
                <a:latin typeface="Arial" panose="020B0604020202020204" pitchFamily="34" charset="0"/>
                <a:cs typeface="Arial" panose="020B0604020202020204" pitchFamily="34" charset="0"/>
              </a:rPr>
              <a:t>docetaxel-loaded nanoparticles targeting the Prostate-Specific Membrane Antigen (PSMA)</a:t>
            </a:r>
          </a:p>
        </p:txBody>
      </p:sp>
      <p:sp>
        <p:nvSpPr>
          <p:cNvPr id="3" name="Rectángulo 2"/>
          <p:cNvSpPr/>
          <p:nvPr/>
        </p:nvSpPr>
        <p:spPr>
          <a:xfrm>
            <a:off x="-202024" y="5373227"/>
            <a:ext cx="1956389" cy="1200329"/>
          </a:xfrm>
          <a:prstGeom prst="rect">
            <a:avLst/>
          </a:prstGeom>
        </p:spPr>
        <p:txBody>
          <a:bodyPr wrap="square">
            <a:spAutoFit/>
          </a:bodyPr>
          <a:lstStyle/>
          <a:p>
            <a:pPr algn="r"/>
            <a:r>
              <a:rPr lang="en-US" sz="1200" b="1" dirty="0">
                <a:solidFill>
                  <a:srgbClr val="0000FF"/>
                </a:solidFill>
                <a:latin typeface="Arial" panose="020B0604020202020204" pitchFamily="34" charset="0"/>
                <a:cs typeface="Arial" panose="020B0604020202020204" pitchFamily="34" charset="0"/>
              </a:rPr>
              <a:t>CALAA- 01</a:t>
            </a:r>
            <a:r>
              <a:rPr lang="en-US" sz="1200" dirty="0">
                <a:solidFill>
                  <a:srgbClr val="0000FF"/>
                </a:solidFill>
                <a:latin typeface="Arial" panose="020B0604020202020204" pitchFamily="34" charset="0"/>
                <a:cs typeface="Arial" panose="020B0604020202020204" pitchFamily="34" charset="0"/>
              </a:rPr>
              <a:t>, siRNA-loaded nanoparticles containing human transferrin as targeting ligand for binding </a:t>
            </a:r>
            <a:r>
              <a:rPr lang="es-AR" sz="1200" dirty="0" err="1">
                <a:solidFill>
                  <a:srgbClr val="0000FF"/>
                </a:solidFill>
                <a:latin typeface="Arial" panose="020B0604020202020204" pitchFamily="34" charset="0"/>
                <a:cs typeface="Arial" panose="020B0604020202020204" pitchFamily="34" charset="0"/>
              </a:rPr>
              <a:t>transferrin</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receptors</a:t>
            </a:r>
            <a:endParaRPr lang="es-AR" sz="1200" dirty="0">
              <a:solidFill>
                <a:srgbClr val="0000FF"/>
              </a:solidFill>
              <a:latin typeface="Arial" panose="020B0604020202020204" pitchFamily="34" charset="0"/>
              <a:cs typeface="Arial" panose="020B0604020202020204" pitchFamily="34" charset="0"/>
            </a:endParaRPr>
          </a:p>
        </p:txBody>
      </p:sp>
      <p:cxnSp>
        <p:nvCxnSpPr>
          <p:cNvPr id="6" name="Conector recto 5"/>
          <p:cNvCxnSpPr>
            <a:cxnSpLocks/>
          </p:cNvCxnSpPr>
          <p:nvPr/>
        </p:nvCxnSpPr>
        <p:spPr>
          <a:xfrm rot="5400000" flipV="1">
            <a:off x="949835" y="3566761"/>
            <a:ext cx="0" cy="1248957"/>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6"/>
          <p:cNvCxnSpPr>
            <a:cxnSpLocks/>
          </p:cNvCxnSpPr>
          <p:nvPr/>
        </p:nvCxnSpPr>
        <p:spPr>
          <a:xfrm rot="5400000" flipV="1">
            <a:off x="1017175" y="5949078"/>
            <a:ext cx="0" cy="1248957"/>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CuadroTexto 7"/>
          <p:cNvSpPr txBox="1"/>
          <p:nvPr/>
        </p:nvSpPr>
        <p:spPr>
          <a:xfrm>
            <a:off x="1" y="2913732"/>
            <a:ext cx="9144000" cy="369332"/>
          </a:xfrm>
          <a:prstGeom prst="rect">
            <a:avLst/>
          </a:prstGeom>
          <a:solidFill>
            <a:schemeClr val="accent1"/>
          </a:solidFill>
        </p:spPr>
        <p:txBody>
          <a:bodyPr wrap="square" rtlCol="0">
            <a:spAutoFit/>
          </a:bodyPr>
          <a:lstStyle/>
          <a:p>
            <a:pPr algn="ctr"/>
            <a:r>
              <a:rPr lang="es-AR" dirty="0" err="1">
                <a:solidFill>
                  <a:schemeClr val="bg1"/>
                </a:solidFill>
                <a:latin typeface="Arial" panose="020B0604020202020204" pitchFamily="34" charset="0"/>
                <a:cs typeface="Arial" panose="020B0604020202020204" pitchFamily="34" charset="0"/>
              </a:rPr>
              <a:t>Nanomedicinas</a:t>
            </a:r>
            <a:r>
              <a:rPr lang="es-AR" dirty="0">
                <a:solidFill>
                  <a:schemeClr val="bg1"/>
                </a:solidFill>
                <a:latin typeface="Arial" panose="020B0604020202020204" pitchFamily="34" charset="0"/>
                <a:cs typeface="Arial" panose="020B0604020202020204" pitchFamily="34" charset="0"/>
              </a:rPr>
              <a:t> </a:t>
            </a:r>
            <a:r>
              <a:rPr lang="es-AR" dirty="0" err="1">
                <a:solidFill>
                  <a:schemeClr val="bg1"/>
                </a:solidFill>
                <a:latin typeface="Arial" panose="020B0604020202020204" pitchFamily="34" charset="0"/>
                <a:cs typeface="Arial" panose="020B0604020202020204" pitchFamily="34" charset="0"/>
              </a:rPr>
              <a:t>nanoparticuladas</a:t>
            </a:r>
            <a:r>
              <a:rPr lang="es-AR" dirty="0">
                <a:solidFill>
                  <a:schemeClr val="bg1"/>
                </a:solidFill>
                <a:latin typeface="Arial" panose="020B0604020202020204" pitchFamily="34" charset="0"/>
                <a:cs typeface="Arial" panose="020B0604020202020204" pitchFamily="34" charset="0"/>
              </a:rPr>
              <a:t> </a:t>
            </a:r>
          </a:p>
        </p:txBody>
      </p:sp>
      <p:sp>
        <p:nvSpPr>
          <p:cNvPr id="9" name="CuadroTexto 8"/>
          <p:cNvSpPr txBox="1"/>
          <p:nvPr/>
        </p:nvSpPr>
        <p:spPr>
          <a:xfrm>
            <a:off x="0" y="823569"/>
            <a:ext cx="9144000" cy="369332"/>
          </a:xfrm>
          <a:prstGeom prst="rect">
            <a:avLst/>
          </a:prstGeom>
          <a:solidFill>
            <a:schemeClr val="accent1"/>
          </a:solidFill>
        </p:spPr>
        <p:txBody>
          <a:bodyPr wrap="square" rtlCol="0">
            <a:spAutoFit/>
          </a:bodyPr>
          <a:lstStyle/>
          <a:p>
            <a:pPr algn="ctr"/>
            <a:r>
              <a:rPr lang="es-AR" dirty="0" err="1">
                <a:solidFill>
                  <a:schemeClr val="bg1"/>
                </a:solidFill>
                <a:latin typeface="Arial" panose="020B0604020202020204" pitchFamily="34" charset="0"/>
                <a:cs typeface="Arial" panose="020B0604020202020204" pitchFamily="34" charset="0"/>
              </a:rPr>
              <a:t>Nanomedicinas</a:t>
            </a:r>
            <a:r>
              <a:rPr lang="es-AR" dirty="0">
                <a:solidFill>
                  <a:schemeClr val="bg1"/>
                </a:solidFill>
                <a:latin typeface="Arial" panose="020B0604020202020204" pitchFamily="34" charset="0"/>
                <a:cs typeface="Arial" panose="020B0604020202020204" pitchFamily="34" charset="0"/>
              </a:rPr>
              <a:t> </a:t>
            </a:r>
            <a:r>
              <a:rPr lang="es-AR" dirty="0" err="1">
                <a:solidFill>
                  <a:schemeClr val="bg1"/>
                </a:solidFill>
                <a:latin typeface="Arial" panose="020B0604020202020204" pitchFamily="34" charset="0"/>
                <a:cs typeface="Arial" panose="020B0604020202020204" pitchFamily="34" charset="0"/>
              </a:rPr>
              <a:t>micelares</a:t>
            </a:r>
            <a:r>
              <a:rPr lang="es-AR"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9450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1" y="0"/>
            <a:ext cx="9144001" cy="2942420"/>
            <a:chOff x="0" y="1605517"/>
            <a:chExt cx="9144001" cy="2942420"/>
          </a:xfrm>
        </p:grpSpPr>
        <p:pic>
          <p:nvPicPr>
            <p:cNvPr id="7" name="Imagen 6"/>
            <p:cNvPicPr>
              <a:picLocks noChangeAspect="1"/>
            </p:cNvPicPr>
            <p:nvPr/>
          </p:nvPicPr>
          <p:blipFill rotWithShape="1">
            <a:blip r:embed="rId2"/>
            <a:srcRect t="46183" b="33631"/>
            <a:stretch/>
          </p:blipFill>
          <p:spPr>
            <a:xfrm>
              <a:off x="1" y="1684421"/>
              <a:ext cx="9144000" cy="2863516"/>
            </a:xfrm>
            <a:prstGeom prst="rect">
              <a:avLst/>
            </a:prstGeom>
          </p:spPr>
        </p:pic>
        <p:sp>
          <p:nvSpPr>
            <p:cNvPr id="8" name="CuadroTexto 7"/>
            <p:cNvSpPr txBox="1"/>
            <p:nvPr/>
          </p:nvSpPr>
          <p:spPr>
            <a:xfrm>
              <a:off x="0" y="1605517"/>
              <a:ext cx="9144000" cy="369332"/>
            </a:xfrm>
            <a:prstGeom prst="rect">
              <a:avLst/>
            </a:prstGeom>
            <a:solidFill>
              <a:schemeClr val="accent1"/>
            </a:solidFill>
          </p:spPr>
          <p:txBody>
            <a:bodyPr wrap="square" rtlCol="0">
              <a:spAutoFit/>
            </a:bodyPr>
            <a:lstStyle/>
            <a:p>
              <a:pPr algn="ctr"/>
              <a:r>
                <a:rPr lang="es-AR" dirty="0" err="1">
                  <a:solidFill>
                    <a:schemeClr val="bg1"/>
                  </a:solidFill>
                  <a:latin typeface="Arial" panose="020B0604020202020204" pitchFamily="34" charset="0"/>
                  <a:cs typeface="Arial" panose="020B0604020202020204" pitchFamily="34" charset="0"/>
                </a:rPr>
                <a:t>Nanomedicinas</a:t>
              </a:r>
              <a:r>
                <a:rPr lang="es-AR" dirty="0">
                  <a:solidFill>
                    <a:schemeClr val="bg1"/>
                  </a:solidFill>
                  <a:latin typeface="Arial" panose="020B0604020202020204" pitchFamily="34" charset="0"/>
                  <a:cs typeface="Arial" panose="020B0604020202020204" pitchFamily="34" charset="0"/>
                </a:rPr>
                <a:t> conjugados polímero-droga</a:t>
              </a:r>
            </a:p>
          </p:txBody>
        </p:sp>
      </p:grpSp>
      <p:grpSp>
        <p:nvGrpSpPr>
          <p:cNvPr id="5" name="Grupo 4"/>
          <p:cNvGrpSpPr/>
          <p:nvPr/>
        </p:nvGrpSpPr>
        <p:grpSpPr>
          <a:xfrm>
            <a:off x="0" y="2076294"/>
            <a:ext cx="9144000" cy="4915615"/>
            <a:chOff x="0" y="662165"/>
            <a:chExt cx="9144000" cy="4915615"/>
          </a:xfrm>
        </p:grpSpPr>
        <p:pic>
          <p:nvPicPr>
            <p:cNvPr id="3" name="Imagen 2"/>
            <p:cNvPicPr>
              <a:picLocks noChangeAspect="1"/>
            </p:cNvPicPr>
            <p:nvPr/>
          </p:nvPicPr>
          <p:blipFill rotWithShape="1">
            <a:blip r:embed="rId2"/>
            <a:srcRect t="66199"/>
            <a:stretch/>
          </p:blipFill>
          <p:spPr>
            <a:xfrm>
              <a:off x="0" y="783033"/>
              <a:ext cx="9144000" cy="4794747"/>
            </a:xfrm>
            <a:prstGeom prst="rect">
              <a:avLst/>
            </a:prstGeom>
          </p:spPr>
        </p:pic>
        <p:sp>
          <p:nvSpPr>
            <p:cNvPr id="4" name="CuadroTexto 3"/>
            <p:cNvSpPr txBox="1"/>
            <p:nvPr/>
          </p:nvSpPr>
          <p:spPr>
            <a:xfrm>
              <a:off x="0" y="662165"/>
              <a:ext cx="9144000" cy="369332"/>
            </a:xfrm>
            <a:prstGeom prst="rect">
              <a:avLst/>
            </a:prstGeom>
            <a:solidFill>
              <a:schemeClr val="accent1"/>
            </a:solidFill>
          </p:spPr>
          <p:txBody>
            <a:bodyPr wrap="square" rtlCol="0">
              <a:spAutoFit/>
            </a:bodyPr>
            <a:lstStyle/>
            <a:p>
              <a:pPr algn="ctr"/>
              <a:r>
                <a:rPr lang="es-AR" dirty="0" err="1">
                  <a:solidFill>
                    <a:schemeClr val="bg1"/>
                  </a:solidFill>
                  <a:latin typeface="Arial" panose="020B0604020202020204" pitchFamily="34" charset="0"/>
                  <a:cs typeface="Arial" panose="020B0604020202020204" pitchFamily="34" charset="0"/>
                </a:rPr>
                <a:t>Nanomedicinas</a:t>
              </a:r>
              <a:r>
                <a:rPr lang="es-AR" dirty="0">
                  <a:solidFill>
                    <a:schemeClr val="bg1"/>
                  </a:solidFill>
                  <a:latin typeface="Arial" panose="020B0604020202020204" pitchFamily="34" charset="0"/>
                  <a:cs typeface="Arial" panose="020B0604020202020204" pitchFamily="34" charset="0"/>
                </a:rPr>
                <a:t> </a:t>
              </a:r>
              <a:r>
                <a:rPr lang="es-AR" dirty="0" err="1">
                  <a:solidFill>
                    <a:schemeClr val="bg1"/>
                  </a:solidFill>
                  <a:latin typeface="Arial" panose="020B0604020202020204" pitchFamily="34" charset="0"/>
                  <a:cs typeface="Arial" panose="020B0604020202020204" pitchFamily="34" charset="0"/>
                </a:rPr>
                <a:t>liposomales</a:t>
              </a:r>
              <a:r>
                <a:rPr lang="es-AR" dirty="0">
                  <a:solidFill>
                    <a:schemeClr val="bg1"/>
                  </a:solidFill>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404662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089817"/>
            <a:ext cx="9144000" cy="4279172"/>
          </a:xfrm>
          <a:prstGeom prst="rect">
            <a:avLst/>
          </a:prstGeom>
        </p:spPr>
      </p:pic>
      <p:sp>
        <p:nvSpPr>
          <p:cNvPr id="2" name="Rectángulo 1"/>
          <p:cNvSpPr/>
          <p:nvPr/>
        </p:nvSpPr>
        <p:spPr>
          <a:xfrm>
            <a:off x="288195" y="423645"/>
            <a:ext cx="3357559" cy="830997"/>
          </a:xfrm>
          <a:prstGeom prst="rect">
            <a:avLst/>
          </a:prstGeom>
        </p:spPr>
        <p:txBody>
          <a:bodyPr wrap="square">
            <a:spAutoFit/>
          </a:bodyPr>
          <a:lstStyle/>
          <a:p>
            <a:pPr algn="just"/>
            <a:r>
              <a:rPr lang="en-US" sz="1200" dirty="0">
                <a:solidFill>
                  <a:srgbClr val="0000FF"/>
                </a:solidFill>
                <a:latin typeface="Arial" panose="020B0604020202020204" pitchFamily="34" charset="0"/>
                <a:cs typeface="Arial" panose="020B0604020202020204" pitchFamily="34" charset="0"/>
              </a:rPr>
              <a:t>(</a:t>
            </a:r>
            <a:r>
              <a:rPr lang="en-US" sz="1200" dirty="0" err="1">
                <a:solidFill>
                  <a:srgbClr val="0000FF"/>
                </a:solidFill>
                <a:latin typeface="Arial" panose="020B0604020202020204" pitchFamily="34" charset="0"/>
                <a:cs typeface="Arial" panose="020B0604020202020204" pitchFamily="34" charset="0"/>
              </a:rPr>
              <a:t>i</a:t>
            </a:r>
            <a:r>
              <a:rPr lang="en-US" sz="1200" dirty="0">
                <a:solidFill>
                  <a:srgbClr val="0000FF"/>
                </a:solidFill>
                <a:latin typeface="Arial" panose="020B0604020202020204" pitchFamily="34" charset="0"/>
                <a:cs typeface="Arial" panose="020B0604020202020204" pitchFamily="34" charset="0"/>
              </a:rPr>
              <a:t>) MCC-465, doxorubicin encapsulated in immunoliposomes tagged with the F(ab’)2 fragment of human monoclonal antibody GAH, which binds to neoplastic </a:t>
            </a:r>
            <a:r>
              <a:rPr lang="es-AR" sz="1200" dirty="0" err="1">
                <a:solidFill>
                  <a:srgbClr val="0000FF"/>
                </a:solidFill>
                <a:latin typeface="Arial" panose="020B0604020202020204" pitchFamily="34" charset="0"/>
                <a:cs typeface="Arial" panose="020B0604020202020204" pitchFamily="34" charset="0"/>
              </a:rPr>
              <a:t>stomach</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tissues</a:t>
            </a:r>
            <a:r>
              <a:rPr lang="es-AR" sz="1200" dirty="0">
                <a:solidFill>
                  <a:srgbClr val="0000FF"/>
                </a:solidFill>
                <a:latin typeface="Arial" panose="020B0604020202020204" pitchFamily="34" charset="0"/>
                <a:cs typeface="Arial" panose="020B0604020202020204" pitchFamily="34" charset="0"/>
              </a:rPr>
              <a:t> </a:t>
            </a:r>
          </a:p>
        </p:txBody>
      </p:sp>
      <p:sp>
        <p:nvSpPr>
          <p:cNvPr id="3" name="Rectángulo: esquinas redondeadas 2"/>
          <p:cNvSpPr/>
          <p:nvPr/>
        </p:nvSpPr>
        <p:spPr>
          <a:xfrm>
            <a:off x="1653081" y="3752557"/>
            <a:ext cx="7378995" cy="233917"/>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Rectángulo 4"/>
          <p:cNvSpPr/>
          <p:nvPr/>
        </p:nvSpPr>
        <p:spPr>
          <a:xfrm>
            <a:off x="288196" y="5384360"/>
            <a:ext cx="3357558" cy="1384995"/>
          </a:xfrm>
          <a:prstGeom prst="rect">
            <a:avLst/>
          </a:prstGeom>
        </p:spPr>
        <p:txBody>
          <a:bodyPr wrap="square">
            <a:spAutoFit/>
          </a:bodyPr>
          <a:lstStyle/>
          <a:p>
            <a:pPr algn="just"/>
            <a:r>
              <a:rPr lang="es-AR" sz="1200" b="1" dirty="0">
                <a:solidFill>
                  <a:srgbClr val="0000FF"/>
                </a:solidFill>
                <a:latin typeface="Arial" panose="020B0604020202020204" pitchFamily="34" charset="0"/>
                <a:cs typeface="Arial" panose="020B0604020202020204" pitchFamily="34" charset="0"/>
              </a:rPr>
              <a:t>SGT-53</a:t>
            </a:r>
            <a:r>
              <a:rPr lang="es-AR" sz="1200" dirty="0">
                <a:solidFill>
                  <a:srgbClr val="0000FF"/>
                </a:solidFill>
                <a:latin typeface="Arial" panose="020B0604020202020204" pitchFamily="34" charset="0"/>
                <a:cs typeface="Arial" panose="020B0604020202020204" pitchFamily="34" charset="0"/>
              </a:rPr>
              <a:t>, a </a:t>
            </a:r>
            <a:r>
              <a:rPr lang="es-AR" sz="1200" dirty="0" err="1">
                <a:solidFill>
                  <a:srgbClr val="0000FF"/>
                </a:solidFill>
                <a:latin typeface="Arial" panose="020B0604020202020204" pitchFamily="34" charset="0"/>
                <a:cs typeface="Arial" panose="020B0604020202020204" pitchFamily="34" charset="0"/>
              </a:rPr>
              <a:t>liposomal</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nanocomplex</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designed</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for</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systemic</a:t>
            </a:r>
            <a:r>
              <a:rPr lang="es-AR" sz="1200" dirty="0">
                <a:solidFill>
                  <a:srgbClr val="0000FF"/>
                </a:solidFill>
                <a:latin typeface="Arial" panose="020B0604020202020204" pitchFamily="34" charset="0"/>
                <a:cs typeface="Arial" panose="020B0604020202020204" pitchFamily="34" charset="0"/>
              </a:rPr>
              <a:t>, tumor </a:t>
            </a:r>
            <a:r>
              <a:rPr lang="es-AR" sz="1200" dirty="0" err="1">
                <a:solidFill>
                  <a:srgbClr val="0000FF"/>
                </a:solidFill>
                <a:latin typeface="Arial" panose="020B0604020202020204" pitchFamily="34" charset="0"/>
                <a:cs typeface="Arial" panose="020B0604020202020204" pitchFamily="34" charset="0"/>
              </a:rPr>
              <a:t>targeting</a:t>
            </a:r>
            <a:r>
              <a:rPr lang="es-AR" sz="1200" dirty="0">
                <a:solidFill>
                  <a:srgbClr val="0000FF"/>
                </a:solidFill>
                <a:latin typeface="Arial" panose="020B0604020202020204" pitchFamily="34" charset="0"/>
                <a:cs typeface="Arial" panose="020B0604020202020204" pitchFamily="34" charset="0"/>
              </a:rPr>
              <a:t> </a:t>
            </a:r>
            <a:r>
              <a:rPr lang="en-US" sz="1200" dirty="0">
                <a:solidFill>
                  <a:srgbClr val="0000FF"/>
                </a:solidFill>
                <a:latin typeface="Arial" panose="020B0604020202020204" pitchFamily="34" charset="0"/>
                <a:cs typeface="Arial" panose="020B0604020202020204" pitchFamily="34" charset="0"/>
              </a:rPr>
              <a:t>delivery of the p53 gene. In this </a:t>
            </a:r>
            <a:r>
              <a:rPr lang="en-US" sz="1200" dirty="0" err="1">
                <a:solidFill>
                  <a:srgbClr val="0000FF"/>
                </a:solidFill>
                <a:latin typeface="Arial" panose="020B0604020202020204" pitchFamily="34" charset="0"/>
                <a:cs typeface="Arial" panose="020B0604020202020204" pitchFamily="34" charset="0"/>
              </a:rPr>
              <a:t>nanodelivery</a:t>
            </a:r>
            <a:r>
              <a:rPr lang="en-US" sz="1200" dirty="0">
                <a:solidFill>
                  <a:srgbClr val="0000FF"/>
                </a:solidFill>
                <a:latin typeface="Arial" panose="020B0604020202020204" pitchFamily="34" charset="0"/>
                <a:cs typeface="Arial" panose="020B0604020202020204" pitchFamily="34" charset="0"/>
              </a:rPr>
              <a:t> system, an anti-transferrin receptor single-chain antibody fragment (</a:t>
            </a:r>
            <a:r>
              <a:rPr lang="en-US" sz="1200" dirty="0" err="1">
                <a:solidFill>
                  <a:srgbClr val="0000FF"/>
                </a:solidFill>
                <a:latin typeface="Arial" panose="020B0604020202020204" pitchFamily="34" charset="0"/>
                <a:cs typeface="Arial" panose="020B0604020202020204" pitchFamily="34" charset="0"/>
              </a:rPr>
              <a:t>scFv</a:t>
            </a:r>
            <a:r>
              <a:rPr lang="en-US" sz="1200" dirty="0">
                <a:solidFill>
                  <a:srgbClr val="0000FF"/>
                </a:solidFill>
                <a:latin typeface="Arial" panose="020B0604020202020204" pitchFamily="34" charset="0"/>
                <a:cs typeface="Arial" panose="020B0604020202020204" pitchFamily="34" charset="0"/>
              </a:rPr>
              <a:t>) serves as the targeting moiety to target cancer cells through the transferrin glycoprotein receptor</a:t>
            </a:r>
          </a:p>
        </p:txBody>
      </p:sp>
      <p:sp>
        <p:nvSpPr>
          <p:cNvPr id="6" name="Rectángulo: esquinas redondeadas 5"/>
          <p:cNvSpPr/>
          <p:nvPr/>
        </p:nvSpPr>
        <p:spPr>
          <a:xfrm>
            <a:off x="1653080" y="4001845"/>
            <a:ext cx="7378995" cy="233917"/>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8" name="Conector recto 7"/>
          <p:cNvCxnSpPr/>
          <p:nvPr/>
        </p:nvCxnSpPr>
        <p:spPr>
          <a:xfrm>
            <a:off x="1770038" y="1254642"/>
            <a:ext cx="0" cy="2497915"/>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8"/>
          <p:cNvCxnSpPr>
            <a:cxnSpLocks/>
          </p:cNvCxnSpPr>
          <p:nvPr/>
        </p:nvCxnSpPr>
        <p:spPr>
          <a:xfrm flipV="1">
            <a:off x="3565451" y="4235762"/>
            <a:ext cx="0" cy="1248957"/>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0" y="54313"/>
            <a:ext cx="9144000" cy="369332"/>
          </a:xfrm>
          <a:prstGeom prst="rect">
            <a:avLst/>
          </a:prstGeom>
          <a:solidFill>
            <a:schemeClr val="accent1"/>
          </a:solidFill>
        </p:spPr>
        <p:txBody>
          <a:bodyPr wrap="square" rtlCol="0">
            <a:spAutoFit/>
          </a:bodyPr>
          <a:lstStyle/>
          <a:p>
            <a:pPr algn="ctr"/>
            <a:r>
              <a:rPr lang="es-AR" dirty="0" err="1">
                <a:solidFill>
                  <a:schemeClr val="bg1"/>
                </a:solidFill>
                <a:latin typeface="Arial" panose="020B0604020202020204" pitchFamily="34" charset="0"/>
                <a:cs typeface="Arial" panose="020B0604020202020204" pitchFamily="34" charset="0"/>
              </a:rPr>
              <a:t>Nanomedicinas</a:t>
            </a:r>
            <a:r>
              <a:rPr lang="es-AR" dirty="0">
                <a:solidFill>
                  <a:schemeClr val="bg1"/>
                </a:solidFill>
                <a:latin typeface="Arial" panose="020B0604020202020204" pitchFamily="34" charset="0"/>
                <a:cs typeface="Arial" panose="020B0604020202020204" pitchFamily="34" charset="0"/>
              </a:rPr>
              <a:t> </a:t>
            </a:r>
            <a:r>
              <a:rPr lang="es-AR" dirty="0" err="1">
                <a:solidFill>
                  <a:schemeClr val="bg1"/>
                </a:solidFill>
                <a:latin typeface="Arial" panose="020B0604020202020204" pitchFamily="34" charset="0"/>
                <a:cs typeface="Arial" panose="020B0604020202020204" pitchFamily="34" charset="0"/>
              </a:rPr>
              <a:t>liposomales</a:t>
            </a:r>
            <a:r>
              <a:rPr lang="es-AR" dirty="0">
                <a:solidFill>
                  <a:schemeClr val="bg1"/>
                </a:solidFill>
                <a:latin typeface="Arial" panose="020B0604020202020204" pitchFamily="34" charset="0"/>
                <a:cs typeface="Arial" panose="020B0604020202020204" pitchFamily="34" charset="0"/>
              </a:rPr>
              <a:t> (continuación) </a:t>
            </a:r>
          </a:p>
        </p:txBody>
      </p:sp>
    </p:spTree>
    <p:extLst>
      <p:ext uri="{BB962C8B-B14F-4D97-AF65-F5344CB8AC3E}">
        <p14:creationId xmlns:p14="http://schemas.microsoft.com/office/powerpoint/2010/main" val="240795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CuadroTexto">
            <a:extLst>
              <a:ext uri="{FF2B5EF4-FFF2-40B4-BE49-F238E27FC236}">
                <a16:creationId xmlns:a16="http://schemas.microsoft.com/office/drawing/2014/main" id="{0B19D2A3-7082-4815-AC11-A76BB9B05443}"/>
              </a:ext>
            </a:extLst>
          </p:cNvPr>
          <p:cNvSpPr txBox="1"/>
          <p:nvPr/>
        </p:nvSpPr>
        <p:spPr>
          <a:xfrm>
            <a:off x="0" y="1"/>
            <a:ext cx="9144000" cy="4616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rtlCol="0">
            <a:spAutoFit/>
          </a:bodyPr>
          <a:lstStyle/>
          <a:p>
            <a:pPr algn="ctr"/>
            <a:r>
              <a:rPr lang="es-AR" sz="2400" b="1" dirty="0">
                <a:solidFill>
                  <a:schemeClr val="bg1"/>
                </a:solidFill>
                <a:latin typeface="Arial" pitchFamily="34" charset="0"/>
                <a:cs typeface="Arial" pitchFamily="34" charset="0"/>
              </a:rPr>
              <a:t>Antitumoral </a:t>
            </a:r>
            <a:r>
              <a:rPr lang="es-AR" sz="2400" b="1" dirty="0" err="1">
                <a:solidFill>
                  <a:schemeClr val="bg1"/>
                </a:solidFill>
                <a:latin typeface="Arial" pitchFamily="34" charset="0"/>
                <a:cs typeface="Arial" pitchFamily="34" charset="0"/>
              </a:rPr>
              <a:t>nanomedicines</a:t>
            </a:r>
            <a:r>
              <a:rPr lang="es-AR" sz="2400" b="1" dirty="0">
                <a:solidFill>
                  <a:schemeClr val="bg1"/>
                </a:solidFill>
                <a:latin typeface="Arial" pitchFamily="34" charset="0"/>
                <a:cs typeface="Arial" pitchFamily="34" charset="0"/>
              </a:rPr>
              <a:t>: </a:t>
            </a:r>
            <a:r>
              <a:rPr lang="es-AR" sz="2400" b="1" dirty="0" err="1">
                <a:solidFill>
                  <a:schemeClr val="bg1"/>
                </a:solidFill>
                <a:latin typeface="Arial" pitchFamily="34" charset="0"/>
                <a:cs typeface="Arial" pitchFamily="34" charset="0"/>
              </a:rPr>
              <a:t>the</a:t>
            </a:r>
            <a:r>
              <a:rPr lang="es-AR" sz="2400" b="1" dirty="0">
                <a:solidFill>
                  <a:schemeClr val="bg1"/>
                </a:solidFill>
                <a:latin typeface="Arial" pitchFamily="34" charset="0"/>
                <a:cs typeface="Arial" pitchFamily="34" charset="0"/>
              </a:rPr>
              <a:t> “</a:t>
            </a:r>
            <a:r>
              <a:rPr lang="es-AR" sz="2400" b="1" dirty="0" err="1">
                <a:solidFill>
                  <a:schemeClr val="bg1"/>
                </a:solidFill>
                <a:latin typeface="Arial" pitchFamily="34" charset="0"/>
                <a:cs typeface="Arial" pitchFamily="34" charset="0"/>
              </a:rPr>
              <a:t>mousetrap</a:t>
            </a:r>
            <a:r>
              <a:rPr lang="es-AR" sz="2400" b="1" dirty="0">
                <a:solidFill>
                  <a:schemeClr val="bg1"/>
                </a:solidFill>
                <a:latin typeface="Arial" pitchFamily="34" charset="0"/>
                <a:cs typeface="Arial" pitchFamily="34" charset="0"/>
              </a:rPr>
              <a:t>”</a:t>
            </a:r>
            <a:endParaRPr lang="es-AR" b="1" dirty="0">
              <a:solidFill>
                <a:srgbClr val="FF0000"/>
              </a:solidFill>
              <a:latin typeface="Arial" pitchFamily="34" charset="0"/>
              <a:cs typeface="Arial" pitchFamily="34" charset="0"/>
            </a:endParaRPr>
          </a:p>
        </p:txBody>
      </p:sp>
      <p:pic>
        <p:nvPicPr>
          <p:cNvPr id="1026" name="Picture 2" descr="http://webadicto.net/wp-content/uploads/trampa-para-ratones.jpg">
            <a:extLst>
              <a:ext uri="{FF2B5EF4-FFF2-40B4-BE49-F238E27FC236}">
                <a16:creationId xmlns:a16="http://schemas.microsoft.com/office/drawing/2014/main" id="{24646996-CBF9-4AF7-A7F2-A086AD662E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711" y="1350363"/>
            <a:ext cx="6096000" cy="4381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E756DD8D-A0BC-4BB3-AE5E-1C97CAD6BDA6}"/>
              </a:ext>
            </a:extLst>
          </p:cNvPr>
          <p:cNvSpPr/>
          <p:nvPr/>
        </p:nvSpPr>
        <p:spPr>
          <a:xfrm>
            <a:off x="4572000" y="2541698"/>
            <a:ext cx="4572000" cy="1754326"/>
          </a:xfrm>
          <a:prstGeom prst="rect">
            <a:avLst/>
          </a:prstGeom>
          <a:ln w="38100">
            <a:solidFill>
              <a:srgbClr val="FF0000"/>
            </a:solidFill>
          </a:ln>
        </p:spPr>
        <p:txBody>
          <a:bodyPr>
            <a:spAutoFit/>
          </a:bodyPr>
          <a:lstStyle/>
          <a:p>
            <a:pPr algn="just"/>
            <a:r>
              <a:rPr lang="es-AR" dirty="0">
                <a:solidFill>
                  <a:srgbClr val="FF0000"/>
                </a:solidFill>
                <a:latin typeface="Arial" panose="020B0604020202020204" pitchFamily="34" charset="0"/>
                <a:cs typeface="Arial" panose="020B0604020202020204" pitchFamily="34" charset="0"/>
              </a:rPr>
              <a:t> Hoy se sabe que en humanos, el efecto EPR no tiene la relevancia que muestran los modelos </a:t>
            </a:r>
            <a:r>
              <a:rPr lang="es-AR" dirty="0" err="1">
                <a:solidFill>
                  <a:srgbClr val="FF0000"/>
                </a:solidFill>
                <a:latin typeface="Arial" panose="020B0604020202020204" pitchFamily="34" charset="0"/>
                <a:cs typeface="Arial" panose="020B0604020202020204" pitchFamily="34" charset="0"/>
              </a:rPr>
              <a:t>xenografts</a:t>
            </a:r>
            <a:r>
              <a:rPr lang="es-AR" dirty="0">
                <a:solidFill>
                  <a:srgbClr val="FF0000"/>
                </a:solidFill>
                <a:latin typeface="Arial" panose="020B0604020202020204" pitchFamily="34" charset="0"/>
                <a:cs typeface="Arial" panose="020B0604020202020204" pitchFamily="34" charset="0"/>
              </a:rPr>
              <a:t> en roedores. Es critico contar con nuevos modelos  mas predictivos de la performance de </a:t>
            </a:r>
            <a:r>
              <a:rPr lang="es-AR" dirty="0" err="1">
                <a:solidFill>
                  <a:srgbClr val="FF0000"/>
                </a:solidFill>
                <a:latin typeface="Arial" panose="020B0604020202020204" pitchFamily="34" charset="0"/>
                <a:cs typeface="Arial" panose="020B0604020202020204" pitchFamily="34" charset="0"/>
              </a:rPr>
              <a:t>nanomedicinas</a:t>
            </a:r>
            <a:r>
              <a:rPr lang="es-AR" dirty="0">
                <a:solidFill>
                  <a:srgbClr val="FF0000"/>
                </a:solidFill>
                <a:latin typeface="Arial" panose="020B0604020202020204" pitchFamily="34" charset="0"/>
                <a:cs typeface="Arial" panose="020B0604020202020204" pitchFamily="34" charset="0"/>
              </a:rPr>
              <a:t> antitumorales en humanos</a:t>
            </a:r>
          </a:p>
        </p:txBody>
      </p:sp>
    </p:spTree>
    <p:extLst>
      <p:ext uri="{BB962C8B-B14F-4D97-AF65-F5344CB8AC3E}">
        <p14:creationId xmlns:p14="http://schemas.microsoft.com/office/powerpoint/2010/main" val="378204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srcRect/>
          <a:stretch>
            <a:fillRect/>
          </a:stretch>
        </p:blipFill>
        <p:spPr bwMode="auto">
          <a:xfrm>
            <a:off x="1600200" y="378523"/>
            <a:ext cx="6183059" cy="6631877"/>
          </a:xfrm>
          <a:prstGeom prst="rect">
            <a:avLst/>
          </a:prstGeom>
          <a:noFill/>
          <a:ln w="9525">
            <a:noFill/>
            <a:miter lim="800000"/>
            <a:headEnd/>
            <a:tailEnd/>
          </a:ln>
          <a:effectLst/>
        </p:spPr>
      </p:pic>
      <p:sp>
        <p:nvSpPr>
          <p:cNvPr id="8" name="7 CuadroTexto"/>
          <p:cNvSpPr txBox="1"/>
          <p:nvPr/>
        </p:nvSpPr>
        <p:spPr>
          <a:xfrm>
            <a:off x="0" y="1"/>
            <a:ext cx="9144000" cy="4616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rtlCol="0">
            <a:spAutoFit/>
          </a:bodyPr>
          <a:lstStyle/>
          <a:p>
            <a:pPr algn="ctr"/>
            <a:r>
              <a:rPr lang="es-AR" sz="2400" b="1" dirty="0">
                <a:solidFill>
                  <a:schemeClr val="bg1"/>
                </a:solidFill>
                <a:latin typeface="Arial" pitchFamily="34" charset="0"/>
                <a:cs typeface="Arial" pitchFamily="34" charset="0"/>
              </a:rPr>
              <a:t>Antitumoral </a:t>
            </a:r>
            <a:r>
              <a:rPr lang="es-AR" sz="2400" b="1" dirty="0" err="1">
                <a:solidFill>
                  <a:schemeClr val="bg1"/>
                </a:solidFill>
                <a:latin typeface="Arial" pitchFamily="34" charset="0"/>
                <a:cs typeface="Arial" pitchFamily="34" charset="0"/>
              </a:rPr>
              <a:t>nanomedicines</a:t>
            </a:r>
            <a:r>
              <a:rPr lang="es-AR" sz="2400" b="1" dirty="0">
                <a:solidFill>
                  <a:schemeClr val="bg1"/>
                </a:solidFill>
                <a:latin typeface="Arial" pitchFamily="34" charset="0"/>
                <a:cs typeface="Arial" pitchFamily="34" charset="0"/>
              </a:rPr>
              <a:t>: </a:t>
            </a:r>
            <a:r>
              <a:rPr lang="es-AR" sz="2400" b="1" dirty="0" err="1">
                <a:solidFill>
                  <a:schemeClr val="bg1"/>
                </a:solidFill>
                <a:latin typeface="Arial" pitchFamily="34" charset="0"/>
                <a:cs typeface="Arial" pitchFamily="34" charset="0"/>
              </a:rPr>
              <a:t>the</a:t>
            </a:r>
            <a:r>
              <a:rPr lang="es-AR" sz="2400" b="1" dirty="0">
                <a:solidFill>
                  <a:schemeClr val="bg1"/>
                </a:solidFill>
                <a:latin typeface="Arial" pitchFamily="34" charset="0"/>
                <a:cs typeface="Arial" pitchFamily="34" charset="0"/>
              </a:rPr>
              <a:t> “</a:t>
            </a:r>
            <a:r>
              <a:rPr lang="es-AR" sz="2400" b="1" dirty="0" err="1">
                <a:solidFill>
                  <a:schemeClr val="bg1"/>
                </a:solidFill>
                <a:latin typeface="Arial" pitchFamily="34" charset="0"/>
                <a:cs typeface="Arial" pitchFamily="34" charset="0"/>
              </a:rPr>
              <a:t>mousetrap</a:t>
            </a:r>
            <a:r>
              <a:rPr lang="es-AR" sz="2400" b="1" dirty="0">
                <a:solidFill>
                  <a:schemeClr val="bg1"/>
                </a:solidFill>
                <a:latin typeface="Arial" pitchFamily="34" charset="0"/>
                <a:cs typeface="Arial" pitchFamily="34" charset="0"/>
              </a:rPr>
              <a:t>”</a:t>
            </a:r>
            <a:endParaRPr lang="es-AR" b="1" dirty="0">
              <a:solidFill>
                <a:srgbClr val="FF0000"/>
              </a:solidFill>
              <a:latin typeface="Arial" pitchFamily="34" charset="0"/>
              <a:cs typeface="Arial" pitchFamily="34" charset="0"/>
            </a:endParaRPr>
          </a:p>
        </p:txBody>
      </p:sp>
      <p:sp>
        <p:nvSpPr>
          <p:cNvPr id="7" name="6 Rectángulo"/>
          <p:cNvSpPr/>
          <p:nvPr/>
        </p:nvSpPr>
        <p:spPr>
          <a:xfrm rot="16200000">
            <a:off x="-2941767" y="3105835"/>
            <a:ext cx="6858001" cy="646331"/>
          </a:xfrm>
          <a:prstGeom prst="rect">
            <a:avLst/>
          </a:prstGeom>
        </p:spPr>
        <p:txBody>
          <a:bodyPr wrap="square">
            <a:spAutoFit/>
          </a:bodyPr>
          <a:lstStyle/>
          <a:p>
            <a:r>
              <a:rPr lang="en-US" sz="1200" dirty="0">
                <a:latin typeface="Arial" pitchFamily="34" charset="0"/>
                <a:cs typeface="Arial" pitchFamily="34" charset="0"/>
              </a:rPr>
              <a:t>Yoshida M, </a:t>
            </a:r>
            <a:r>
              <a:rPr lang="en-US" sz="1200" dirty="0" err="1">
                <a:latin typeface="Arial" pitchFamily="34" charset="0"/>
                <a:cs typeface="Arial" pitchFamily="34" charset="0"/>
              </a:rPr>
              <a:t>Takimoto</a:t>
            </a:r>
            <a:r>
              <a:rPr lang="en-US" sz="1200" dirty="0">
                <a:latin typeface="Arial" pitchFamily="34" charset="0"/>
                <a:cs typeface="Arial" pitchFamily="34" charset="0"/>
              </a:rPr>
              <a:t> R, </a:t>
            </a:r>
            <a:r>
              <a:rPr lang="en-US" sz="1200" dirty="0" err="1">
                <a:latin typeface="Arial" pitchFamily="34" charset="0"/>
                <a:cs typeface="Arial" pitchFamily="34" charset="0"/>
              </a:rPr>
              <a:t>Murase</a:t>
            </a:r>
            <a:r>
              <a:rPr lang="en-US" sz="1200" dirty="0">
                <a:latin typeface="Arial" pitchFamily="34" charset="0"/>
                <a:cs typeface="Arial" pitchFamily="34" charset="0"/>
              </a:rPr>
              <a:t> K, Sato Y, </a:t>
            </a:r>
            <a:r>
              <a:rPr lang="en-US" sz="1200" dirty="0" err="1">
                <a:latin typeface="Arial" pitchFamily="34" charset="0"/>
                <a:cs typeface="Arial" pitchFamily="34" charset="0"/>
              </a:rPr>
              <a:t>Hirakawa</a:t>
            </a:r>
            <a:r>
              <a:rPr lang="en-US" sz="1200" dirty="0">
                <a:latin typeface="Arial" pitchFamily="34" charset="0"/>
                <a:cs typeface="Arial" pitchFamily="34" charset="0"/>
              </a:rPr>
              <a:t> M, et al. (2012) Targeting Anticancer Drug Delivery to Pancreatic Cancer Cells Using a </a:t>
            </a:r>
            <a:r>
              <a:rPr lang="en-US" sz="1200" dirty="0" err="1">
                <a:latin typeface="Arial" pitchFamily="34" charset="0"/>
                <a:cs typeface="Arial" pitchFamily="34" charset="0"/>
              </a:rPr>
              <a:t>Fucose</a:t>
            </a:r>
            <a:r>
              <a:rPr lang="en-US" sz="1200" dirty="0">
                <a:latin typeface="Arial" pitchFamily="34" charset="0"/>
                <a:cs typeface="Arial" pitchFamily="34" charset="0"/>
              </a:rPr>
              <a:t>-Bound </a:t>
            </a:r>
            <a:r>
              <a:rPr lang="en-US" sz="1200" dirty="0" err="1">
                <a:latin typeface="Arial" pitchFamily="34" charset="0"/>
                <a:cs typeface="Arial" pitchFamily="34" charset="0"/>
              </a:rPr>
              <a:t>Nanoparticle</a:t>
            </a:r>
            <a:r>
              <a:rPr lang="en-US" sz="1200" dirty="0">
                <a:latin typeface="Arial" pitchFamily="34" charset="0"/>
                <a:cs typeface="Arial" pitchFamily="34" charset="0"/>
              </a:rPr>
              <a:t> Approach. </a:t>
            </a:r>
            <a:r>
              <a:rPr lang="en-US" sz="1200" dirty="0" err="1">
                <a:latin typeface="Arial" pitchFamily="34" charset="0"/>
                <a:cs typeface="Arial" pitchFamily="34" charset="0"/>
              </a:rPr>
              <a:t>PLoS</a:t>
            </a:r>
            <a:r>
              <a:rPr lang="en-US" sz="1200" dirty="0">
                <a:latin typeface="Arial" pitchFamily="34" charset="0"/>
                <a:cs typeface="Arial" pitchFamily="34" charset="0"/>
              </a:rPr>
              <a:t> ONE 7(7): e39545.</a:t>
            </a:r>
          </a:p>
        </p:txBody>
      </p:sp>
      <p:sp>
        <p:nvSpPr>
          <p:cNvPr id="9" name="8 Rectángulo"/>
          <p:cNvSpPr/>
          <p:nvPr/>
        </p:nvSpPr>
        <p:spPr>
          <a:xfrm>
            <a:off x="2133600" y="381000"/>
            <a:ext cx="5365571" cy="369332"/>
          </a:xfrm>
          <a:prstGeom prst="rect">
            <a:avLst/>
          </a:prstGeom>
        </p:spPr>
        <p:txBody>
          <a:bodyPr wrap="none">
            <a:spAutoFit/>
          </a:bodyPr>
          <a:lstStyle/>
          <a:p>
            <a:pPr algn="ctr"/>
            <a:r>
              <a:rPr lang="en-US" dirty="0">
                <a:solidFill>
                  <a:srgbClr val="6600FF"/>
                </a:solidFill>
                <a:latin typeface="Arial" pitchFamily="34" charset="0"/>
                <a:cs typeface="Arial" pitchFamily="34" charset="0"/>
              </a:rPr>
              <a:t>L-</a:t>
            </a:r>
            <a:r>
              <a:rPr lang="en-US" dirty="0" err="1">
                <a:solidFill>
                  <a:srgbClr val="6600FF"/>
                </a:solidFill>
                <a:latin typeface="Arial" pitchFamily="34" charset="0"/>
                <a:cs typeface="Arial" pitchFamily="34" charset="0"/>
              </a:rPr>
              <a:t>fucose</a:t>
            </a:r>
            <a:r>
              <a:rPr lang="en-US" dirty="0">
                <a:solidFill>
                  <a:srgbClr val="6600FF"/>
                </a:solidFill>
                <a:latin typeface="Arial" pitchFamily="34" charset="0"/>
                <a:cs typeface="Arial" pitchFamily="34" charset="0"/>
              </a:rPr>
              <a:t>-bound </a:t>
            </a:r>
            <a:r>
              <a:rPr lang="en-US" dirty="0" err="1">
                <a:solidFill>
                  <a:srgbClr val="6600FF"/>
                </a:solidFill>
                <a:latin typeface="Arial" pitchFamily="34" charset="0"/>
                <a:cs typeface="Arial" pitchFamily="34" charset="0"/>
              </a:rPr>
              <a:t>cysplatine</a:t>
            </a:r>
            <a:r>
              <a:rPr lang="en-US" dirty="0">
                <a:solidFill>
                  <a:srgbClr val="6600FF"/>
                </a:solidFill>
                <a:latin typeface="Arial" pitchFamily="34" charset="0"/>
                <a:cs typeface="Arial" pitchFamily="34" charset="0"/>
              </a:rPr>
              <a:t> </a:t>
            </a:r>
            <a:r>
              <a:rPr lang="en-US" dirty="0" err="1">
                <a:solidFill>
                  <a:srgbClr val="6600FF"/>
                </a:solidFill>
                <a:latin typeface="Arial" pitchFamily="34" charset="0"/>
                <a:cs typeface="Arial" pitchFamily="34" charset="0"/>
              </a:rPr>
              <a:t>liposomes</a:t>
            </a:r>
            <a:r>
              <a:rPr lang="en-US" dirty="0">
                <a:solidFill>
                  <a:srgbClr val="6600FF"/>
                </a:solidFill>
                <a:latin typeface="Arial" pitchFamily="34" charset="0"/>
                <a:cs typeface="Arial" pitchFamily="34" charset="0"/>
              </a:rPr>
              <a:t> . F50-Lip-Cis</a:t>
            </a:r>
          </a:p>
        </p:txBody>
      </p:sp>
      <p:sp>
        <p:nvSpPr>
          <p:cNvPr id="6" name="Rectángulo 5"/>
          <p:cNvSpPr/>
          <p:nvPr/>
        </p:nvSpPr>
        <p:spPr>
          <a:xfrm rot="16200000">
            <a:off x="5484166" y="3198166"/>
            <a:ext cx="6396337" cy="923330"/>
          </a:xfrm>
          <a:prstGeom prst="rect">
            <a:avLst/>
          </a:prstGeom>
        </p:spPr>
        <p:txBody>
          <a:bodyPr wrap="square">
            <a:spAutoFit/>
          </a:bodyPr>
          <a:lstStyle/>
          <a:p>
            <a:pPr algn="ctr"/>
            <a:r>
              <a:rPr lang="en-US" i="1" dirty="0">
                <a:solidFill>
                  <a:srgbClr val="FF0000"/>
                </a:solidFill>
                <a:latin typeface="Arial" panose="020B0604020202020204" pitchFamily="34" charset="0"/>
                <a:cs typeface="Arial" panose="020B0604020202020204" pitchFamily="34" charset="0"/>
              </a:rPr>
              <a:t>in vitro </a:t>
            </a:r>
            <a:r>
              <a:rPr lang="en-US" dirty="0">
                <a:solidFill>
                  <a:srgbClr val="FF0000"/>
                </a:solidFill>
                <a:latin typeface="Arial" panose="020B0604020202020204" pitchFamily="34" charset="0"/>
                <a:cs typeface="Arial" panose="020B0604020202020204" pitchFamily="34" charset="0"/>
              </a:rPr>
              <a:t>or mouse models: </a:t>
            </a:r>
          </a:p>
          <a:p>
            <a:pPr algn="ctr"/>
            <a:r>
              <a:rPr lang="en-US" dirty="0">
                <a:solidFill>
                  <a:srgbClr val="FF0000"/>
                </a:solidFill>
                <a:latin typeface="Arial" panose="020B0604020202020204" pitchFamily="34" charset="0"/>
                <a:cs typeface="Arial" panose="020B0604020202020204" pitchFamily="34" charset="0"/>
              </a:rPr>
              <a:t>less than 1% of reported novel  nanomedicines are likely to enter human clinical </a:t>
            </a:r>
            <a:r>
              <a:rPr lang="es-AR" dirty="0" err="1">
                <a:solidFill>
                  <a:srgbClr val="FF0000"/>
                </a:solidFill>
                <a:latin typeface="Arial" panose="020B0604020202020204" pitchFamily="34" charset="0"/>
                <a:cs typeface="Arial" panose="020B0604020202020204" pitchFamily="34" charset="0"/>
              </a:rPr>
              <a:t>trials</a:t>
            </a:r>
            <a:endParaRPr lang="es-AR" dirty="0">
              <a:solidFill>
                <a:srgbClr val="FF0000"/>
              </a:solidFill>
            </a:endParaRPr>
          </a:p>
        </p:txBody>
      </p:sp>
    </p:spTree>
    <p:extLst>
      <p:ext uri="{BB962C8B-B14F-4D97-AF65-F5344CB8AC3E}">
        <p14:creationId xmlns:p14="http://schemas.microsoft.com/office/powerpoint/2010/main" val="361091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a:grpSpLocks noChangeAspect="1"/>
          </p:cNvGrpSpPr>
          <p:nvPr/>
        </p:nvGrpSpPr>
        <p:grpSpPr>
          <a:xfrm>
            <a:off x="650216" y="-2"/>
            <a:ext cx="5457721" cy="6768000"/>
            <a:chOff x="2002205" y="-64168"/>
            <a:chExt cx="5620850" cy="6970295"/>
          </a:xfrm>
        </p:grpSpPr>
        <p:pic>
          <p:nvPicPr>
            <p:cNvPr id="4" name="Imagen 3"/>
            <p:cNvPicPr>
              <a:picLocks noChangeAspect="1"/>
            </p:cNvPicPr>
            <p:nvPr/>
          </p:nvPicPr>
          <p:blipFill>
            <a:blip r:embed="rId2"/>
            <a:stretch>
              <a:fillRect/>
            </a:stretch>
          </p:blipFill>
          <p:spPr>
            <a:xfrm>
              <a:off x="2002205" y="-64168"/>
              <a:ext cx="5620850" cy="4053000"/>
            </a:xfrm>
            <a:prstGeom prst="rect">
              <a:avLst/>
            </a:prstGeom>
          </p:spPr>
        </p:pic>
        <p:pic>
          <p:nvPicPr>
            <p:cNvPr id="5" name="Imagen 4"/>
            <p:cNvPicPr>
              <a:picLocks noChangeAspect="1"/>
            </p:cNvPicPr>
            <p:nvPr/>
          </p:nvPicPr>
          <p:blipFill>
            <a:blip r:embed="rId3"/>
            <a:stretch>
              <a:fillRect/>
            </a:stretch>
          </p:blipFill>
          <p:spPr>
            <a:xfrm>
              <a:off x="2131217" y="3567830"/>
              <a:ext cx="5330741" cy="3338297"/>
            </a:xfrm>
            <a:prstGeom prst="rect">
              <a:avLst/>
            </a:prstGeom>
          </p:spPr>
        </p:pic>
      </p:grpSp>
      <p:sp>
        <p:nvSpPr>
          <p:cNvPr id="7" name="Rectángulo 6"/>
          <p:cNvSpPr/>
          <p:nvPr/>
        </p:nvSpPr>
        <p:spPr>
          <a:xfrm>
            <a:off x="5859695" y="4287677"/>
            <a:ext cx="3284306" cy="2031325"/>
          </a:xfrm>
          <a:prstGeom prst="rect">
            <a:avLst/>
          </a:prstGeom>
          <a:noFill/>
        </p:spPr>
        <p:txBody>
          <a:bodyPr wrap="square">
            <a:spAutoFit/>
          </a:bodyPr>
          <a:lstStyle/>
          <a:p>
            <a:r>
              <a:rPr lang="en-US" b="1" dirty="0">
                <a:latin typeface="Arial" panose="020B0604020202020204" pitchFamily="34" charset="0"/>
              </a:rPr>
              <a:t>(C) </a:t>
            </a:r>
            <a:r>
              <a:rPr lang="en-US" dirty="0" err="1">
                <a:latin typeface="Arial" panose="020B0604020202020204" pitchFamily="34" charset="0"/>
              </a:rPr>
              <a:t>Biodistribution</a:t>
            </a:r>
            <a:r>
              <a:rPr lang="en-US" dirty="0">
                <a:latin typeface="Arial" panose="020B0604020202020204" pitchFamily="34" charset="0"/>
              </a:rPr>
              <a:t> of the various NP formulations 2 h after intravenous injection. Increased</a:t>
            </a:r>
          </a:p>
          <a:p>
            <a:r>
              <a:rPr lang="en-US" dirty="0">
                <a:latin typeface="Arial" panose="020B0604020202020204" pitchFamily="34" charset="0"/>
              </a:rPr>
              <a:t>PEG surface density led to decreased accumulation in the liver</a:t>
            </a:r>
            <a:endParaRPr lang="es-AR" dirty="0"/>
          </a:p>
        </p:txBody>
      </p:sp>
      <p:sp>
        <p:nvSpPr>
          <p:cNvPr id="8" name="7 CuadroTexto"/>
          <p:cNvSpPr txBox="1"/>
          <p:nvPr/>
        </p:nvSpPr>
        <p:spPr>
          <a:xfrm rot="16200000">
            <a:off x="-3024028" y="3198168"/>
            <a:ext cx="6858001" cy="4616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a:spAutoFit/>
          </a:bodyPr>
          <a:lstStyle/>
          <a:p>
            <a:pPr algn="ctr">
              <a:defRPr/>
            </a:pPr>
            <a:r>
              <a:rPr lang="es-AR" sz="2400" b="1" dirty="0">
                <a:latin typeface="Arial" pitchFamily="34" charset="0"/>
                <a:cs typeface="Arial" pitchFamily="34" charset="0"/>
              </a:rPr>
              <a:t>Efecto de la </a:t>
            </a:r>
            <a:r>
              <a:rPr lang="es-AR" sz="2400" b="1" dirty="0" err="1">
                <a:latin typeface="Arial" pitchFamily="34" charset="0"/>
                <a:cs typeface="Arial" pitchFamily="34" charset="0"/>
              </a:rPr>
              <a:t>peguilacion</a:t>
            </a:r>
            <a:endParaRPr lang="es-AR" sz="2400" b="1" dirty="0">
              <a:latin typeface="Arial" pitchFamily="34" charset="0"/>
              <a:cs typeface="Arial" pitchFamily="34" charset="0"/>
            </a:endParaRPr>
          </a:p>
        </p:txBody>
      </p:sp>
      <p:sp>
        <p:nvSpPr>
          <p:cNvPr id="3" name="Rectángulo 2"/>
          <p:cNvSpPr/>
          <p:nvPr/>
        </p:nvSpPr>
        <p:spPr>
          <a:xfrm>
            <a:off x="5859694" y="297178"/>
            <a:ext cx="3284306" cy="3416320"/>
          </a:xfrm>
          <a:prstGeom prst="rect">
            <a:avLst/>
          </a:prstGeom>
        </p:spPr>
        <p:txBody>
          <a:bodyPr wrap="square">
            <a:spAutoFit/>
          </a:bodyPr>
          <a:lstStyle/>
          <a:p>
            <a:r>
              <a:rPr lang="en-US" b="1" dirty="0">
                <a:latin typeface="Arial" panose="020B0604020202020204" pitchFamily="34" charset="0"/>
              </a:rPr>
              <a:t>B) </a:t>
            </a:r>
            <a:r>
              <a:rPr lang="en-US" dirty="0">
                <a:latin typeface="Arial" panose="020B0604020202020204" pitchFamily="34" charset="0"/>
              </a:rPr>
              <a:t>The amount of NPs and NPs coated with PEG at various grafting</a:t>
            </a:r>
          </a:p>
          <a:p>
            <a:r>
              <a:rPr lang="en-US" dirty="0">
                <a:latin typeface="Arial" panose="020B0604020202020204" pitchFamily="34" charset="0"/>
              </a:rPr>
              <a:t>densities circulating in the blood of mice over time, as observed using </a:t>
            </a:r>
            <a:r>
              <a:rPr lang="en-US" dirty="0" err="1">
                <a:latin typeface="Arial" panose="020B0604020202020204" pitchFamily="34" charset="0"/>
              </a:rPr>
              <a:t>intravital</a:t>
            </a:r>
            <a:endParaRPr lang="en-US" dirty="0">
              <a:latin typeface="Arial" panose="020B0604020202020204" pitchFamily="34" charset="0"/>
            </a:endParaRPr>
          </a:p>
          <a:p>
            <a:r>
              <a:rPr lang="en-US" dirty="0">
                <a:latin typeface="Arial" panose="020B0604020202020204" pitchFamily="34" charset="0"/>
              </a:rPr>
              <a:t>microscopy. The </a:t>
            </a:r>
            <a:r>
              <a:rPr lang="en-US" i="1" dirty="0">
                <a:latin typeface="Arial" panose="020B0604020202020204" pitchFamily="34" charset="0"/>
              </a:rPr>
              <a:t>R</a:t>
            </a:r>
            <a:r>
              <a:rPr lang="en-US" sz="800" i="1" dirty="0">
                <a:latin typeface="Arial" panose="020B0604020202020204" pitchFamily="34" charset="0"/>
              </a:rPr>
              <a:t>F</a:t>
            </a:r>
            <a:r>
              <a:rPr lang="en-US" i="1" dirty="0">
                <a:latin typeface="Arial" panose="020B0604020202020204" pitchFamily="34" charset="0"/>
              </a:rPr>
              <a:t>/D </a:t>
            </a:r>
            <a:r>
              <a:rPr lang="en-US" dirty="0">
                <a:latin typeface="Arial" panose="020B0604020202020204" pitchFamily="34" charset="0"/>
              </a:rPr>
              <a:t>values required for extended circulation time </a:t>
            </a:r>
            <a:r>
              <a:rPr lang="en-US" i="1" dirty="0">
                <a:latin typeface="Arial" panose="020B0604020202020204" pitchFamily="34" charset="0"/>
              </a:rPr>
              <a:t>in vivo </a:t>
            </a:r>
            <a:r>
              <a:rPr lang="en-US" dirty="0">
                <a:latin typeface="Arial" panose="020B0604020202020204" pitchFamily="34" charset="0"/>
              </a:rPr>
              <a:t>were</a:t>
            </a:r>
          </a:p>
          <a:p>
            <a:r>
              <a:rPr lang="en-US" dirty="0">
                <a:latin typeface="Arial" panose="020B0604020202020204" pitchFamily="34" charset="0"/>
              </a:rPr>
              <a:t>increased compared to the PEG density required for reduced cell uptake </a:t>
            </a:r>
            <a:r>
              <a:rPr lang="en-US" i="1" dirty="0">
                <a:latin typeface="Arial" panose="020B0604020202020204" pitchFamily="34" charset="0"/>
              </a:rPr>
              <a:t>in vitro</a:t>
            </a:r>
            <a:endParaRPr lang="es-AR" dirty="0"/>
          </a:p>
        </p:txBody>
      </p:sp>
    </p:spTree>
    <p:extLst>
      <p:ext uri="{BB962C8B-B14F-4D97-AF65-F5344CB8AC3E}">
        <p14:creationId xmlns:p14="http://schemas.microsoft.com/office/powerpoint/2010/main" val="97166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6394" t="-3301" r="1133" b="2425"/>
          <a:stretch/>
        </p:blipFill>
        <p:spPr>
          <a:xfrm>
            <a:off x="964173" y="1116722"/>
            <a:ext cx="6780576" cy="4882610"/>
          </a:xfrm>
          <a:prstGeom prst="rect">
            <a:avLst/>
          </a:prstGeom>
        </p:spPr>
      </p:pic>
      <p:sp>
        <p:nvSpPr>
          <p:cNvPr id="6" name="Rectángulo 5"/>
          <p:cNvSpPr/>
          <p:nvPr/>
        </p:nvSpPr>
        <p:spPr>
          <a:xfrm>
            <a:off x="0" y="6146557"/>
            <a:ext cx="9023684" cy="646331"/>
          </a:xfrm>
          <a:prstGeom prst="rect">
            <a:avLst/>
          </a:prstGeom>
          <a:noFill/>
        </p:spPr>
        <p:txBody>
          <a:bodyPr wrap="square">
            <a:spAutoFit/>
          </a:bodyPr>
          <a:lstStyle/>
          <a:p>
            <a:pPr algn="ctr"/>
            <a:r>
              <a:rPr lang="en-US" dirty="0">
                <a:solidFill>
                  <a:srgbClr val="0000FF"/>
                </a:solidFill>
                <a:latin typeface="Arial" panose="020B0604020202020204" pitchFamily="34" charset="0"/>
              </a:rPr>
              <a:t> </a:t>
            </a:r>
            <a:r>
              <a:rPr lang="en-US" b="1" dirty="0">
                <a:solidFill>
                  <a:srgbClr val="0000FF"/>
                </a:solidFill>
                <a:latin typeface="Arial" panose="020B0604020202020204" pitchFamily="34" charset="0"/>
              </a:rPr>
              <a:t>(B) </a:t>
            </a:r>
            <a:r>
              <a:rPr lang="en-US" dirty="0">
                <a:solidFill>
                  <a:srgbClr val="0000FF"/>
                </a:solidFill>
                <a:latin typeface="Arial" panose="020B0604020202020204" pitchFamily="34" charset="0"/>
              </a:rPr>
              <a:t>PS-PEG NPs remained in systemic circulation, whereas</a:t>
            </a:r>
          </a:p>
          <a:p>
            <a:pPr algn="ctr"/>
            <a:r>
              <a:rPr lang="en-US" dirty="0">
                <a:solidFill>
                  <a:srgbClr val="0000FF"/>
                </a:solidFill>
                <a:latin typeface="Arial" panose="020B0604020202020204" pitchFamily="34" charset="0"/>
              </a:rPr>
              <a:t>uncoated PS-COOH NPs accumulate in the liver. </a:t>
            </a:r>
            <a:endParaRPr lang="es-AR" dirty="0"/>
          </a:p>
        </p:txBody>
      </p:sp>
      <p:sp>
        <p:nvSpPr>
          <p:cNvPr id="7" name="Rectángulo 6"/>
          <p:cNvSpPr/>
          <p:nvPr/>
        </p:nvSpPr>
        <p:spPr>
          <a:xfrm>
            <a:off x="105997" y="0"/>
            <a:ext cx="9144000" cy="646331"/>
          </a:xfrm>
          <a:prstGeom prst="rect">
            <a:avLst/>
          </a:prstGeom>
        </p:spPr>
        <p:txBody>
          <a:bodyPr wrap="square">
            <a:spAutoFit/>
          </a:bodyPr>
          <a:lstStyle/>
          <a:p>
            <a:pPr algn="r"/>
            <a:r>
              <a:rPr lang="es-AR" sz="1200" dirty="0">
                <a:solidFill>
                  <a:srgbClr val="231F20"/>
                </a:solidFill>
                <a:latin typeface="Arial" panose="020B0604020202020204" pitchFamily="34" charset="0"/>
                <a:cs typeface="Arial" panose="020B0604020202020204" pitchFamily="34" charset="0"/>
              </a:rPr>
              <a:t>Jung </a:t>
            </a:r>
            <a:r>
              <a:rPr lang="es-AR" sz="1200" dirty="0" err="1">
                <a:solidFill>
                  <a:srgbClr val="231F20"/>
                </a:solidFill>
                <a:latin typeface="Arial" panose="020B0604020202020204" pitchFamily="34" charset="0"/>
                <a:cs typeface="Arial" panose="020B0604020202020204" pitchFamily="34" charset="0"/>
              </a:rPr>
              <a:t>Soo</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Suk</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Qingguo</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Xu</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Namho</a:t>
            </a:r>
            <a:r>
              <a:rPr lang="es-AR" sz="1200" dirty="0">
                <a:solidFill>
                  <a:srgbClr val="231F20"/>
                </a:solidFill>
                <a:latin typeface="Arial" panose="020B0604020202020204" pitchFamily="34" charset="0"/>
                <a:cs typeface="Arial" panose="020B0604020202020204" pitchFamily="34" charset="0"/>
              </a:rPr>
              <a:t> Kim, Justin </a:t>
            </a:r>
            <a:r>
              <a:rPr lang="es-AR" sz="1200" dirty="0" err="1">
                <a:solidFill>
                  <a:srgbClr val="231F20"/>
                </a:solidFill>
                <a:latin typeface="Arial" panose="020B0604020202020204" pitchFamily="34" charset="0"/>
                <a:cs typeface="Arial" panose="020B0604020202020204" pitchFamily="34" charset="0"/>
              </a:rPr>
              <a:t>Hanes</a:t>
            </a:r>
            <a:r>
              <a:rPr lang="es-AR" sz="1200" dirty="0">
                <a:solidFill>
                  <a:srgbClr val="231F20"/>
                </a:solidFill>
                <a:latin typeface="Arial" panose="020B0604020202020204" pitchFamily="34" charset="0"/>
                <a:cs typeface="Arial" panose="020B0604020202020204" pitchFamily="34" charset="0"/>
              </a:rPr>
              <a:t>, Laura</a:t>
            </a:r>
          </a:p>
          <a:p>
            <a:pPr algn="r"/>
            <a:r>
              <a:rPr lang="en-US" sz="1200" dirty="0">
                <a:solidFill>
                  <a:srgbClr val="231F20"/>
                </a:solidFill>
                <a:latin typeface="Arial" panose="020B0604020202020204" pitchFamily="34" charset="0"/>
                <a:cs typeface="Arial" panose="020B0604020202020204" pitchFamily="34" charset="0"/>
              </a:rPr>
              <a:t>M. Ensign, </a:t>
            </a:r>
            <a:r>
              <a:rPr lang="en-US" sz="1200" dirty="0" err="1">
                <a:solidFill>
                  <a:srgbClr val="231F20"/>
                </a:solidFill>
                <a:latin typeface="Arial" panose="020B0604020202020204" pitchFamily="34" charset="0"/>
                <a:cs typeface="Arial" panose="020B0604020202020204" pitchFamily="34" charset="0"/>
              </a:rPr>
              <a:t>PEGylation</a:t>
            </a:r>
            <a:r>
              <a:rPr lang="en-US" sz="1200" dirty="0">
                <a:solidFill>
                  <a:srgbClr val="231F20"/>
                </a:solidFill>
                <a:latin typeface="Arial" panose="020B0604020202020204" pitchFamily="34" charset="0"/>
                <a:cs typeface="Arial" panose="020B0604020202020204" pitchFamily="34" charset="0"/>
              </a:rPr>
              <a:t> as a strategy for improving nanoparticle-based drug and gene</a:t>
            </a:r>
          </a:p>
          <a:p>
            <a:pPr algn="r"/>
            <a:r>
              <a:rPr lang="en-US" sz="1200" dirty="0">
                <a:solidFill>
                  <a:srgbClr val="231F20"/>
                </a:solidFill>
                <a:latin typeface="Arial" panose="020B0604020202020204" pitchFamily="34" charset="0"/>
                <a:cs typeface="Arial" panose="020B0604020202020204" pitchFamily="34" charset="0"/>
              </a:rPr>
              <a:t>delivery, </a:t>
            </a:r>
            <a:r>
              <a:rPr lang="en-US" sz="1200" i="1" dirty="0">
                <a:solidFill>
                  <a:srgbClr val="231F20"/>
                </a:solidFill>
                <a:latin typeface="Arial" panose="020B0604020202020204" pitchFamily="34" charset="0"/>
                <a:cs typeface="Arial" panose="020B0604020202020204" pitchFamily="34" charset="0"/>
              </a:rPr>
              <a:t>Advanced Drug Delivery Reviews </a:t>
            </a:r>
            <a:r>
              <a:rPr lang="en-US" sz="1200" dirty="0">
                <a:solidFill>
                  <a:srgbClr val="231F20"/>
                </a:solidFill>
                <a:latin typeface="Arial" panose="020B0604020202020204" pitchFamily="34" charset="0"/>
                <a:cs typeface="Arial" panose="020B0604020202020204" pitchFamily="34" charset="0"/>
              </a:rPr>
              <a:t>(2015),</a:t>
            </a:r>
            <a:endParaRPr lang="es-AR" sz="1200" dirty="0">
              <a:latin typeface="Arial" panose="020B0604020202020204" pitchFamily="34" charset="0"/>
              <a:cs typeface="Arial" panose="020B0604020202020204" pitchFamily="34" charset="0"/>
            </a:endParaRPr>
          </a:p>
        </p:txBody>
      </p:sp>
      <p:sp>
        <p:nvSpPr>
          <p:cNvPr id="8" name="7 CuadroTexto"/>
          <p:cNvSpPr txBox="1"/>
          <p:nvPr/>
        </p:nvSpPr>
        <p:spPr>
          <a:xfrm rot="16200000">
            <a:off x="-3024028" y="3198168"/>
            <a:ext cx="6858001" cy="4616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a:spAutoFit/>
          </a:bodyPr>
          <a:lstStyle/>
          <a:p>
            <a:pPr algn="ctr">
              <a:defRPr/>
            </a:pPr>
            <a:r>
              <a:rPr lang="es-AR" sz="2400" b="1" dirty="0">
                <a:latin typeface="Arial" pitchFamily="34" charset="0"/>
                <a:cs typeface="Arial" pitchFamily="34" charset="0"/>
              </a:rPr>
              <a:t>Efecto de la </a:t>
            </a:r>
            <a:r>
              <a:rPr lang="es-AR" sz="2400" b="1" dirty="0" err="1">
                <a:latin typeface="Arial" pitchFamily="34" charset="0"/>
                <a:cs typeface="Arial" pitchFamily="34" charset="0"/>
              </a:rPr>
              <a:t>peguilacion</a:t>
            </a:r>
            <a:endParaRPr lang="es-AR" sz="2400" b="1" dirty="0">
              <a:latin typeface="Arial" pitchFamily="34" charset="0"/>
              <a:cs typeface="Arial" pitchFamily="34" charset="0"/>
            </a:endParaRPr>
          </a:p>
        </p:txBody>
      </p:sp>
      <p:sp>
        <p:nvSpPr>
          <p:cNvPr id="2" name="Rectángulo redondeado 1"/>
          <p:cNvSpPr/>
          <p:nvPr/>
        </p:nvSpPr>
        <p:spPr>
          <a:xfrm>
            <a:off x="3224463" y="1116722"/>
            <a:ext cx="1973180" cy="5029835"/>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Tree>
    <p:extLst>
      <p:ext uri="{BB962C8B-B14F-4D97-AF65-F5344CB8AC3E}">
        <p14:creationId xmlns:p14="http://schemas.microsoft.com/office/powerpoint/2010/main" val="246931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32212" y="3328434"/>
            <a:ext cx="7325236" cy="3121172"/>
          </a:xfrm>
          <a:prstGeom prst="rect">
            <a:avLst/>
          </a:prstGeom>
        </p:spPr>
      </p:pic>
      <p:sp>
        <p:nvSpPr>
          <p:cNvPr id="3" name="Rectángulo 2"/>
          <p:cNvSpPr/>
          <p:nvPr/>
        </p:nvSpPr>
        <p:spPr>
          <a:xfrm>
            <a:off x="0" y="6449606"/>
            <a:ext cx="9144000" cy="276999"/>
          </a:xfrm>
          <a:prstGeom prst="rect">
            <a:avLst/>
          </a:prstGeom>
        </p:spPr>
        <p:txBody>
          <a:bodyPr wrap="square">
            <a:spAutoFit/>
          </a:bodyPr>
          <a:lstStyle/>
          <a:p>
            <a:pPr algn="r"/>
            <a:r>
              <a:rPr lang="en-US" sz="1200" dirty="0">
                <a:solidFill>
                  <a:srgbClr val="0000FF"/>
                </a:solidFill>
                <a:latin typeface="Arial" panose="020B0604020202020204" pitchFamily="34" charset="0"/>
                <a:cs typeface="Arial" panose="020B0604020202020204" pitchFamily="34" charset="0"/>
              </a:rPr>
              <a:t>Drug delivery of the future: Chasing the invisible gorilla </a:t>
            </a:r>
            <a:r>
              <a:rPr lang="es-AR" sz="1200" dirty="0" err="1">
                <a:solidFill>
                  <a:srgbClr val="0000FF"/>
                </a:solidFill>
                <a:latin typeface="Arial" panose="020B0604020202020204" pitchFamily="34" charset="0"/>
                <a:cs typeface="Arial" panose="020B0604020202020204" pitchFamily="34" charset="0"/>
              </a:rPr>
              <a:t>Kinam</a:t>
            </a:r>
            <a:r>
              <a:rPr lang="es-AR" sz="1200" dirty="0">
                <a:solidFill>
                  <a:srgbClr val="0000FF"/>
                </a:solidFill>
                <a:latin typeface="Arial" panose="020B0604020202020204" pitchFamily="34" charset="0"/>
                <a:cs typeface="Arial" panose="020B0604020202020204" pitchFamily="34" charset="0"/>
              </a:rPr>
              <a:t> Park</a:t>
            </a:r>
            <a:r>
              <a:rPr lang="en-US" sz="1200" dirty="0">
                <a:solidFill>
                  <a:srgbClr val="0000FF"/>
                </a:solidFill>
                <a:latin typeface="Arial" panose="020B0604020202020204" pitchFamily="34" charset="0"/>
                <a:cs typeface="Arial" panose="020B0604020202020204" pitchFamily="34" charset="0"/>
              </a:rPr>
              <a:t>Journal of Controlled Release xxx (2015) xxx–xxx</a:t>
            </a:r>
            <a:endParaRPr lang="es-AR" sz="1200" dirty="0">
              <a:solidFill>
                <a:srgbClr val="0000FF"/>
              </a:solidFill>
              <a:latin typeface="Arial" panose="020B0604020202020204" pitchFamily="34" charset="0"/>
              <a:cs typeface="Arial" panose="020B0604020202020204" pitchFamily="34" charset="0"/>
            </a:endParaRPr>
          </a:p>
        </p:txBody>
      </p:sp>
      <p:sp>
        <p:nvSpPr>
          <p:cNvPr id="4" name="Rectángulo 3"/>
          <p:cNvSpPr/>
          <p:nvPr/>
        </p:nvSpPr>
        <p:spPr>
          <a:xfrm>
            <a:off x="382772" y="2369150"/>
            <a:ext cx="8389089" cy="1200329"/>
          </a:xfrm>
          <a:prstGeom prst="rect">
            <a:avLst/>
          </a:prstGeom>
        </p:spPr>
        <p:txBody>
          <a:bodyPr wrap="square">
            <a:spAutoFit/>
          </a:bodyPr>
          <a:lstStyle/>
          <a:p>
            <a:pPr algn="just"/>
            <a:r>
              <a:rPr lang="es-AR" dirty="0">
                <a:latin typeface="Arial" panose="020B0604020202020204" pitchFamily="34" charset="0"/>
                <a:cs typeface="Arial" panose="020B0604020202020204" pitchFamily="34" charset="0"/>
              </a:rPr>
              <a:t>relación tamaño (tumor)/(cuerpo huésped): varios ordenes de magnitud mayor en ratón que en humanos. </a:t>
            </a:r>
          </a:p>
          <a:p>
            <a:pPr algn="just"/>
            <a:r>
              <a:rPr lang="es-AR" dirty="0">
                <a:latin typeface="Arial" panose="020B0604020202020204" pitchFamily="34" charset="0"/>
                <a:cs typeface="Arial" panose="020B0604020202020204" pitchFamily="34" charset="0"/>
              </a:rPr>
              <a:t>volumen sanguíneo: pocos mililitros (ratón) vs varios litros (humanos) </a:t>
            </a:r>
          </a:p>
          <a:p>
            <a:pPr algn="just"/>
            <a:r>
              <a:rPr lang="es-AR" dirty="0">
                <a:latin typeface="Arial" panose="020B0604020202020204" pitchFamily="34" charset="0"/>
                <a:cs typeface="Arial" panose="020B0604020202020204" pitchFamily="34" charset="0"/>
              </a:rPr>
              <a:t>dosis: Los  ratones reciben dosis extremadamente elevadas, no realistas</a:t>
            </a:r>
          </a:p>
        </p:txBody>
      </p:sp>
      <p:sp>
        <p:nvSpPr>
          <p:cNvPr id="5" name="Rectángulo 4"/>
          <p:cNvSpPr/>
          <p:nvPr/>
        </p:nvSpPr>
        <p:spPr>
          <a:xfrm>
            <a:off x="0" y="141823"/>
            <a:ext cx="9144000" cy="461665"/>
          </a:xfrm>
          <a:prstGeom prst="rect">
            <a:avLst/>
          </a:prstGeom>
          <a:solidFill>
            <a:srgbClr val="FF0000"/>
          </a:solidFill>
        </p:spPr>
        <p:txBody>
          <a:bodyPr wrap="square">
            <a:spAutoFit/>
          </a:bodyPr>
          <a:lstStyle/>
          <a:p>
            <a:pPr algn="ctr"/>
            <a:r>
              <a:rPr lang="es-AR" sz="2400" dirty="0">
                <a:solidFill>
                  <a:schemeClr val="bg1"/>
                </a:solidFill>
                <a:latin typeface="Arial" panose="020B0604020202020204" pitchFamily="34" charset="0"/>
                <a:cs typeface="Arial" panose="020B0604020202020204" pitchFamily="34" charset="0"/>
              </a:rPr>
              <a:t>Diferencias entre tumores humanos y de ratones: </a:t>
            </a:r>
          </a:p>
        </p:txBody>
      </p:sp>
      <p:sp>
        <p:nvSpPr>
          <p:cNvPr id="6" name="Rectángulo 5"/>
          <p:cNvSpPr/>
          <p:nvPr/>
        </p:nvSpPr>
        <p:spPr>
          <a:xfrm>
            <a:off x="382772" y="707157"/>
            <a:ext cx="8314662" cy="1661993"/>
          </a:xfrm>
          <a:prstGeom prst="rect">
            <a:avLst/>
          </a:prstGeom>
        </p:spPr>
        <p:txBody>
          <a:bodyPr wrap="square">
            <a:spAutoFit/>
          </a:bodyPr>
          <a:lstStyle/>
          <a:p>
            <a:pPr algn="just"/>
            <a:r>
              <a:rPr lang="es-AR" dirty="0">
                <a:latin typeface="Arial" panose="020B0604020202020204" pitchFamily="34" charset="0"/>
                <a:cs typeface="Arial" panose="020B0604020202020204" pitchFamily="34" charset="0"/>
              </a:rPr>
              <a:t>Modelos tumorales ratones </a:t>
            </a:r>
            <a:r>
              <a:rPr lang="es-AR" i="1" dirty="0" err="1">
                <a:latin typeface="Arial" panose="020B0604020202020204" pitchFamily="34" charset="0"/>
                <a:cs typeface="Arial" panose="020B0604020202020204" pitchFamily="34" charset="0"/>
              </a:rPr>
              <a:t>xenograft</a:t>
            </a:r>
            <a:r>
              <a:rPr lang="es-AR" i="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Si el tratamiento es efectivo debe mostrarse supervivencia respecto de los tratados convencionalmente, así como soportar dosis repetidas. Hasta el  momento sin embargo,  LOS RESULTADOS positivos EN MODELOS XENOGRAFT NO TIENEN CORRELATO EN LA CLINICA </a:t>
            </a:r>
            <a:r>
              <a:rPr lang="en-US" sz="1200" b="1" dirty="0">
                <a:highlight>
                  <a:srgbClr val="FFFF00"/>
                </a:highlight>
                <a:latin typeface="Arial" panose="020B0604020202020204" pitchFamily="34" charset="0"/>
                <a:cs typeface="Arial" panose="020B0604020202020204" pitchFamily="34" charset="0"/>
              </a:rPr>
              <a:t>(K. Park, Translation from mouse to human: time to think in new boxes, J. Control. </a:t>
            </a:r>
            <a:r>
              <a:rPr lang="es-AR" sz="1200" b="1" dirty="0" err="1">
                <a:highlight>
                  <a:srgbClr val="FFFF00"/>
                </a:highlight>
                <a:latin typeface="Arial" panose="020B0604020202020204" pitchFamily="34" charset="0"/>
                <a:cs typeface="Arial" panose="020B0604020202020204" pitchFamily="34" charset="0"/>
              </a:rPr>
              <a:t>Release</a:t>
            </a:r>
            <a:r>
              <a:rPr lang="es-AR" sz="1200" b="1" dirty="0">
                <a:highlight>
                  <a:srgbClr val="FFFF00"/>
                </a:highlight>
                <a:latin typeface="Arial" panose="020B0604020202020204" pitchFamily="34" charset="0"/>
                <a:cs typeface="Arial" panose="020B0604020202020204" pitchFamily="34" charset="0"/>
              </a:rPr>
              <a:t> 189 (2014) 187)</a:t>
            </a:r>
          </a:p>
        </p:txBody>
      </p:sp>
    </p:spTree>
    <p:extLst>
      <p:ext uri="{BB962C8B-B14F-4D97-AF65-F5344CB8AC3E}">
        <p14:creationId xmlns:p14="http://schemas.microsoft.com/office/powerpoint/2010/main" val="247455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229496"/>
            <a:ext cx="9144000" cy="1200329"/>
          </a:xfrm>
          <a:prstGeom prst="rect">
            <a:avLst/>
          </a:prstGeom>
          <a:solidFill>
            <a:srgbClr val="FF0000"/>
          </a:solidFill>
        </p:spPr>
        <p:txBody>
          <a:bodyPr wrap="square">
            <a:spAutoFit/>
          </a:bodyPr>
          <a:lstStyle/>
          <a:p>
            <a:pPr algn="just"/>
            <a:r>
              <a:rPr lang="es-AR" sz="2400" dirty="0">
                <a:solidFill>
                  <a:schemeClr val="bg1"/>
                </a:solidFill>
                <a:latin typeface="Arial" panose="020B0604020202020204" pitchFamily="34" charset="0"/>
                <a:cs typeface="Arial" panose="020B0604020202020204" pitchFamily="34" charset="0"/>
              </a:rPr>
              <a:t>No existe modelo animal suficientemente predictivo como para sustituir las pruebas clínicas  </a:t>
            </a:r>
          </a:p>
          <a:p>
            <a:pPr algn="r"/>
            <a:r>
              <a:rPr lang="en-US" sz="1200" b="1" dirty="0">
                <a:solidFill>
                  <a:schemeClr val="bg1"/>
                </a:solidFill>
                <a:latin typeface="Arial" panose="020B0604020202020204" pitchFamily="34" charset="0"/>
                <a:cs typeface="Arial" panose="020B0604020202020204" pitchFamily="34" charset="0"/>
              </a:rPr>
              <a:t>T. Hartung, Food for thought. Look back in anger —what clinical studies tell us about preclinical work, ALTEX 30 (2013) 275–291</a:t>
            </a:r>
            <a:endParaRPr lang="es-AR" sz="1200" b="1" dirty="0">
              <a:solidFill>
                <a:schemeClr val="bg1"/>
              </a:solidFill>
              <a:latin typeface="Arial" panose="020B0604020202020204" pitchFamily="34" charset="0"/>
              <a:cs typeface="Arial" panose="020B0604020202020204" pitchFamily="34" charset="0"/>
            </a:endParaRPr>
          </a:p>
        </p:txBody>
      </p:sp>
      <p:sp>
        <p:nvSpPr>
          <p:cNvPr id="3" name="Rectángulo 2"/>
          <p:cNvSpPr/>
          <p:nvPr/>
        </p:nvSpPr>
        <p:spPr>
          <a:xfrm>
            <a:off x="346449" y="1750639"/>
            <a:ext cx="8163339" cy="3046988"/>
          </a:xfrm>
          <a:prstGeom prst="rect">
            <a:avLst/>
          </a:prstGeom>
        </p:spPr>
        <p:txBody>
          <a:bodyPr wrap="square">
            <a:spAutoFit/>
          </a:bodyPr>
          <a:lstStyle/>
          <a:p>
            <a:pPr algn="just"/>
            <a:r>
              <a:rPr lang="es-AR" sz="1200" dirty="0">
                <a:solidFill>
                  <a:srgbClr val="0000FF"/>
                </a:solidFill>
                <a:latin typeface="Arial" panose="020B0604020202020204" pitchFamily="34" charset="0"/>
                <a:cs typeface="Arial" panose="020B0604020202020204" pitchFamily="34" charset="0"/>
              </a:rPr>
              <a:t>Los modelos preclínicos empleados para simular el efecto EPR no son lo suficientemente precisos. Los tumores </a:t>
            </a:r>
            <a:r>
              <a:rPr lang="es-AR" sz="1200" dirty="0" err="1">
                <a:solidFill>
                  <a:srgbClr val="0000FF"/>
                </a:solidFill>
                <a:latin typeface="Arial" panose="020B0604020202020204" pitchFamily="34" charset="0"/>
                <a:cs typeface="Arial" panose="020B0604020202020204" pitchFamily="34" charset="0"/>
              </a:rPr>
              <a:t>murinos</a:t>
            </a:r>
            <a:r>
              <a:rPr lang="es-AR" sz="1200" dirty="0">
                <a:solidFill>
                  <a:srgbClr val="0000FF"/>
                </a:solidFill>
                <a:latin typeface="Arial" panose="020B0604020202020204" pitchFamily="34" charset="0"/>
                <a:cs typeface="Arial" panose="020B0604020202020204" pitchFamily="34" charset="0"/>
              </a:rPr>
              <a:t> difieren de los humanos en muchos aspectos: tasa de desarrollo, tamaño relativo al huésped,  tasas metabólicas y extensión de vida del huésped. Los microentornos tumorales humanos difieren de los </a:t>
            </a:r>
            <a:r>
              <a:rPr lang="es-AR" sz="1200" dirty="0" err="1">
                <a:solidFill>
                  <a:srgbClr val="0000FF"/>
                </a:solidFill>
                <a:latin typeface="Arial" panose="020B0604020202020204" pitchFamily="34" charset="0"/>
                <a:cs typeface="Arial" panose="020B0604020202020204" pitchFamily="34" charset="0"/>
              </a:rPr>
              <a:t>murinos</a:t>
            </a:r>
            <a:r>
              <a:rPr lang="es-AR" sz="1200" dirty="0">
                <a:solidFill>
                  <a:srgbClr val="0000FF"/>
                </a:solidFill>
                <a:latin typeface="Arial" panose="020B0604020202020204" pitchFamily="34" charset="0"/>
                <a:cs typeface="Arial" panose="020B0604020202020204" pitchFamily="34" charset="0"/>
              </a:rPr>
              <a:t>, simplemente porque la mayoría de estos últimos crecen mucho mas rápido.  Un tumor subcutáneo </a:t>
            </a:r>
            <a:r>
              <a:rPr lang="es-AR" sz="1200" dirty="0" err="1">
                <a:solidFill>
                  <a:srgbClr val="0000FF"/>
                </a:solidFill>
                <a:latin typeface="Arial" panose="020B0604020202020204" pitchFamily="34" charset="0"/>
                <a:cs typeface="Arial" panose="020B0604020202020204" pitchFamily="34" charset="0"/>
              </a:rPr>
              <a:t>murino</a:t>
            </a:r>
            <a:r>
              <a:rPr lang="es-AR" sz="1200" dirty="0">
                <a:solidFill>
                  <a:srgbClr val="0000FF"/>
                </a:solidFill>
                <a:latin typeface="Arial" panose="020B0604020202020204" pitchFamily="34" charset="0"/>
                <a:cs typeface="Arial" panose="020B0604020202020204" pitchFamily="34" charset="0"/>
              </a:rPr>
              <a:t> de +/- 1cm (≈0.5 g) crece en 2-4 semanas. En un humano, esto equivale a +/- 20 cm (≈1-2 kg). La elevada relación masa tumoral/masa corporal de ratones comparados a humanos puede alterar significativamente la farmacocinética de </a:t>
            </a:r>
            <a:r>
              <a:rPr lang="es-AR" sz="1200" dirty="0" err="1">
                <a:solidFill>
                  <a:srgbClr val="0000FF"/>
                </a:solidFill>
                <a:latin typeface="Arial" panose="020B0604020202020204" pitchFamily="34" charset="0"/>
                <a:cs typeface="Arial" panose="020B0604020202020204" pitchFamily="34" charset="0"/>
              </a:rPr>
              <a:t>nanomedicinas</a:t>
            </a:r>
            <a:r>
              <a:rPr lang="es-AR" sz="1200" dirty="0">
                <a:solidFill>
                  <a:srgbClr val="0000FF"/>
                </a:solidFill>
                <a:latin typeface="Arial" panose="020B0604020202020204" pitchFamily="34" charset="0"/>
                <a:cs typeface="Arial" panose="020B0604020202020204" pitchFamily="34" charset="0"/>
              </a:rPr>
              <a:t>. </a:t>
            </a:r>
            <a:r>
              <a:rPr lang="es-AR" sz="1200" b="1" dirty="0">
                <a:solidFill>
                  <a:srgbClr val="FF0000"/>
                </a:solidFill>
                <a:highlight>
                  <a:srgbClr val="FFFF00"/>
                </a:highlight>
                <a:latin typeface="Arial" panose="020B0604020202020204" pitchFamily="34" charset="0"/>
                <a:cs typeface="Arial" panose="020B0604020202020204" pitchFamily="34" charset="0"/>
              </a:rPr>
              <a:t>Los tumores </a:t>
            </a:r>
            <a:r>
              <a:rPr lang="es-AR" sz="1200" b="1" dirty="0" err="1">
                <a:solidFill>
                  <a:srgbClr val="FF0000"/>
                </a:solidFill>
                <a:highlight>
                  <a:srgbClr val="FFFF00"/>
                </a:highlight>
                <a:latin typeface="Arial" panose="020B0604020202020204" pitchFamily="34" charset="0"/>
                <a:cs typeface="Arial" panose="020B0604020202020204" pitchFamily="34" charset="0"/>
              </a:rPr>
              <a:t>murinos</a:t>
            </a:r>
            <a:r>
              <a:rPr lang="es-AR" sz="1200" b="1" dirty="0">
                <a:solidFill>
                  <a:srgbClr val="FF0000"/>
                </a:solidFill>
                <a:highlight>
                  <a:srgbClr val="FFFF00"/>
                </a:highlight>
                <a:latin typeface="Arial" panose="020B0604020202020204" pitchFamily="34" charset="0"/>
                <a:cs typeface="Arial" panose="020B0604020202020204" pitchFamily="34" charset="0"/>
              </a:rPr>
              <a:t> pueden alcanzar el 10 % peso corporal, lo que en un humano de 70 kg equivaldria a un tumor del tamaño de una pelota de básquet</a:t>
            </a:r>
            <a:r>
              <a:rPr lang="es-AR" sz="1200" dirty="0">
                <a:solidFill>
                  <a:srgbClr val="0000FF"/>
                </a:solidFill>
                <a:latin typeface="Arial" panose="020B0604020202020204" pitchFamily="34" charset="0"/>
                <a:cs typeface="Arial" panose="020B0604020202020204" pitchFamily="34" charset="0"/>
              </a:rPr>
              <a:t>. En tumores tan voluminosos la acumulación de material </a:t>
            </a:r>
            <a:r>
              <a:rPr lang="es-AR" sz="1200" dirty="0" err="1">
                <a:solidFill>
                  <a:srgbClr val="0000FF"/>
                </a:solidFill>
                <a:latin typeface="Arial" panose="020B0604020202020204" pitchFamily="34" charset="0"/>
                <a:cs typeface="Arial" panose="020B0604020202020204" pitchFamily="34" charset="0"/>
              </a:rPr>
              <a:t>nanoparticulado</a:t>
            </a:r>
            <a:r>
              <a:rPr lang="es-AR" sz="1200" dirty="0">
                <a:solidFill>
                  <a:srgbClr val="0000FF"/>
                </a:solidFill>
                <a:latin typeface="Arial" panose="020B0604020202020204" pitchFamily="34" charset="0"/>
                <a:cs typeface="Arial" panose="020B0604020202020204" pitchFamily="34" charset="0"/>
              </a:rPr>
              <a:t>, estimación de eficacia y mitigación de toxicidad, están sobredimensionadas. </a:t>
            </a:r>
          </a:p>
          <a:p>
            <a:pPr algn="just"/>
            <a:endParaRPr lang="es-AR" sz="1200" dirty="0">
              <a:solidFill>
                <a:srgbClr val="0000FF"/>
              </a:solidFill>
              <a:latin typeface="Arial" panose="020B0604020202020204" pitchFamily="34" charset="0"/>
              <a:cs typeface="Arial" panose="020B0604020202020204" pitchFamily="34" charset="0"/>
            </a:endParaRPr>
          </a:p>
          <a:p>
            <a:pPr algn="just"/>
            <a:r>
              <a:rPr lang="es-AR" sz="1200" dirty="0">
                <a:solidFill>
                  <a:srgbClr val="0000FF"/>
                </a:solidFill>
                <a:latin typeface="Arial" panose="020B0604020202020204" pitchFamily="34" charset="0"/>
                <a:cs typeface="Arial" panose="020B0604020202020204" pitchFamily="34" charset="0"/>
              </a:rPr>
              <a:t>Las principales diferencias entre microentorno de tumores murinos y humanos ocurren en: 1) heterogeneidad y/o perdida de </a:t>
            </a:r>
            <a:r>
              <a:rPr lang="es-AR" sz="1200" dirty="0" err="1">
                <a:solidFill>
                  <a:srgbClr val="0000FF"/>
                </a:solidFill>
                <a:latin typeface="Arial" panose="020B0604020202020204" pitchFamily="34" charset="0"/>
                <a:cs typeface="Arial" panose="020B0604020202020204" pitchFamily="34" charset="0"/>
              </a:rPr>
              <a:t>fenestraciones</a:t>
            </a:r>
            <a:r>
              <a:rPr lang="es-AR" sz="1200" dirty="0">
                <a:solidFill>
                  <a:srgbClr val="0000FF"/>
                </a:solidFill>
                <a:latin typeface="Arial" panose="020B0604020202020204" pitchFamily="34" charset="0"/>
                <a:cs typeface="Arial" panose="020B0604020202020204" pitchFamily="34" charset="0"/>
              </a:rPr>
              <a:t> en endotelio vascular tumoral; 2) heterogeneidad de flujo sanguíneo a través de los tejidos, resultando en regiones </a:t>
            </a:r>
            <a:r>
              <a:rPr lang="es-AR" sz="1200" dirty="0" err="1">
                <a:solidFill>
                  <a:srgbClr val="0000FF"/>
                </a:solidFill>
                <a:latin typeface="Arial" panose="020B0604020202020204" pitchFamily="34" charset="0"/>
                <a:cs typeface="Arial" panose="020B0604020202020204" pitchFamily="34" charset="0"/>
              </a:rPr>
              <a:t>acidicas</a:t>
            </a:r>
            <a:r>
              <a:rPr lang="es-AR" sz="1200" dirty="0">
                <a:solidFill>
                  <a:srgbClr val="0000FF"/>
                </a:solidFill>
                <a:latin typeface="Arial" panose="020B0604020202020204" pitchFamily="34" charset="0"/>
                <a:cs typeface="Arial" panose="020B0604020202020204" pitchFamily="34" charset="0"/>
              </a:rPr>
              <a:t> o </a:t>
            </a:r>
            <a:r>
              <a:rPr lang="es-AR" sz="1200" dirty="0" err="1">
                <a:solidFill>
                  <a:srgbClr val="0000FF"/>
                </a:solidFill>
                <a:latin typeface="Arial" panose="020B0604020202020204" pitchFamily="34" charset="0"/>
                <a:cs typeface="Arial" panose="020B0604020202020204" pitchFamily="34" charset="0"/>
              </a:rPr>
              <a:t>hipoxicas</a:t>
            </a:r>
            <a:r>
              <a:rPr lang="es-AR" sz="1200" dirty="0">
                <a:solidFill>
                  <a:srgbClr val="0000FF"/>
                </a:solidFill>
                <a:latin typeface="Arial" panose="020B0604020202020204" pitchFamily="34" charset="0"/>
                <a:cs typeface="Arial" panose="020B0604020202020204" pitchFamily="34" charset="0"/>
              </a:rPr>
              <a:t>; 3) menor y/o heterogénea cobertura por </a:t>
            </a:r>
            <a:r>
              <a:rPr lang="es-AR" sz="1200" dirty="0" err="1">
                <a:solidFill>
                  <a:srgbClr val="0000FF"/>
                </a:solidFill>
                <a:latin typeface="Arial" panose="020B0604020202020204" pitchFamily="34" charset="0"/>
                <a:cs typeface="Arial" panose="020B0604020202020204" pitchFamily="34" charset="0"/>
              </a:rPr>
              <a:t>pericitos</a:t>
            </a:r>
            <a:r>
              <a:rPr lang="es-AR" sz="1200" dirty="0">
                <a:solidFill>
                  <a:srgbClr val="0000FF"/>
                </a:solidFill>
                <a:latin typeface="Arial" panose="020B0604020202020204" pitchFamily="34" charset="0"/>
                <a:cs typeface="Arial" panose="020B0604020202020204" pitchFamily="34" charset="0"/>
              </a:rPr>
              <a:t>; 4) membrana basal (BM) heterogénea; 5) mayor y/o heterogénea densidad de matriz extracelular (ECM) conducente a elevada IFP, que empuja a las </a:t>
            </a:r>
            <a:r>
              <a:rPr lang="es-AR" sz="1200" dirty="0" err="1">
                <a:solidFill>
                  <a:srgbClr val="0000FF"/>
                </a:solidFill>
                <a:latin typeface="Arial" panose="020B0604020202020204" pitchFamily="34" charset="0"/>
                <a:cs typeface="Arial" panose="020B0604020202020204" pitchFamily="34" charset="0"/>
              </a:rPr>
              <a:t>nanomedicinas</a:t>
            </a:r>
            <a:r>
              <a:rPr lang="es-AR" sz="1200" dirty="0">
                <a:solidFill>
                  <a:srgbClr val="0000FF"/>
                </a:solidFill>
                <a:latin typeface="Arial" panose="020B0604020202020204" pitchFamily="34" charset="0"/>
                <a:cs typeface="Arial" panose="020B0604020202020204" pitchFamily="34" charset="0"/>
              </a:rPr>
              <a:t> hacia el compartimiento vascular por difusión (en tanto habiendo ingresado por transporte convectivo)</a:t>
            </a:r>
            <a:endParaRPr lang="es-AR" dirty="0"/>
          </a:p>
        </p:txBody>
      </p:sp>
      <p:pic>
        <p:nvPicPr>
          <p:cNvPr id="4" name="Imagen 3"/>
          <p:cNvPicPr>
            <a:picLocks noChangeAspect="1"/>
          </p:cNvPicPr>
          <p:nvPr/>
        </p:nvPicPr>
        <p:blipFill>
          <a:blip r:embed="rId2"/>
          <a:stretch>
            <a:fillRect/>
          </a:stretch>
        </p:blipFill>
        <p:spPr>
          <a:xfrm>
            <a:off x="490330" y="4797627"/>
            <a:ext cx="8163339" cy="1237488"/>
          </a:xfrm>
          <a:prstGeom prst="rect">
            <a:avLst/>
          </a:prstGeom>
        </p:spPr>
      </p:pic>
    </p:spTree>
    <p:extLst>
      <p:ext uri="{BB962C8B-B14F-4D97-AF65-F5344CB8AC3E}">
        <p14:creationId xmlns:p14="http://schemas.microsoft.com/office/powerpoint/2010/main" val="296417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23389"/>
          <a:stretch/>
        </p:blipFill>
        <p:spPr>
          <a:xfrm>
            <a:off x="864150" y="1881051"/>
            <a:ext cx="8047418" cy="4364697"/>
          </a:xfrm>
          <a:prstGeom prst="rect">
            <a:avLst/>
          </a:prstGeom>
        </p:spPr>
      </p:pic>
      <p:sp>
        <p:nvSpPr>
          <p:cNvPr id="3" name="CuadroTexto 2"/>
          <p:cNvSpPr txBox="1"/>
          <p:nvPr/>
        </p:nvSpPr>
        <p:spPr>
          <a:xfrm>
            <a:off x="4080" y="19978"/>
            <a:ext cx="9139920" cy="830997"/>
          </a:xfrm>
          <a:prstGeom prst="rect">
            <a:avLst/>
          </a:prstGeom>
          <a:solidFill>
            <a:srgbClr val="FF0000"/>
          </a:solidFill>
        </p:spPr>
        <p:txBody>
          <a:bodyPr wrap="square" rtlCol="0">
            <a:spAutoFit/>
          </a:bodyPr>
          <a:lstStyle/>
          <a:p>
            <a:pPr algn="ctr"/>
            <a:r>
              <a:rPr lang="es-AR" sz="2400" b="1" dirty="0">
                <a:solidFill>
                  <a:schemeClr val="bg1"/>
                </a:solidFill>
                <a:latin typeface="Arial" panose="020B0604020202020204" pitchFamily="34" charset="0"/>
                <a:cs typeface="Arial" panose="020B0604020202020204" pitchFamily="34" charset="0"/>
              </a:rPr>
              <a:t>Efecto EPR es mas complejo de lo que se </a:t>
            </a:r>
            <a:r>
              <a:rPr lang="es-AR" sz="2400" b="1" dirty="0" err="1">
                <a:solidFill>
                  <a:schemeClr val="bg1"/>
                </a:solidFill>
                <a:latin typeface="Arial" panose="020B0604020202020204" pitchFamily="34" charset="0"/>
                <a:cs typeface="Arial" panose="020B0604020202020204" pitchFamily="34" charset="0"/>
              </a:rPr>
              <a:t>creyo</a:t>
            </a:r>
            <a:r>
              <a:rPr lang="es-AR" sz="2400" b="1" dirty="0">
                <a:solidFill>
                  <a:schemeClr val="bg1"/>
                </a:solidFill>
                <a:latin typeface="Arial" panose="020B0604020202020204" pitchFamily="34" charset="0"/>
                <a:cs typeface="Arial" panose="020B0604020202020204" pitchFamily="34" charset="0"/>
              </a:rPr>
              <a:t> inicialmente: modelos EPR clínicamente relevantes</a:t>
            </a:r>
          </a:p>
        </p:txBody>
      </p:sp>
      <p:sp>
        <p:nvSpPr>
          <p:cNvPr id="4" name="CuadroTexto 3"/>
          <p:cNvSpPr txBox="1"/>
          <p:nvPr/>
        </p:nvSpPr>
        <p:spPr>
          <a:xfrm>
            <a:off x="358934" y="2646955"/>
            <a:ext cx="505216" cy="369332"/>
          </a:xfrm>
          <a:prstGeom prst="rect">
            <a:avLst/>
          </a:prstGeom>
          <a:noFill/>
        </p:spPr>
        <p:txBody>
          <a:bodyPr wrap="square" rtlCol="0">
            <a:spAutoFit/>
          </a:bodyPr>
          <a:lstStyle/>
          <a:p>
            <a:r>
              <a:rPr lang="es-AR" dirty="0">
                <a:solidFill>
                  <a:srgbClr val="FF0000"/>
                </a:solidFill>
                <a:latin typeface="Arial" panose="020B0604020202020204" pitchFamily="34" charset="0"/>
                <a:cs typeface="Arial" panose="020B0604020202020204" pitchFamily="34" charset="0"/>
              </a:rPr>
              <a:t>1)</a:t>
            </a:r>
          </a:p>
        </p:txBody>
      </p:sp>
      <p:sp>
        <p:nvSpPr>
          <p:cNvPr id="5" name="CuadroTexto 4"/>
          <p:cNvSpPr txBox="1"/>
          <p:nvPr/>
        </p:nvSpPr>
        <p:spPr>
          <a:xfrm>
            <a:off x="361507" y="5181600"/>
            <a:ext cx="505216" cy="369332"/>
          </a:xfrm>
          <a:prstGeom prst="rect">
            <a:avLst/>
          </a:prstGeom>
          <a:noFill/>
        </p:spPr>
        <p:txBody>
          <a:bodyPr wrap="square" rtlCol="0">
            <a:spAutoFit/>
          </a:bodyPr>
          <a:lstStyle/>
          <a:p>
            <a:r>
              <a:rPr lang="es-AR" dirty="0">
                <a:solidFill>
                  <a:srgbClr val="FF0000"/>
                </a:solidFill>
                <a:latin typeface="Arial" panose="020B0604020202020204" pitchFamily="34" charset="0"/>
                <a:cs typeface="Arial" panose="020B0604020202020204" pitchFamily="34" charset="0"/>
              </a:rPr>
              <a:t>2)</a:t>
            </a:r>
          </a:p>
        </p:txBody>
      </p:sp>
      <p:sp>
        <p:nvSpPr>
          <p:cNvPr id="6" name="CuadroTexto 5"/>
          <p:cNvSpPr txBox="1"/>
          <p:nvPr/>
        </p:nvSpPr>
        <p:spPr>
          <a:xfrm>
            <a:off x="358934" y="3861697"/>
            <a:ext cx="505216" cy="369332"/>
          </a:xfrm>
          <a:prstGeom prst="rect">
            <a:avLst/>
          </a:prstGeom>
          <a:noFill/>
        </p:spPr>
        <p:txBody>
          <a:bodyPr wrap="square" rtlCol="0">
            <a:spAutoFit/>
          </a:bodyPr>
          <a:lstStyle/>
          <a:p>
            <a:r>
              <a:rPr lang="es-AR" dirty="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130380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096139" y="1070373"/>
            <a:ext cx="6951722" cy="5300564"/>
          </a:xfrm>
          <a:prstGeom prst="rect">
            <a:avLst/>
          </a:prstGeom>
        </p:spPr>
      </p:pic>
      <p:sp>
        <p:nvSpPr>
          <p:cNvPr id="8" name="CuadroTexto 7"/>
          <p:cNvSpPr txBox="1"/>
          <p:nvPr/>
        </p:nvSpPr>
        <p:spPr>
          <a:xfrm>
            <a:off x="0" y="-37623"/>
            <a:ext cx="9144000" cy="1107996"/>
          </a:xfrm>
          <a:prstGeom prst="rect">
            <a:avLst/>
          </a:prstGeom>
          <a:solidFill>
            <a:srgbClr val="FF0000"/>
          </a:solidFill>
        </p:spPr>
        <p:txBody>
          <a:bodyPr wrap="square" rtlCol="0">
            <a:spAutoFit/>
          </a:bodyPr>
          <a:lstStyle/>
          <a:p>
            <a:pPr algn="ctr"/>
            <a:r>
              <a:rPr lang="es-AR" sz="2400" b="1" dirty="0">
                <a:solidFill>
                  <a:schemeClr val="bg1"/>
                </a:solidFill>
                <a:latin typeface="Arial" panose="020B0604020202020204" pitchFamily="34" charset="0"/>
                <a:cs typeface="Arial" panose="020B0604020202020204" pitchFamily="34" charset="0"/>
              </a:rPr>
              <a:t>Las </a:t>
            </a:r>
            <a:r>
              <a:rPr lang="es-AR" sz="2400" b="1" dirty="0" err="1">
                <a:solidFill>
                  <a:schemeClr val="bg1"/>
                </a:solidFill>
                <a:latin typeface="Arial" panose="020B0604020202020204" pitchFamily="34" charset="0"/>
                <a:cs typeface="Arial" panose="020B0604020202020204" pitchFamily="34" charset="0"/>
              </a:rPr>
              <a:t>nanomedicinas</a:t>
            </a:r>
            <a:r>
              <a:rPr lang="es-AR" sz="2400" b="1" dirty="0">
                <a:solidFill>
                  <a:schemeClr val="bg1"/>
                </a:solidFill>
                <a:latin typeface="Arial" panose="020B0604020202020204" pitchFamily="34" charset="0"/>
                <a:cs typeface="Arial" panose="020B0604020202020204" pitchFamily="34" charset="0"/>
              </a:rPr>
              <a:t> tienen existencia real y ya están en el mercado farmacéutico. </a:t>
            </a:r>
            <a:r>
              <a:rPr lang="es-AR" dirty="0">
                <a:solidFill>
                  <a:schemeClr val="bg1"/>
                </a:solidFill>
                <a:latin typeface="Arial" panose="020B0604020202020204" pitchFamily="34" charset="0"/>
                <a:cs typeface="Arial" panose="020B0604020202020204" pitchFamily="34" charset="0"/>
              </a:rPr>
              <a:t>A continuación, una tabla relativamente completa enlistando las </a:t>
            </a:r>
            <a:r>
              <a:rPr lang="es-AR" dirty="0" err="1">
                <a:solidFill>
                  <a:schemeClr val="bg1"/>
                </a:solidFill>
                <a:latin typeface="Arial" panose="020B0604020202020204" pitchFamily="34" charset="0"/>
                <a:cs typeface="Arial" panose="020B0604020202020204" pitchFamily="34" charset="0"/>
              </a:rPr>
              <a:t>nanomedicinas</a:t>
            </a:r>
            <a:r>
              <a:rPr lang="es-AR" dirty="0">
                <a:solidFill>
                  <a:schemeClr val="bg1"/>
                </a:solidFill>
                <a:latin typeface="Arial" panose="020B0604020202020204" pitchFamily="34" charset="0"/>
                <a:cs typeface="Arial" panose="020B0604020202020204" pitchFamily="34" charset="0"/>
              </a:rPr>
              <a:t> (productos </a:t>
            </a:r>
            <a:r>
              <a:rPr lang="es-AR" dirty="0" err="1">
                <a:solidFill>
                  <a:schemeClr val="bg1"/>
                </a:solidFill>
                <a:latin typeface="Arial" panose="020B0604020202020204" pitchFamily="34" charset="0"/>
                <a:cs typeface="Arial" panose="020B0604020202020204" pitchFamily="34" charset="0"/>
              </a:rPr>
              <a:t>nanofarmaceuticos</a:t>
            </a:r>
            <a:r>
              <a:rPr lang="es-AR" dirty="0">
                <a:solidFill>
                  <a:schemeClr val="bg1"/>
                </a:solidFill>
                <a:latin typeface="Arial" panose="020B0604020202020204" pitchFamily="34" charset="0"/>
                <a:cs typeface="Arial" panose="020B0604020202020204" pitchFamily="34" charset="0"/>
              </a:rPr>
              <a:t>) en el mercado (2014) . </a:t>
            </a:r>
            <a:endParaRPr lang="es-AR" sz="2400" b="1" dirty="0">
              <a:solidFill>
                <a:schemeClr val="bg1"/>
              </a:solidFill>
              <a:latin typeface="Arial" panose="020B0604020202020204" pitchFamily="34" charset="0"/>
              <a:cs typeface="Arial" panose="020B0604020202020204" pitchFamily="34" charset="0"/>
            </a:endParaRPr>
          </a:p>
        </p:txBody>
      </p:sp>
      <p:sp>
        <p:nvSpPr>
          <p:cNvPr id="9" name="Rectángulo 8"/>
          <p:cNvSpPr/>
          <p:nvPr/>
        </p:nvSpPr>
        <p:spPr>
          <a:xfrm>
            <a:off x="0" y="6211669"/>
            <a:ext cx="9144000" cy="646331"/>
          </a:xfrm>
          <a:prstGeom prst="rect">
            <a:avLst/>
          </a:prstGeom>
        </p:spPr>
        <p:txBody>
          <a:bodyPr wrap="square">
            <a:spAutoFit/>
          </a:bodyPr>
          <a:lstStyle/>
          <a:p>
            <a:pPr algn="r"/>
            <a:endParaRPr lang="es-AR" sz="1200" dirty="0">
              <a:solidFill>
                <a:srgbClr val="0000FF"/>
              </a:solidFill>
              <a:latin typeface="Arial" panose="020B0604020202020204" pitchFamily="34" charset="0"/>
              <a:cs typeface="Arial" panose="020B0604020202020204" pitchFamily="34" charset="0"/>
            </a:endParaRPr>
          </a:p>
          <a:p>
            <a:pPr algn="r"/>
            <a:r>
              <a:rPr lang="en-US" sz="1200" dirty="0">
                <a:solidFill>
                  <a:srgbClr val="0000FF"/>
                </a:solidFill>
                <a:latin typeface="Arial" panose="020B0604020202020204" pitchFamily="34" charset="0"/>
                <a:cs typeface="Arial" panose="020B0604020202020204" pitchFamily="34" charset="0"/>
              </a:rPr>
              <a:t> </a:t>
            </a:r>
            <a:r>
              <a:rPr lang="en-US" sz="1200" dirty="0" err="1">
                <a:solidFill>
                  <a:srgbClr val="0000FF"/>
                </a:solidFill>
                <a:latin typeface="Arial" panose="020B0604020202020204" pitchFamily="34" charset="0"/>
                <a:cs typeface="Arial" panose="020B0604020202020204" pitchFamily="34" charset="0"/>
              </a:rPr>
              <a:t>Nanopharmaceuticals</a:t>
            </a:r>
            <a:r>
              <a:rPr lang="en-US" sz="1200" dirty="0">
                <a:solidFill>
                  <a:srgbClr val="0000FF"/>
                </a:solidFill>
                <a:latin typeface="Arial" panose="020B0604020202020204" pitchFamily="34" charset="0"/>
                <a:cs typeface="Arial" panose="020B0604020202020204" pitchFamily="34" charset="0"/>
              </a:rPr>
              <a:t> (part 1): products on the market. </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Volkmar</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Weissig</a:t>
            </a:r>
            <a:r>
              <a:rPr lang="es-AR" sz="1200" dirty="0">
                <a:solidFill>
                  <a:srgbClr val="0000FF"/>
                </a:solidFill>
                <a:latin typeface="Arial" panose="020B0604020202020204" pitchFamily="34" charset="0"/>
                <a:cs typeface="Arial" panose="020B0604020202020204" pitchFamily="34" charset="0"/>
              </a:rPr>
              <a:t>, Tracy K </a:t>
            </a:r>
            <a:r>
              <a:rPr lang="es-AR" sz="1200" dirty="0" err="1">
                <a:solidFill>
                  <a:srgbClr val="0000FF"/>
                </a:solidFill>
                <a:latin typeface="Arial" panose="020B0604020202020204" pitchFamily="34" charset="0"/>
                <a:cs typeface="Arial" panose="020B0604020202020204" pitchFamily="34" charset="0"/>
              </a:rPr>
              <a:t>Pettinger</a:t>
            </a:r>
            <a:r>
              <a:rPr lang="es-AR" sz="1200" dirty="0">
                <a:solidFill>
                  <a:srgbClr val="0000FF"/>
                </a:solidFill>
                <a:latin typeface="Arial" panose="020B0604020202020204" pitchFamily="34" charset="0"/>
                <a:cs typeface="Arial" panose="020B0604020202020204" pitchFamily="34" charset="0"/>
              </a:rPr>
              <a:t>, Nicole </a:t>
            </a:r>
            <a:r>
              <a:rPr lang="es-AR" sz="1200" dirty="0" err="1">
                <a:solidFill>
                  <a:srgbClr val="0000FF"/>
                </a:solidFill>
                <a:latin typeface="Arial" panose="020B0604020202020204" pitchFamily="34" charset="0"/>
                <a:cs typeface="Arial" panose="020B0604020202020204" pitchFamily="34" charset="0"/>
              </a:rPr>
              <a:t>Murdock</a:t>
            </a:r>
            <a:r>
              <a:rPr lang="es-AR" sz="1200" dirty="0">
                <a:solidFill>
                  <a:srgbClr val="0000FF"/>
                </a:solidFill>
                <a:latin typeface="Arial" panose="020B0604020202020204" pitchFamily="34" charset="0"/>
                <a:cs typeface="Arial" panose="020B0604020202020204" pitchFamily="34" charset="0"/>
              </a:rPr>
              <a:t>. </a:t>
            </a:r>
            <a:r>
              <a:rPr lang="en-US" sz="1200" dirty="0">
                <a:solidFill>
                  <a:srgbClr val="0000FF"/>
                </a:solidFill>
                <a:latin typeface="Arial" panose="020B0604020202020204" pitchFamily="34" charset="0"/>
                <a:cs typeface="Arial" panose="020B0604020202020204" pitchFamily="34" charset="0"/>
              </a:rPr>
              <a:t> International Journal of Nanomedicine 2014:9 4357–4373</a:t>
            </a:r>
            <a:endParaRPr lang="es-AR" sz="1200" dirty="0">
              <a:solidFill>
                <a:srgbClr val="0000FF"/>
              </a:solidFill>
              <a:latin typeface="Arial" panose="020B0604020202020204" pitchFamily="34" charset="0"/>
              <a:cs typeface="Arial" panose="020B0604020202020204" pitchFamily="34" charset="0"/>
            </a:endParaRPr>
          </a:p>
        </p:txBody>
      </p:sp>
      <p:sp>
        <p:nvSpPr>
          <p:cNvPr id="10" name="CuadroTexto 9"/>
          <p:cNvSpPr txBox="1"/>
          <p:nvPr/>
        </p:nvSpPr>
        <p:spPr>
          <a:xfrm>
            <a:off x="0" y="1255595"/>
            <a:ext cx="9144000" cy="461665"/>
          </a:xfrm>
          <a:prstGeom prst="rect">
            <a:avLst/>
          </a:prstGeom>
          <a:noFill/>
        </p:spPr>
        <p:txBody>
          <a:bodyPr wrap="square" rtlCol="0">
            <a:spAutoFit/>
          </a:bodyPr>
          <a:lstStyle/>
          <a:p>
            <a:r>
              <a:rPr lang="es-AR" sz="2400" b="1" dirty="0">
                <a:solidFill>
                  <a:srgbClr val="FF0000"/>
                </a:solidFill>
                <a:latin typeface="Arial" panose="020B0604020202020204" pitchFamily="34" charset="0"/>
                <a:cs typeface="Arial" panose="020B0604020202020204" pitchFamily="34" charset="0"/>
              </a:rPr>
              <a:t>Liposomas</a:t>
            </a:r>
          </a:p>
        </p:txBody>
      </p:sp>
    </p:spTree>
    <p:extLst>
      <p:ext uri="{BB962C8B-B14F-4D97-AF65-F5344CB8AC3E}">
        <p14:creationId xmlns:p14="http://schemas.microsoft.com/office/powerpoint/2010/main" val="152159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04037" y="4696497"/>
            <a:ext cx="8442252" cy="1569660"/>
          </a:xfrm>
          <a:prstGeom prst="rect">
            <a:avLst/>
          </a:prstGeom>
        </p:spPr>
        <p:txBody>
          <a:bodyPr wrap="square">
            <a:spAutoFit/>
          </a:bodyPr>
          <a:lstStyle/>
          <a:p>
            <a:pPr algn="just"/>
            <a:r>
              <a:rPr lang="es-AR" sz="1200" b="1" dirty="0">
                <a:solidFill>
                  <a:srgbClr val="0000FF"/>
                </a:solidFill>
                <a:highlight>
                  <a:srgbClr val="FFFF00"/>
                </a:highlight>
                <a:latin typeface="Arial" panose="020B0604020202020204" pitchFamily="34" charset="0"/>
                <a:cs typeface="Arial" panose="020B0604020202020204" pitchFamily="34" charset="0"/>
              </a:rPr>
              <a:t>3) Áreas </a:t>
            </a:r>
            <a:r>
              <a:rPr lang="es-AR" sz="1200" b="1" dirty="0" err="1">
                <a:solidFill>
                  <a:srgbClr val="0000FF"/>
                </a:solidFill>
                <a:highlight>
                  <a:srgbClr val="FFFF00"/>
                </a:highlight>
                <a:latin typeface="Arial" panose="020B0604020202020204" pitchFamily="34" charset="0"/>
                <a:cs typeface="Arial" panose="020B0604020202020204" pitchFamily="34" charset="0"/>
              </a:rPr>
              <a:t>hipoxicas</a:t>
            </a:r>
            <a:endParaRPr lang="es-AR" sz="1200" b="1" dirty="0">
              <a:solidFill>
                <a:srgbClr val="0000FF"/>
              </a:solidFill>
              <a:highlight>
                <a:srgbClr val="FFFF00"/>
              </a:highlight>
              <a:latin typeface="Arial" panose="020B0604020202020204" pitchFamily="34" charset="0"/>
              <a:cs typeface="Arial" panose="020B0604020202020204" pitchFamily="34" charset="0"/>
            </a:endParaRPr>
          </a:p>
          <a:p>
            <a:pPr algn="just"/>
            <a:r>
              <a:rPr lang="es-AR" sz="1200" dirty="0">
                <a:solidFill>
                  <a:srgbClr val="0000FF"/>
                </a:solidFill>
                <a:latin typeface="Arial" panose="020B0604020202020204" pitchFamily="34" charset="0"/>
                <a:cs typeface="Arial" panose="020B0604020202020204" pitchFamily="34" charset="0"/>
              </a:rPr>
              <a:t>La heterogeneidad de flujo sanguíneo a través del tumor conduce a zonas hipóxicas o </a:t>
            </a:r>
            <a:r>
              <a:rPr lang="es-AR" sz="1200" dirty="0" err="1">
                <a:solidFill>
                  <a:srgbClr val="0000FF"/>
                </a:solidFill>
                <a:latin typeface="Arial" panose="020B0604020202020204" pitchFamily="34" charset="0"/>
                <a:cs typeface="Arial" panose="020B0604020202020204" pitchFamily="34" charset="0"/>
              </a:rPr>
              <a:t>acidicas</a:t>
            </a:r>
            <a:r>
              <a:rPr lang="es-AR" sz="1200" dirty="0">
                <a:solidFill>
                  <a:srgbClr val="0000FF"/>
                </a:solidFill>
                <a:latin typeface="Arial" panose="020B0604020202020204" pitchFamily="34" charset="0"/>
                <a:cs typeface="Arial" panose="020B0604020202020204" pitchFamily="34" charset="0"/>
              </a:rPr>
              <a:t>. </a:t>
            </a:r>
            <a:r>
              <a:rPr lang="es-AR" sz="1200" dirty="0">
                <a:solidFill>
                  <a:srgbClr val="0000FF"/>
                </a:solidFill>
                <a:highlight>
                  <a:srgbClr val="FFFF00"/>
                </a:highlight>
                <a:latin typeface="Arial" panose="020B0604020202020204" pitchFamily="34" charset="0"/>
                <a:cs typeface="Arial" panose="020B0604020202020204" pitchFamily="34" charset="0"/>
              </a:rPr>
              <a:t>La mayor parte de los tumores humanos contienen zonas hipóxicas</a:t>
            </a:r>
            <a:r>
              <a:rPr lang="es-AR" sz="1200" dirty="0">
                <a:solidFill>
                  <a:srgbClr val="0000FF"/>
                </a:solidFill>
                <a:latin typeface="Arial" panose="020B0604020202020204" pitchFamily="34" charset="0"/>
                <a:cs typeface="Arial" panose="020B0604020202020204" pitchFamily="34" charset="0"/>
              </a:rPr>
              <a:t>. La hipoxia es consecuencia directa de la  proliferación celular caótica, distante de los capilares cercanos, sumada a la estructura anormal de la red </a:t>
            </a:r>
            <a:r>
              <a:rPr lang="es-AR" sz="1200" dirty="0" err="1">
                <a:solidFill>
                  <a:srgbClr val="0000FF"/>
                </a:solidFill>
                <a:latin typeface="Arial" panose="020B0604020202020204" pitchFamily="34" charset="0"/>
                <a:cs typeface="Arial" panose="020B0604020202020204" pitchFamily="34" charset="0"/>
              </a:rPr>
              <a:t>neovascular</a:t>
            </a:r>
            <a:r>
              <a:rPr lang="es-AR" sz="1200" dirty="0">
                <a:solidFill>
                  <a:srgbClr val="0000FF"/>
                </a:solidFill>
                <a:latin typeface="Arial" panose="020B0604020202020204" pitchFamily="34" charset="0"/>
                <a:cs typeface="Arial" panose="020B0604020202020204" pitchFamily="34" charset="0"/>
              </a:rPr>
              <a:t> que resulta en flujo de sangre variable en el tiempo. </a:t>
            </a:r>
            <a:r>
              <a:rPr lang="es-AR" sz="1200" b="1" dirty="0">
                <a:solidFill>
                  <a:srgbClr val="0000FF"/>
                </a:solidFill>
                <a:latin typeface="Arial" panose="020B0604020202020204" pitchFamily="34" charset="0"/>
                <a:cs typeface="Arial" panose="020B0604020202020204" pitchFamily="34" charset="0"/>
              </a:rPr>
              <a:t>La hipoxia induce resistencia a la radioterapia y a ciertas drogas citotóxicas, induce inestabilidad genética y selección de células malignas con potencialidad metastática</a:t>
            </a:r>
            <a:r>
              <a:rPr lang="es-AR" sz="1200" dirty="0">
                <a:solidFill>
                  <a:srgbClr val="0000FF"/>
                </a:solidFill>
                <a:latin typeface="Arial" panose="020B0604020202020204" pitchFamily="34" charset="0"/>
                <a:cs typeface="Arial" panose="020B0604020202020204" pitchFamily="34" charset="0"/>
              </a:rPr>
              <a:t>. Otra consecuencia de la heterogeneidad de los tumores humanos es la coagulación anómala o </a:t>
            </a:r>
            <a:r>
              <a:rPr lang="es-AR" sz="1200" i="1" dirty="0" err="1">
                <a:solidFill>
                  <a:srgbClr val="0000FF"/>
                </a:solidFill>
                <a:latin typeface="Arial" panose="020B0604020202020204" pitchFamily="34" charset="0"/>
                <a:cs typeface="Arial" panose="020B0604020202020204" pitchFamily="34" charset="0"/>
              </a:rPr>
              <a:t>clotting</a:t>
            </a:r>
            <a:r>
              <a:rPr lang="es-AR" sz="1200" dirty="0">
                <a:solidFill>
                  <a:srgbClr val="0000FF"/>
                </a:solidFill>
                <a:latin typeface="Arial" panose="020B0604020202020204" pitchFamily="34" charset="0"/>
                <a:cs typeface="Arial" panose="020B0604020202020204" pitchFamily="34" charset="0"/>
              </a:rPr>
              <a:t> en </a:t>
            </a:r>
            <a:r>
              <a:rPr lang="es-AR" sz="1200" dirty="0" err="1">
                <a:solidFill>
                  <a:srgbClr val="0000FF"/>
                </a:solidFill>
                <a:latin typeface="Arial" panose="020B0604020202020204" pitchFamily="34" charset="0"/>
                <a:cs typeface="Arial" panose="020B0604020202020204" pitchFamily="34" charset="0"/>
              </a:rPr>
              <a:t>vasculatura</a:t>
            </a:r>
            <a:r>
              <a:rPr lang="es-AR" sz="1200" dirty="0">
                <a:solidFill>
                  <a:srgbClr val="0000FF"/>
                </a:solidFill>
                <a:latin typeface="Arial" panose="020B0604020202020204" pitchFamily="34" charset="0"/>
                <a:cs typeface="Arial" panose="020B0604020202020204" pitchFamily="34" charset="0"/>
              </a:rPr>
              <a:t> tumoral, resultando en </a:t>
            </a:r>
            <a:r>
              <a:rPr lang="es-AR" sz="1200" dirty="0" err="1">
                <a:solidFill>
                  <a:srgbClr val="0000FF"/>
                </a:solidFill>
                <a:latin typeface="Arial" panose="020B0604020202020204" pitchFamily="34" charset="0"/>
                <a:cs typeface="Arial" panose="020B0604020202020204" pitchFamily="34" charset="0"/>
              </a:rPr>
              <a:t>fibrinolisis</a:t>
            </a:r>
            <a:r>
              <a:rPr lang="es-AR" sz="1200" dirty="0">
                <a:solidFill>
                  <a:srgbClr val="0000FF"/>
                </a:solidFill>
                <a:latin typeface="Arial" panose="020B0604020202020204" pitchFamily="34" charset="0"/>
                <a:cs typeface="Arial" panose="020B0604020202020204" pitchFamily="34" charset="0"/>
              </a:rPr>
              <a:t> o trombocitopenia que puede afectar el efecto EPR. </a:t>
            </a:r>
          </a:p>
        </p:txBody>
      </p:sp>
      <p:sp>
        <p:nvSpPr>
          <p:cNvPr id="5" name="Rectángulo 4"/>
          <p:cNvSpPr/>
          <p:nvPr/>
        </p:nvSpPr>
        <p:spPr>
          <a:xfrm>
            <a:off x="404037" y="2757505"/>
            <a:ext cx="8367824" cy="1938992"/>
          </a:xfrm>
          <a:prstGeom prst="rect">
            <a:avLst/>
          </a:prstGeom>
        </p:spPr>
        <p:txBody>
          <a:bodyPr wrap="square">
            <a:spAutoFit/>
          </a:bodyPr>
          <a:lstStyle/>
          <a:p>
            <a:pPr algn="just"/>
            <a:r>
              <a:rPr lang="es-AR" sz="1200" b="1" dirty="0">
                <a:solidFill>
                  <a:srgbClr val="0000FF"/>
                </a:solidFill>
                <a:highlight>
                  <a:srgbClr val="FFFF00"/>
                </a:highlight>
                <a:latin typeface="Arial" panose="020B0604020202020204" pitchFamily="34" charset="0"/>
                <a:cs typeface="Arial" panose="020B0604020202020204" pitchFamily="34" charset="0"/>
              </a:rPr>
              <a:t>2) </a:t>
            </a:r>
            <a:r>
              <a:rPr lang="es-AR" sz="1200" b="1" dirty="0" err="1">
                <a:solidFill>
                  <a:srgbClr val="0000FF"/>
                </a:solidFill>
                <a:highlight>
                  <a:srgbClr val="FFFF00"/>
                </a:highlight>
                <a:latin typeface="Arial" panose="020B0604020202020204" pitchFamily="34" charset="0"/>
                <a:cs typeface="Arial" panose="020B0604020202020204" pitchFamily="34" charset="0"/>
              </a:rPr>
              <a:t>Heterogenidad</a:t>
            </a:r>
            <a:r>
              <a:rPr lang="es-AR" sz="1200" b="1" dirty="0">
                <a:solidFill>
                  <a:srgbClr val="0000FF"/>
                </a:solidFill>
                <a:highlight>
                  <a:srgbClr val="FFFF00"/>
                </a:highlight>
                <a:latin typeface="Arial" panose="020B0604020202020204" pitchFamily="34" charset="0"/>
                <a:cs typeface="Arial" panose="020B0604020202020204" pitchFamily="34" charset="0"/>
              </a:rPr>
              <a:t> de cobertura con </a:t>
            </a:r>
            <a:r>
              <a:rPr lang="es-AR" sz="1200" b="1" dirty="0" err="1">
                <a:solidFill>
                  <a:srgbClr val="0000FF"/>
                </a:solidFill>
                <a:highlight>
                  <a:srgbClr val="FFFF00"/>
                </a:highlight>
                <a:latin typeface="Arial" panose="020B0604020202020204" pitchFamily="34" charset="0"/>
                <a:cs typeface="Arial" panose="020B0604020202020204" pitchFamily="34" charset="0"/>
              </a:rPr>
              <a:t>pericitos</a:t>
            </a:r>
            <a:r>
              <a:rPr lang="es-AR" sz="1200" b="1" dirty="0">
                <a:solidFill>
                  <a:srgbClr val="0000FF"/>
                </a:solidFill>
                <a:highlight>
                  <a:srgbClr val="FFFF00"/>
                </a:highlight>
                <a:latin typeface="Arial" panose="020B0604020202020204" pitchFamily="34" charset="0"/>
                <a:cs typeface="Arial" panose="020B0604020202020204" pitchFamily="34" charset="0"/>
              </a:rPr>
              <a:t> </a:t>
            </a:r>
          </a:p>
          <a:p>
            <a:pPr algn="just"/>
            <a:r>
              <a:rPr lang="es-AR" sz="1200" dirty="0">
                <a:solidFill>
                  <a:srgbClr val="0000FF"/>
                </a:solidFill>
                <a:highlight>
                  <a:srgbClr val="FFFF00"/>
                </a:highlight>
                <a:latin typeface="Arial" panose="020B0604020202020204" pitchFamily="34" charset="0"/>
                <a:cs typeface="Arial" panose="020B0604020202020204" pitchFamily="34" charset="0"/>
              </a:rPr>
              <a:t>En modelos tumorales murinos, la </a:t>
            </a:r>
            <a:r>
              <a:rPr lang="es-AR" sz="1200" dirty="0" err="1">
                <a:solidFill>
                  <a:srgbClr val="0000FF"/>
                </a:solidFill>
                <a:highlight>
                  <a:srgbClr val="FFFF00"/>
                </a:highlight>
                <a:latin typeface="Arial" panose="020B0604020202020204" pitchFamily="34" charset="0"/>
                <a:cs typeface="Arial" panose="020B0604020202020204" pitchFamily="34" charset="0"/>
              </a:rPr>
              <a:t>microvasculatura</a:t>
            </a:r>
            <a:r>
              <a:rPr lang="es-AR" sz="1200" dirty="0">
                <a:solidFill>
                  <a:srgbClr val="0000FF"/>
                </a:solidFill>
                <a:highlight>
                  <a:srgbClr val="FFFF00"/>
                </a:highlight>
                <a:latin typeface="Arial" panose="020B0604020202020204" pitchFamily="34" charset="0"/>
                <a:cs typeface="Arial" panose="020B0604020202020204" pitchFamily="34" charset="0"/>
              </a:rPr>
              <a:t> tumoral tiene escasa y floja cobertura de </a:t>
            </a:r>
            <a:r>
              <a:rPr lang="es-AR" sz="1200" dirty="0" err="1">
                <a:solidFill>
                  <a:srgbClr val="0000FF"/>
                </a:solidFill>
                <a:highlight>
                  <a:srgbClr val="FFFF00"/>
                </a:highlight>
                <a:latin typeface="Arial" panose="020B0604020202020204" pitchFamily="34" charset="0"/>
                <a:cs typeface="Arial" panose="020B0604020202020204" pitchFamily="34" charset="0"/>
              </a:rPr>
              <a:t>pericitos</a:t>
            </a:r>
            <a:r>
              <a:rPr lang="es-AR" sz="1200" dirty="0">
                <a:solidFill>
                  <a:srgbClr val="0000FF"/>
                </a:solidFill>
                <a:latin typeface="Arial" panose="020B0604020202020204" pitchFamily="34" charset="0"/>
                <a:cs typeface="Arial" panose="020B0604020202020204" pitchFamily="34" charset="0"/>
              </a:rPr>
              <a:t>. En tumores humanos, la cobertura de </a:t>
            </a:r>
            <a:r>
              <a:rPr lang="es-AR" sz="1200" dirty="0" err="1">
                <a:solidFill>
                  <a:srgbClr val="0000FF"/>
                </a:solidFill>
                <a:latin typeface="Arial" panose="020B0604020202020204" pitchFamily="34" charset="0"/>
                <a:cs typeface="Arial" panose="020B0604020202020204" pitchFamily="34" charset="0"/>
              </a:rPr>
              <a:t>pericitos</a:t>
            </a:r>
            <a:r>
              <a:rPr lang="es-AR" sz="1200" dirty="0">
                <a:solidFill>
                  <a:srgbClr val="0000FF"/>
                </a:solidFill>
                <a:latin typeface="Arial" panose="020B0604020202020204" pitchFamily="34" charset="0"/>
                <a:cs typeface="Arial" panose="020B0604020202020204" pitchFamily="34" charset="0"/>
              </a:rPr>
              <a:t> es heterogénea para la </a:t>
            </a:r>
            <a:r>
              <a:rPr lang="es-AR" sz="1200" dirty="0" err="1">
                <a:solidFill>
                  <a:srgbClr val="0000FF"/>
                </a:solidFill>
                <a:latin typeface="Arial" panose="020B0604020202020204" pitchFamily="34" charset="0"/>
                <a:cs typeface="Arial" panose="020B0604020202020204" pitchFamily="34" charset="0"/>
              </a:rPr>
              <a:t>vasculatura</a:t>
            </a:r>
            <a:r>
              <a:rPr lang="es-AR" sz="1200" dirty="0">
                <a:solidFill>
                  <a:srgbClr val="0000FF"/>
                </a:solidFill>
                <a:latin typeface="Arial" panose="020B0604020202020204" pitchFamily="34" charset="0"/>
                <a:cs typeface="Arial" panose="020B0604020202020204" pitchFamily="34" charset="0"/>
              </a:rPr>
              <a:t> de un mismo tumor. Los </a:t>
            </a:r>
            <a:r>
              <a:rPr lang="es-AR" sz="1200" dirty="0" err="1">
                <a:solidFill>
                  <a:srgbClr val="0000FF"/>
                </a:solidFill>
                <a:latin typeface="Arial" panose="020B0604020202020204" pitchFamily="34" charset="0"/>
                <a:cs typeface="Arial" panose="020B0604020202020204" pitchFamily="34" charset="0"/>
              </a:rPr>
              <a:t>pericitos</a:t>
            </a:r>
            <a:r>
              <a:rPr lang="es-AR" sz="1200" dirty="0">
                <a:solidFill>
                  <a:srgbClr val="0000FF"/>
                </a:solidFill>
                <a:latin typeface="Arial" panose="020B0604020202020204" pitchFamily="34" charset="0"/>
                <a:cs typeface="Arial" panose="020B0604020202020204" pitchFamily="34" charset="0"/>
              </a:rPr>
              <a:t> son células alfa-actina de musculo liso (+) (</a:t>
            </a:r>
            <a:r>
              <a:rPr lang="es-AR" sz="1200" dirty="0">
                <a:solidFill>
                  <a:srgbClr val="0000FF"/>
                </a:solidFill>
                <a:latin typeface="Arial" panose="020B0604020202020204" pitchFamily="34" charset="0"/>
                <a:cs typeface="Arial" panose="020B0604020202020204" pitchFamily="34" charset="0"/>
                <a:sym typeface="Symbol" panose="05050102010706020507" pitchFamily="18" charset="2"/>
              </a:rPr>
              <a:t></a:t>
            </a:r>
            <a:r>
              <a:rPr lang="es-AR" sz="1200" dirty="0">
                <a:solidFill>
                  <a:srgbClr val="0000FF"/>
                </a:solidFill>
                <a:latin typeface="Arial" panose="020B0604020202020204" pitchFamily="34" charset="0"/>
                <a:cs typeface="Arial" panose="020B0604020202020204" pitchFamily="34" charset="0"/>
              </a:rPr>
              <a:t>-SMA) asociadas a células endoteliales. Los tumores malignos se dividen en subtipos de </a:t>
            </a:r>
            <a:r>
              <a:rPr lang="es-AR" sz="1200" dirty="0" err="1">
                <a:solidFill>
                  <a:srgbClr val="0000FF"/>
                </a:solidFill>
                <a:latin typeface="Arial" panose="020B0604020202020204" pitchFamily="34" charset="0"/>
                <a:cs typeface="Arial" panose="020B0604020202020204" pitchFamily="34" charset="0"/>
              </a:rPr>
              <a:t>vasculatura</a:t>
            </a:r>
            <a:r>
              <a:rPr lang="es-AR" sz="1200" dirty="0">
                <a:solidFill>
                  <a:srgbClr val="0000FF"/>
                </a:solidFill>
                <a:latin typeface="Arial" panose="020B0604020202020204" pitchFamily="34" charset="0"/>
                <a:cs typeface="Arial" panose="020B0604020202020204" pitchFamily="34" charset="0"/>
              </a:rPr>
              <a:t> con alta o baja cobertura de </a:t>
            </a:r>
            <a:r>
              <a:rPr lang="es-AR" sz="1200" dirty="0" err="1">
                <a:solidFill>
                  <a:srgbClr val="0000FF"/>
                </a:solidFill>
                <a:latin typeface="Arial" panose="020B0604020202020204" pitchFamily="34" charset="0"/>
                <a:cs typeface="Arial" panose="020B0604020202020204" pitchFamily="34" charset="0"/>
              </a:rPr>
              <a:t>pericitos</a:t>
            </a:r>
            <a:r>
              <a:rPr lang="es-AR" sz="1200" dirty="0">
                <a:solidFill>
                  <a:srgbClr val="0000FF"/>
                </a:solidFill>
                <a:latin typeface="Arial" panose="020B0604020202020204" pitchFamily="34" charset="0"/>
                <a:cs typeface="Arial" panose="020B0604020202020204" pitchFamily="34" charset="0"/>
              </a:rPr>
              <a:t>. La mayor cobertura es asociada  con peor pronostico, intersticio mas </a:t>
            </a:r>
            <a:r>
              <a:rPr lang="es-AR" sz="1200" dirty="0" err="1">
                <a:solidFill>
                  <a:srgbClr val="0000FF"/>
                </a:solidFill>
                <a:latin typeface="Arial" panose="020B0604020202020204" pitchFamily="34" charset="0"/>
                <a:cs typeface="Arial" panose="020B0604020202020204" pitchFamily="34" charset="0"/>
              </a:rPr>
              <a:t>fibrotico</a:t>
            </a:r>
            <a:r>
              <a:rPr lang="es-AR" sz="1200" dirty="0">
                <a:solidFill>
                  <a:srgbClr val="0000FF"/>
                </a:solidFill>
                <a:latin typeface="Arial" panose="020B0604020202020204" pitchFamily="34" charset="0"/>
                <a:cs typeface="Arial" panose="020B0604020202020204" pitchFamily="34" charset="0"/>
              </a:rPr>
              <a:t> (tumores de páncreas, gástrico, renales, </a:t>
            </a:r>
            <a:r>
              <a:rPr lang="es-AR" sz="1200" dirty="0" err="1">
                <a:solidFill>
                  <a:srgbClr val="0000FF"/>
                </a:solidFill>
                <a:latin typeface="Arial" panose="020B0604020202020204" pitchFamily="34" charset="0"/>
                <a:cs typeface="Arial" panose="020B0604020202020204" pitchFamily="34" charset="0"/>
              </a:rPr>
              <a:t>glioblastoma</a:t>
            </a:r>
            <a:r>
              <a:rPr lang="es-AR" sz="1200" dirty="0">
                <a:solidFill>
                  <a:srgbClr val="0000FF"/>
                </a:solidFill>
                <a:latin typeface="Arial" panose="020B0604020202020204" pitchFamily="34" charset="0"/>
                <a:cs typeface="Arial" panose="020B0604020202020204" pitchFamily="34" charset="0"/>
              </a:rPr>
              <a:t>; 60-70 % cobertura), respecto de aquellos con baja cobertura y mejor pronostico (colon y ovaries;10 % cobertura). Preclínicamente, con objeto de mejorar el transporte </a:t>
            </a:r>
            <a:r>
              <a:rPr lang="es-AR" sz="1200" dirty="0" err="1">
                <a:solidFill>
                  <a:srgbClr val="0000FF"/>
                </a:solidFill>
                <a:latin typeface="Arial" panose="020B0604020202020204" pitchFamily="34" charset="0"/>
                <a:cs typeface="Arial" panose="020B0604020202020204" pitchFamily="34" charset="0"/>
              </a:rPr>
              <a:t>intratumoral</a:t>
            </a:r>
            <a:r>
              <a:rPr lang="es-AR" sz="1200" dirty="0">
                <a:solidFill>
                  <a:srgbClr val="0000FF"/>
                </a:solidFill>
                <a:latin typeface="Arial" panose="020B0604020202020204" pitchFamily="34" charset="0"/>
                <a:cs typeface="Arial" panose="020B0604020202020204" pitchFamily="34" charset="0"/>
              </a:rPr>
              <a:t> de nanopartículas, la cobertura </a:t>
            </a:r>
            <a:r>
              <a:rPr lang="es-AR" sz="1200" dirty="0" err="1">
                <a:solidFill>
                  <a:srgbClr val="0000FF"/>
                </a:solidFill>
                <a:latin typeface="Arial" panose="020B0604020202020204" pitchFamily="34" charset="0"/>
                <a:cs typeface="Arial" panose="020B0604020202020204" pitchFamily="34" charset="0"/>
              </a:rPr>
              <a:t>pericitaria</a:t>
            </a:r>
            <a:r>
              <a:rPr lang="es-AR" sz="1200" dirty="0">
                <a:solidFill>
                  <a:srgbClr val="0000FF"/>
                </a:solidFill>
                <a:latin typeface="Arial" panose="020B0604020202020204" pitchFamily="34" charset="0"/>
                <a:cs typeface="Arial" panose="020B0604020202020204" pitchFamily="34" charset="0"/>
              </a:rPr>
              <a:t> se ha modificado empleando citoquinas. Modelo murino de cáncer de colon CT26 es un ejemplo de baja cobertura </a:t>
            </a:r>
            <a:r>
              <a:rPr lang="es-AR" sz="1200" dirty="0" err="1">
                <a:solidFill>
                  <a:srgbClr val="0000FF"/>
                </a:solidFill>
                <a:latin typeface="Arial" panose="020B0604020202020204" pitchFamily="34" charset="0"/>
                <a:cs typeface="Arial" panose="020B0604020202020204" pitchFamily="34" charset="0"/>
              </a:rPr>
              <a:t>pericitaria</a:t>
            </a:r>
            <a:r>
              <a:rPr lang="es-AR" sz="1200" dirty="0">
                <a:solidFill>
                  <a:srgbClr val="0000FF"/>
                </a:solidFill>
                <a:latin typeface="Arial" panose="020B0604020202020204" pitchFamily="34" charset="0"/>
                <a:cs typeface="Arial" panose="020B0604020202020204" pitchFamily="34" charset="0"/>
              </a:rPr>
              <a:t>, mientras que  el modelo de cáncer de páncreas BxPC3 es </a:t>
            </a:r>
            <a:r>
              <a:rPr lang="es-AR" sz="1200" dirty="0" err="1">
                <a:solidFill>
                  <a:srgbClr val="0000FF"/>
                </a:solidFill>
                <a:latin typeface="Arial" panose="020B0604020202020204" pitchFamily="34" charset="0"/>
                <a:cs typeface="Arial" panose="020B0604020202020204" pitchFamily="34" charset="0"/>
              </a:rPr>
              <a:t>hipovascularizado</a:t>
            </a:r>
            <a:r>
              <a:rPr lang="es-AR" sz="1200" dirty="0">
                <a:solidFill>
                  <a:srgbClr val="0000FF"/>
                </a:solidFill>
                <a:latin typeface="Arial" panose="020B0604020202020204" pitchFamily="34" charset="0"/>
                <a:cs typeface="Arial" panose="020B0604020202020204" pitchFamily="34" charset="0"/>
              </a:rPr>
              <a:t>, con 70 % cobertura </a:t>
            </a:r>
            <a:r>
              <a:rPr lang="es-AR" sz="1200" dirty="0" err="1">
                <a:solidFill>
                  <a:srgbClr val="0000FF"/>
                </a:solidFill>
                <a:latin typeface="Arial" panose="020B0604020202020204" pitchFamily="34" charset="0"/>
                <a:cs typeface="Arial" panose="020B0604020202020204" pitchFamily="34" charset="0"/>
              </a:rPr>
              <a:t>pericitos</a:t>
            </a:r>
            <a:endParaRPr lang="es-AR" dirty="0">
              <a:solidFill>
                <a:srgbClr val="FF0000"/>
              </a:solidFill>
            </a:endParaRPr>
          </a:p>
        </p:txBody>
      </p:sp>
      <p:sp>
        <p:nvSpPr>
          <p:cNvPr id="7" name="Rectángulo 6"/>
          <p:cNvSpPr/>
          <p:nvPr/>
        </p:nvSpPr>
        <p:spPr>
          <a:xfrm>
            <a:off x="404037" y="818513"/>
            <a:ext cx="8229600" cy="1938992"/>
          </a:xfrm>
          <a:prstGeom prst="rect">
            <a:avLst/>
          </a:prstGeom>
        </p:spPr>
        <p:txBody>
          <a:bodyPr wrap="square">
            <a:spAutoFit/>
          </a:bodyPr>
          <a:lstStyle/>
          <a:p>
            <a:pPr algn="just"/>
            <a:r>
              <a:rPr lang="es-AR" sz="1200" b="1" dirty="0">
                <a:solidFill>
                  <a:srgbClr val="0000FF"/>
                </a:solidFill>
                <a:highlight>
                  <a:srgbClr val="FFFF00"/>
                </a:highlight>
                <a:latin typeface="Arial" panose="020B0604020202020204" pitchFamily="34" charset="0"/>
                <a:cs typeface="Arial" panose="020B0604020202020204" pitchFamily="34" charset="0"/>
              </a:rPr>
              <a:t>1) Heterogeneidad y falta de </a:t>
            </a:r>
            <a:r>
              <a:rPr lang="es-AR" sz="1200" b="1" dirty="0" err="1">
                <a:solidFill>
                  <a:srgbClr val="0000FF"/>
                </a:solidFill>
                <a:highlight>
                  <a:srgbClr val="FFFF00"/>
                </a:highlight>
                <a:latin typeface="Arial" panose="020B0604020202020204" pitchFamily="34" charset="0"/>
                <a:cs typeface="Arial" panose="020B0604020202020204" pitchFamily="34" charset="0"/>
              </a:rPr>
              <a:t>fenestraciones</a:t>
            </a:r>
            <a:r>
              <a:rPr lang="es-AR" sz="1200" b="1" dirty="0">
                <a:solidFill>
                  <a:srgbClr val="0000FF"/>
                </a:solidFill>
                <a:highlight>
                  <a:srgbClr val="FFFF00"/>
                </a:highlight>
                <a:latin typeface="Arial" panose="020B0604020202020204" pitchFamily="34" charset="0"/>
                <a:cs typeface="Arial" panose="020B0604020202020204" pitchFamily="34" charset="0"/>
              </a:rPr>
              <a:t> en endotelio tumoral </a:t>
            </a:r>
          </a:p>
          <a:p>
            <a:pPr algn="just"/>
            <a:r>
              <a:rPr lang="es-AR" sz="1200" dirty="0">
                <a:solidFill>
                  <a:srgbClr val="0000FF"/>
                </a:solidFill>
                <a:latin typeface="Arial" panose="020B0604020202020204" pitchFamily="34" charset="0"/>
                <a:cs typeface="Arial" panose="020B0604020202020204" pitchFamily="34" charset="0"/>
              </a:rPr>
              <a:t>A causa del rápido crecimiento tumoral </a:t>
            </a:r>
            <a:r>
              <a:rPr lang="es-AR" sz="1200" dirty="0" err="1">
                <a:solidFill>
                  <a:srgbClr val="0000FF"/>
                </a:solidFill>
                <a:latin typeface="Arial" panose="020B0604020202020204" pitchFamily="34" charset="0"/>
                <a:cs typeface="Arial" panose="020B0604020202020204" pitchFamily="34" charset="0"/>
              </a:rPr>
              <a:t>murino</a:t>
            </a:r>
            <a:r>
              <a:rPr lang="es-AR" sz="1200" dirty="0">
                <a:solidFill>
                  <a:srgbClr val="0000FF"/>
                </a:solidFill>
                <a:latin typeface="Arial" panose="020B0604020202020204" pitchFamily="34" charset="0"/>
                <a:cs typeface="Arial" panose="020B0604020202020204" pitchFamily="34" charset="0"/>
              </a:rPr>
              <a:t>, los vasos sanguíneos no se desarrollan apropiadamente, </a:t>
            </a:r>
            <a:r>
              <a:rPr lang="es-AR" sz="1200" dirty="0">
                <a:solidFill>
                  <a:srgbClr val="0000FF"/>
                </a:solidFill>
                <a:highlight>
                  <a:srgbClr val="FFFF00"/>
                </a:highlight>
                <a:latin typeface="Arial" panose="020B0604020202020204" pitchFamily="34" charset="0"/>
                <a:cs typeface="Arial" panose="020B0604020202020204" pitchFamily="34" charset="0"/>
              </a:rPr>
              <a:t>Hay gran cantidad de </a:t>
            </a:r>
            <a:r>
              <a:rPr lang="es-AR" sz="1200" dirty="0" err="1">
                <a:solidFill>
                  <a:srgbClr val="0000FF"/>
                </a:solidFill>
                <a:highlight>
                  <a:srgbClr val="FFFF00"/>
                </a:highlight>
                <a:latin typeface="Arial" panose="020B0604020202020204" pitchFamily="34" charset="0"/>
                <a:cs typeface="Arial" panose="020B0604020202020204" pitchFamily="34" charset="0"/>
              </a:rPr>
              <a:t>fenestraciones</a:t>
            </a:r>
            <a:r>
              <a:rPr lang="es-AR" sz="1200" dirty="0">
                <a:solidFill>
                  <a:srgbClr val="0000FF"/>
                </a:solidFill>
                <a:highlight>
                  <a:srgbClr val="FFFF00"/>
                </a:highlight>
                <a:latin typeface="Arial" panose="020B0604020202020204" pitchFamily="34" charset="0"/>
                <a:cs typeface="Arial" panose="020B0604020202020204" pitchFamily="34" charset="0"/>
              </a:rPr>
              <a:t> y una enorme permeabilidad vascular es enorme. En tumores humanos la permeabilidad vascular es mucho menor, existiendo </a:t>
            </a:r>
            <a:r>
              <a:rPr lang="es-AR" sz="1200" b="1" dirty="0">
                <a:solidFill>
                  <a:srgbClr val="0000FF"/>
                </a:solidFill>
                <a:highlight>
                  <a:srgbClr val="FFFF00"/>
                </a:highlight>
                <a:latin typeface="Arial" panose="020B0604020202020204" pitchFamily="34" charset="0"/>
                <a:cs typeface="Arial" panose="020B0604020202020204" pitchFamily="34" charset="0"/>
              </a:rPr>
              <a:t>una gran heterogeneidad en las zonas de permeabilidad</a:t>
            </a:r>
            <a:r>
              <a:rPr lang="es-AR" sz="1200" dirty="0">
                <a:solidFill>
                  <a:srgbClr val="0000FF"/>
                </a:solidFill>
                <a:latin typeface="Arial" panose="020B0604020202020204" pitchFamily="34" charset="0"/>
                <a:cs typeface="Arial" panose="020B0604020202020204" pitchFamily="34" charset="0"/>
              </a:rPr>
              <a:t>. </a:t>
            </a:r>
          </a:p>
          <a:p>
            <a:pPr algn="just"/>
            <a:r>
              <a:rPr lang="es-AR" sz="1200" dirty="0">
                <a:solidFill>
                  <a:srgbClr val="0000FF"/>
                </a:solidFill>
                <a:latin typeface="Arial" panose="020B0604020202020204" pitchFamily="34" charset="0"/>
                <a:cs typeface="Arial" panose="020B0604020202020204" pitchFamily="34" charset="0"/>
              </a:rPr>
              <a:t>Ejemplo: acumulación irregular de  </a:t>
            </a:r>
            <a:r>
              <a:rPr lang="es-AR" sz="1200" dirty="0" err="1">
                <a:solidFill>
                  <a:srgbClr val="0000FF"/>
                </a:solidFill>
                <a:latin typeface="Arial" panose="020B0604020202020204" pitchFamily="34" charset="0"/>
                <a:cs typeface="Arial" panose="020B0604020202020204" pitchFamily="34" charset="0"/>
              </a:rPr>
              <a:t>copolimeros</a:t>
            </a:r>
            <a:r>
              <a:rPr lang="es-AR" sz="1200" dirty="0">
                <a:solidFill>
                  <a:srgbClr val="0000FF"/>
                </a:solidFill>
                <a:latin typeface="Arial" panose="020B0604020202020204" pitchFamily="34" charset="0"/>
                <a:cs typeface="Arial" panose="020B0604020202020204" pitchFamily="34" charset="0"/>
              </a:rPr>
              <a:t> HPMA radiomarcados de 5 nm en dos modelos de tumores en ratas.  Por un lado,  carcinoma de próstata </a:t>
            </a:r>
            <a:r>
              <a:rPr lang="es-AR" sz="1200" dirty="0" err="1">
                <a:solidFill>
                  <a:srgbClr val="0000FF"/>
                </a:solidFill>
                <a:latin typeface="Arial" panose="020B0604020202020204" pitchFamily="34" charset="0"/>
                <a:cs typeface="Arial" panose="020B0604020202020204" pitchFamily="34" charset="0"/>
              </a:rPr>
              <a:t>Dunning</a:t>
            </a:r>
            <a:r>
              <a:rPr lang="es-AR" sz="1200" dirty="0">
                <a:solidFill>
                  <a:srgbClr val="0000FF"/>
                </a:solidFill>
                <a:latin typeface="Arial" panose="020B0604020202020204" pitchFamily="34" charset="0"/>
                <a:cs typeface="Arial" panose="020B0604020202020204" pitchFamily="34" charset="0"/>
              </a:rPr>
              <a:t> AT1 creciendo a 1 cm diámetro en 2 semanas, la acumulación preferencial de </a:t>
            </a:r>
            <a:r>
              <a:rPr lang="es-AR" sz="1200" dirty="0" err="1">
                <a:solidFill>
                  <a:srgbClr val="0000FF"/>
                </a:solidFill>
                <a:latin typeface="Arial" panose="020B0604020202020204" pitchFamily="34" charset="0"/>
                <a:cs typeface="Arial" panose="020B0604020202020204" pitchFamily="34" charset="0"/>
              </a:rPr>
              <a:t>copolimeros</a:t>
            </a:r>
            <a:r>
              <a:rPr lang="es-AR" sz="1200" dirty="0">
                <a:solidFill>
                  <a:srgbClr val="0000FF"/>
                </a:solidFill>
                <a:latin typeface="Arial" panose="020B0604020202020204" pitchFamily="34" charset="0"/>
                <a:cs typeface="Arial" panose="020B0604020202020204" pitchFamily="34" charset="0"/>
              </a:rPr>
              <a:t> en tejido tumoral se ha correlacionado con </a:t>
            </a:r>
            <a:r>
              <a:rPr lang="es-AR" sz="1200" dirty="0" err="1">
                <a:solidFill>
                  <a:srgbClr val="0000FF"/>
                </a:solidFill>
                <a:latin typeface="Arial" panose="020B0604020202020204" pitchFamily="34" charset="0"/>
                <a:cs typeface="Arial" panose="020B0604020202020204" pitchFamily="34" charset="0"/>
              </a:rPr>
              <a:t>vasculatura</a:t>
            </a:r>
            <a:r>
              <a:rPr lang="es-AR" sz="1200" dirty="0">
                <a:solidFill>
                  <a:srgbClr val="0000FF"/>
                </a:solidFill>
                <a:latin typeface="Arial" panose="020B0604020202020204" pitchFamily="34" charset="0"/>
                <a:cs typeface="Arial" panose="020B0604020202020204" pitchFamily="34" charset="0"/>
              </a:rPr>
              <a:t> pobremente diferenciada y pobre cobertura con </a:t>
            </a:r>
            <a:r>
              <a:rPr lang="es-AR" sz="1200" dirty="0" err="1">
                <a:solidFill>
                  <a:srgbClr val="0000FF"/>
                </a:solidFill>
                <a:latin typeface="Arial" panose="020B0604020202020204" pitchFamily="34" charset="0"/>
                <a:cs typeface="Arial" panose="020B0604020202020204" pitchFamily="34" charset="0"/>
              </a:rPr>
              <a:t>pericitos</a:t>
            </a:r>
            <a:r>
              <a:rPr lang="es-AR" sz="1200" dirty="0">
                <a:solidFill>
                  <a:srgbClr val="0000FF"/>
                </a:solidFill>
                <a:latin typeface="Arial" panose="020B0604020202020204" pitchFamily="34" charset="0"/>
                <a:cs typeface="Arial" panose="020B0604020202020204" pitchFamily="34" charset="0"/>
              </a:rPr>
              <a:t>. Por otro lado, en carcinoma de próstata </a:t>
            </a:r>
            <a:r>
              <a:rPr lang="es-AR" sz="1200" dirty="0" err="1">
                <a:solidFill>
                  <a:srgbClr val="0000FF"/>
                </a:solidFill>
                <a:latin typeface="Arial" panose="020B0604020202020204" pitchFamily="34" charset="0"/>
                <a:cs typeface="Arial" panose="020B0604020202020204" pitchFamily="34" charset="0"/>
              </a:rPr>
              <a:t>Dunning</a:t>
            </a:r>
            <a:r>
              <a:rPr lang="es-AR" sz="1200" dirty="0">
                <a:solidFill>
                  <a:srgbClr val="0000FF"/>
                </a:solidFill>
                <a:latin typeface="Arial" panose="020B0604020202020204" pitchFamily="34" charset="0"/>
                <a:cs typeface="Arial" panose="020B0604020202020204" pitchFamily="34" charset="0"/>
              </a:rPr>
              <a:t> H creciendo a 1 cm diámetro en 1 año, la acumulación de </a:t>
            </a:r>
            <a:r>
              <a:rPr lang="es-AR" sz="1200" dirty="0" err="1">
                <a:solidFill>
                  <a:srgbClr val="0000FF"/>
                </a:solidFill>
                <a:latin typeface="Arial" panose="020B0604020202020204" pitchFamily="34" charset="0"/>
                <a:cs typeface="Arial" panose="020B0604020202020204" pitchFamily="34" charset="0"/>
              </a:rPr>
              <a:t>copolimeros</a:t>
            </a:r>
            <a:r>
              <a:rPr lang="es-AR" sz="1200" dirty="0">
                <a:solidFill>
                  <a:srgbClr val="0000FF"/>
                </a:solidFill>
                <a:latin typeface="Arial" panose="020B0604020202020204" pitchFamily="34" charset="0"/>
                <a:cs typeface="Arial" panose="020B0604020202020204" pitchFamily="34" charset="0"/>
              </a:rPr>
              <a:t> fue mucho menor, debido a la mayor diferenciación de la </a:t>
            </a:r>
            <a:r>
              <a:rPr lang="es-AR" sz="1200" dirty="0" err="1">
                <a:solidFill>
                  <a:srgbClr val="0000FF"/>
                </a:solidFill>
                <a:latin typeface="Arial" panose="020B0604020202020204" pitchFamily="34" charset="0"/>
                <a:cs typeface="Arial" panose="020B0604020202020204" pitchFamily="34" charset="0"/>
              </a:rPr>
              <a:t>vasculatura</a:t>
            </a:r>
            <a:r>
              <a:rPr lang="es-AR" sz="1200" dirty="0">
                <a:solidFill>
                  <a:srgbClr val="0000FF"/>
                </a:solidFill>
                <a:latin typeface="Arial" panose="020B0604020202020204" pitchFamily="34" charset="0"/>
                <a:cs typeface="Arial" panose="020B0604020202020204" pitchFamily="34" charset="0"/>
              </a:rPr>
              <a:t> y a la mayor densidad de cobertura con </a:t>
            </a:r>
            <a:r>
              <a:rPr lang="es-AR" sz="1200" dirty="0" err="1">
                <a:solidFill>
                  <a:srgbClr val="0000FF"/>
                </a:solidFill>
                <a:latin typeface="Arial" panose="020B0604020202020204" pitchFamily="34" charset="0"/>
                <a:cs typeface="Arial" panose="020B0604020202020204" pitchFamily="34" charset="0"/>
              </a:rPr>
              <a:t>pericitos</a:t>
            </a:r>
            <a:r>
              <a:rPr lang="es-AR" sz="1200" dirty="0">
                <a:solidFill>
                  <a:srgbClr val="0000FF"/>
                </a:solidFill>
                <a:latin typeface="Arial" panose="020B0604020202020204" pitchFamily="34" charset="0"/>
                <a:cs typeface="Arial" panose="020B0604020202020204" pitchFamily="34" charset="0"/>
              </a:rPr>
              <a:t>. </a:t>
            </a:r>
          </a:p>
        </p:txBody>
      </p:sp>
      <p:sp>
        <p:nvSpPr>
          <p:cNvPr id="6" name="CuadroTexto 5"/>
          <p:cNvSpPr txBox="1"/>
          <p:nvPr/>
        </p:nvSpPr>
        <p:spPr>
          <a:xfrm>
            <a:off x="4080" y="19978"/>
            <a:ext cx="9139920" cy="461665"/>
          </a:xfrm>
          <a:prstGeom prst="rect">
            <a:avLst/>
          </a:prstGeom>
          <a:solidFill>
            <a:srgbClr val="FF0000"/>
          </a:solidFill>
        </p:spPr>
        <p:txBody>
          <a:bodyPr wrap="square" rtlCol="0">
            <a:spAutoFit/>
          </a:bodyPr>
          <a:lstStyle/>
          <a:p>
            <a:pPr algn="ctr"/>
            <a:r>
              <a:rPr lang="es-AR" sz="2400" b="1" dirty="0">
                <a:solidFill>
                  <a:schemeClr val="bg1"/>
                </a:solidFill>
                <a:latin typeface="Arial" panose="020B0604020202020204" pitchFamily="34" charset="0"/>
                <a:cs typeface="Arial" panose="020B0604020202020204" pitchFamily="34" charset="0"/>
              </a:rPr>
              <a:t>Efecto EPR es mas complejo de lo que se </a:t>
            </a:r>
            <a:r>
              <a:rPr lang="es-AR" sz="2400" b="1" dirty="0" err="1">
                <a:solidFill>
                  <a:schemeClr val="bg1"/>
                </a:solidFill>
                <a:latin typeface="Arial" panose="020B0604020202020204" pitchFamily="34" charset="0"/>
                <a:cs typeface="Arial" panose="020B0604020202020204" pitchFamily="34" charset="0"/>
              </a:rPr>
              <a:t>creyo</a:t>
            </a:r>
            <a:r>
              <a:rPr lang="es-AR" sz="2400" b="1" dirty="0">
                <a:solidFill>
                  <a:schemeClr val="bg1"/>
                </a:solidFill>
                <a:latin typeface="Arial" panose="020B0604020202020204" pitchFamily="34" charset="0"/>
                <a:cs typeface="Arial" panose="020B0604020202020204" pitchFamily="34" charset="0"/>
              </a:rPr>
              <a:t> inicialmente</a:t>
            </a:r>
          </a:p>
        </p:txBody>
      </p:sp>
    </p:spTree>
    <p:extLst>
      <p:ext uri="{BB962C8B-B14F-4D97-AF65-F5344CB8AC3E}">
        <p14:creationId xmlns:p14="http://schemas.microsoft.com/office/powerpoint/2010/main" val="176583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8 CuadroTexto"/>
          <p:cNvSpPr txBox="1"/>
          <p:nvPr/>
        </p:nvSpPr>
        <p:spPr>
          <a:xfrm>
            <a:off x="0" y="144456"/>
            <a:ext cx="9144000" cy="4616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spAutoFit/>
          </a:bodyPr>
          <a:lstStyle/>
          <a:p>
            <a:pPr algn="ctr">
              <a:defRPr/>
            </a:pPr>
            <a:r>
              <a:rPr lang="es-AR" sz="2400" b="1" dirty="0">
                <a:solidFill>
                  <a:schemeClr val="bg1"/>
                </a:solidFill>
                <a:latin typeface="Arial" pitchFamily="34" charset="0"/>
                <a:cs typeface="Arial" pitchFamily="34" charset="0"/>
              </a:rPr>
              <a:t>Non </a:t>
            </a:r>
            <a:r>
              <a:rPr lang="es-AR" sz="2400" b="1" dirty="0" err="1">
                <a:solidFill>
                  <a:schemeClr val="bg1"/>
                </a:solidFill>
                <a:latin typeface="Arial" pitchFamily="34" charset="0"/>
                <a:cs typeface="Arial" pitchFamily="34" charset="0"/>
              </a:rPr>
              <a:t>predictive</a:t>
            </a:r>
            <a:r>
              <a:rPr lang="es-AR" sz="2400" b="1" dirty="0">
                <a:solidFill>
                  <a:schemeClr val="bg1"/>
                </a:solidFill>
                <a:latin typeface="Arial" pitchFamily="34" charset="0"/>
                <a:cs typeface="Arial" pitchFamily="34" charset="0"/>
              </a:rPr>
              <a:t> animal </a:t>
            </a:r>
            <a:r>
              <a:rPr lang="es-AR" sz="2400" b="1" dirty="0" err="1">
                <a:solidFill>
                  <a:schemeClr val="bg1"/>
                </a:solidFill>
                <a:latin typeface="Arial" pitchFamily="34" charset="0"/>
                <a:cs typeface="Arial" pitchFamily="34" charset="0"/>
              </a:rPr>
              <a:t>models</a:t>
            </a:r>
            <a:endParaRPr lang="es-AR" sz="2400" b="1" dirty="0">
              <a:solidFill>
                <a:schemeClr val="bg1"/>
              </a:solidFill>
              <a:latin typeface="Arial" pitchFamily="34" charset="0"/>
              <a:cs typeface="Arial" pitchFamily="34" charset="0"/>
            </a:endParaRPr>
          </a:p>
        </p:txBody>
      </p:sp>
      <p:sp>
        <p:nvSpPr>
          <p:cNvPr id="6" name="Rectángulo 5"/>
          <p:cNvSpPr/>
          <p:nvPr/>
        </p:nvSpPr>
        <p:spPr>
          <a:xfrm>
            <a:off x="0" y="719930"/>
            <a:ext cx="4876800" cy="1477328"/>
          </a:xfrm>
          <a:prstGeom prst="rect">
            <a:avLst/>
          </a:prstGeom>
        </p:spPr>
        <p:txBody>
          <a:bodyPr wrap="square">
            <a:spAutoFit/>
          </a:bodyPr>
          <a:lstStyle/>
          <a:p>
            <a:pPr algn="r"/>
            <a:r>
              <a:rPr lang="en-US" b="1" dirty="0">
                <a:solidFill>
                  <a:srgbClr val="000000"/>
                </a:solidFill>
                <a:latin typeface="Arial" panose="020B0604020202020204" pitchFamily="34" charset="0"/>
                <a:cs typeface="Arial" panose="020B0604020202020204" pitchFamily="34" charset="0"/>
              </a:rPr>
              <a:t>immune deficient animals: </a:t>
            </a:r>
          </a:p>
          <a:p>
            <a:pPr algn="r"/>
            <a:r>
              <a:rPr lang="en-US" dirty="0">
                <a:solidFill>
                  <a:srgbClr val="000000"/>
                </a:solidFill>
                <a:latin typeface="Arial" panose="020B0604020202020204" pitchFamily="34" charset="0"/>
                <a:cs typeface="Arial" panose="020B0604020202020204" pitchFamily="34" charset="0"/>
              </a:rPr>
              <a:t>xenograft models             </a:t>
            </a:r>
          </a:p>
          <a:p>
            <a:pPr algn="r"/>
            <a:r>
              <a:rPr lang="en-US" dirty="0">
                <a:solidFill>
                  <a:srgbClr val="000000"/>
                </a:solidFill>
                <a:latin typeface="Arial" panose="020B0604020202020204" pitchFamily="34" charset="0"/>
                <a:cs typeface="Arial" panose="020B0604020202020204" pitchFamily="34" charset="0"/>
              </a:rPr>
              <a:t>Nude/ SCID or Rag mice : low</a:t>
            </a:r>
          </a:p>
          <a:p>
            <a:pPr algn="r"/>
            <a:r>
              <a:rPr lang="en-US" dirty="0">
                <a:solidFill>
                  <a:srgbClr val="000000"/>
                </a:solidFill>
                <a:latin typeface="Arial" panose="020B0604020202020204" pitchFamily="34" charset="0"/>
                <a:cs typeface="Arial" panose="020B0604020202020204" pitchFamily="34" charset="0"/>
              </a:rPr>
              <a:t>correlation with the human clinical disease and without an intact immune system </a:t>
            </a:r>
            <a:endParaRPr lang="es-AR" dirty="0"/>
          </a:p>
        </p:txBody>
      </p:sp>
      <p:sp>
        <p:nvSpPr>
          <p:cNvPr id="7" name="Rectángulo 6"/>
          <p:cNvSpPr/>
          <p:nvPr/>
        </p:nvSpPr>
        <p:spPr>
          <a:xfrm>
            <a:off x="-30956" y="2311071"/>
            <a:ext cx="4876800" cy="1200329"/>
          </a:xfrm>
          <a:prstGeom prst="rect">
            <a:avLst/>
          </a:prstGeom>
        </p:spPr>
        <p:txBody>
          <a:bodyPr wrap="square">
            <a:spAutoFit/>
          </a:bodyPr>
          <a:lstStyle/>
          <a:p>
            <a:pPr algn="r"/>
            <a:r>
              <a:rPr lang="en-US" b="1" dirty="0">
                <a:solidFill>
                  <a:srgbClr val="000000"/>
                </a:solidFill>
                <a:latin typeface="Arial" panose="020B0604020202020204" pitchFamily="34" charset="0"/>
                <a:cs typeface="Arial" panose="020B0604020202020204" pitchFamily="34" charset="0"/>
              </a:rPr>
              <a:t>tumor bearing mice having also a humanized immune system</a:t>
            </a:r>
            <a:r>
              <a:rPr lang="en-US" dirty="0">
                <a:solidFill>
                  <a:srgbClr val="000000"/>
                </a:solidFill>
                <a:latin typeface="Arial" panose="020B0604020202020204" pitchFamily="34" charset="0"/>
                <a:cs typeface="Arial" panose="020B0604020202020204" pitchFamily="34" charset="0"/>
              </a:rPr>
              <a:t>:  highly sensitive mice and the engraftment of many types of human tumors is therefore limited.</a:t>
            </a:r>
          </a:p>
        </p:txBody>
      </p:sp>
      <p:sp>
        <p:nvSpPr>
          <p:cNvPr id="8" name="Rectángulo 7"/>
          <p:cNvSpPr/>
          <p:nvPr/>
        </p:nvSpPr>
        <p:spPr>
          <a:xfrm>
            <a:off x="78581" y="3465144"/>
            <a:ext cx="4798219" cy="830997"/>
          </a:xfrm>
          <a:prstGeom prst="rect">
            <a:avLst/>
          </a:prstGeom>
        </p:spPr>
        <p:txBody>
          <a:bodyPr wrap="square">
            <a:spAutoFit/>
          </a:bodyPr>
          <a:lstStyle/>
          <a:p>
            <a:pPr algn="r"/>
            <a:r>
              <a:rPr lang="en-US" sz="1200" dirty="0">
                <a:solidFill>
                  <a:srgbClr val="FF0000"/>
                </a:solidFill>
                <a:latin typeface="Arial" panose="020B0604020202020204" pitchFamily="34" charset="0"/>
                <a:cs typeface="Arial" panose="020B0604020202020204" pitchFamily="34" charset="0"/>
              </a:rPr>
              <a:t>Many human cell lines commonly used as popular cells for inoculation of human tumors </a:t>
            </a:r>
            <a:r>
              <a:rPr lang="en-US" sz="1200" i="1" dirty="0">
                <a:solidFill>
                  <a:srgbClr val="FF0000"/>
                </a:solidFill>
                <a:latin typeface="Arial" panose="020B0604020202020204" pitchFamily="34" charset="0"/>
                <a:cs typeface="Arial" panose="020B0604020202020204" pitchFamily="34" charset="0"/>
              </a:rPr>
              <a:t>in vivo </a:t>
            </a:r>
            <a:r>
              <a:rPr lang="en-US" sz="1200" dirty="0">
                <a:solidFill>
                  <a:srgbClr val="FF0000"/>
                </a:solidFill>
                <a:latin typeface="Arial" panose="020B0604020202020204" pitchFamily="34" charset="0"/>
                <a:cs typeface="Arial" panose="020B0604020202020204" pitchFamily="34" charset="0"/>
              </a:rPr>
              <a:t>poorly resemble the biological tumor and </a:t>
            </a:r>
            <a:r>
              <a:rPr lang="en-US" sz="1200" b="1" dirty="0">
                <a:solidFill>
                  <a:srgbClr val="FF0000"/>
                </a:solidFill>
                <a:latin typeface="Arial" panose="020B0604020202020204" pitchFamily="34" charset="0"/>
                <a:cs typeface="Arial" panose="020B0604020202020204" pitchFamily="34" charset="0"/>
              </a:rPr>
              <a:t>lack a</a:t>
            </a:r>
          </a:p>
          <a:p>
            <a:pPr algn="r"/>
            <a:r>
              <a:rPr lang="en-US" sz="1200" b="1" dirty="0">
                <a:solidFill>
                  <a:srgbClr val="FF0000"/>
                </a:solidFill>
                <a:latin typeface="Arial" panose="020B0604020202020204" pitchFamily="34" charset="0"/>
                <a:cs typeface="Arial" panose="020B0604020202020204" pitchFamily="34" charset="0"/>
              </a:rPr>
              <a:t>real tumor microenvironment</a:t>
            </a:r>
            <a:r>
              <a:rPr lang="en-US" sz="1200" dirty="0">
                <a:solidFill>
                  <a:srgbClr val="FF0000"/>
                </a:solidFill>
                <a:latin typeface="Arial" panose="020B0604020202020204" pitchFamily="34" charset="0"/>
                <a:cs typeface="Arial" panose="020B0604020202020204" pitchFamily="34" charset="0"/>
              </a:rPr>
              <a:t>. </a:t>
            </a:r>
          </a:p>
        </p:txBody>
      </p:sp>
      <p:sp>
        <p:nvSpPr>
          <p:cNvPr id="10" name="Rectángulo 9"/>
          <p:cNvSpPr/>
          <p:nvPr/>
        </p:nvSpPr>
        <p:spPr>
          <a:xfrm>
            <a:off x="185737" y="4247928"/>
            <a:ext cx="4800600" cy="2308324"/>
          </a:xfrm>
          <a:prstGeom prst="rect">
            <a:avLst/>
          </a:prstGeom>
        </p:spPr>
        <p:txBody>
          <a:bodyPr wrap="square">
            <a:spAutoFit/>
          </a:bodyPr>
          <a:lstStyle/>
          <a:p>
            <a:pPr algn="r"/>
            <a:r>
              <a:rPr lang="en-US" b="1" dirty="0">
                <a:solidFill>
                  <a:srgbClr val="000000"/>
                </a:solidFill>
                <a:latin typeface="Arial" panose="020B0604020202020204" pitchFamily="34" charset="0"/>
                <a:cs typeface="Arial" panose="020B0604020202020204" pitchFamily="34" charset="0"/>
              </a:rPr>
              <a:t>Transgenic mouse model based on humanized mice</a:t>
            </a:r>
            <a:r>
              <a:rPr lang="en-US" dirty="0">
                <a:solidFill>
                  <a:srgbClr val="00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limited peripheral lymph nodes </a:t>
            </a:r>
            <a:r>
              <a:rPr lang="es-AR" dirty="0" err="1">
                <a:latin typeface="Arial" panose="020B0604020202020204" pitchFamily="34" charset="0"/>
                <a:cs typeface="Arial" panose="020B0604020202020204" pitchFamily="34" charset="0"/>
              </a:rPr>
              <a:t>development</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exists</a:t>
            </a:r>
            <a:r>
              <a:rPr lang="es-AR" dirty="0">
                <a:latin typeface="Arial" panose="020B0604020202020204" pitchFamily="34" charset="0"/>
                <a:cs typeface="Arial" panose="020B0604020202020204" pitchFamily="34" charset="0"/>
              </a:rPr>
              <a:t> in </a:t>
            </a:r>
            <a:r>
              <a:rPr lang="es-AR" dirty="0" err="1">
                <a:latin typeface="Arial" panose="020B0604020202020204" pitchFamily="34" charset="0"/>
                <a:cs typeface="Arial" panose="020B0604020202020204" pitchFamily="34" charset="0"/>
              </a:rPr>
              <a:t>the</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immune-deficient</a:t>
            </a:r>
            <a:r>
              <a:rPr lang="es-AR" dirty="0">
                <a:latin typeface="Arial" panose="020B0604020202020204" pitchFamily="34" charset="0"/>
                <a:cs typeface="Arial" panose="020B0604020202020204" pitchFamily="34" charset="0"/>
              </a:rPr>
              <a:t> (IL2Rgnull,  </a:t>
            </a:r>
            <a:r>
              <a:rPr lang="en-US" dirty="0">
                <a:latin typeface="Arial" panose="020B0604020202020204" pitchFamily="34" charset="0"/>
                <a:cs typeface="Arial" panose="020B0604020202020204" pitchFamily="34" charset="0"/>
              </a:rPr>
              <a:t>Rag) mice or expression of HLA class II alleles, which basically reduce the potential</a:t>
            </a:r>
          </a:p>
          <a:p>
            <a:pPr algn="r"/>
            <a:r>
              <a:rPr lang="en-US" dirty="0">
                <a:latin typeface="Arial" panose="020B0604020202020204" pitchFamily="34" charset="0"/>
                <a:cs typeface="Arial" panose="020B0604020202020204" pitchFamily="34" charset="0"/>
              </a:rPr>
              <a:t>immune response of the tumor engrafted mice to the NCs</a:t>
            </a:r>
            <a:endParaRPr lang="es-AR" dirty="0"/>
          </a:p>
        </p:txBody>
      </p:sp>
      <p:pic>
        <p:nvPicPr>
          <p:cNvPr id="9" name="Picture 4"/>
          <p:cNvPicPr>
            <a:picLocks noChangeAspect="1" noChangeArrowheads="1"/>
          </p:cNvPicPr>
          <p:nvPr/>
        </p:nvPicPr>
        <p:blipFill rotWithShape="1">
          <a:blip r:embed="rId2"/>
          <a:srcRect l="36377"/>
          <a:stretch/>
        </p:blipFill>
        <p:spPr bwMode="auto">
          <a:xfrm>
            <a:off x="5045869" y="1119396"/>
            <a:ext cx="4098131" cy="1666875"/>
          </a:xfrm>
          <a:prstGeom prst="rect">
            <a:avLst/>
          </a:prstGeom>
          <a:noFill/>
          <a:ln w="9525">
            <a:noFill/>
            <a:miter lim="800000"/>
            <a:headEnd/>
            <a:tailEnd/>
          </a:ln>
          <a:effectLst/>
        </p:spPr>
      </p:pic>
      <p:sp>
        <p:nvSpPr>
          <p:cNvPr id="2" name="Rectángulo 1"/>
          <p:cNvSpPr/>
          <p:nvPr/>
        </p:nvSpPr>
        <p:spPr>
          <a:xfrm>
            <a:off x="4986337" y="4886018"/>
            <a:ext cx="4151413" cy="830997"/>
          </a:xfrm>
          <a:prstGeom prst="rect">
            <a:avLst/>
          </a:prstGeom>
        </p:spPr>
        <p:txBody>
          <a:bodyPr wrap="square">
            <a:spAutoFit/>
          </a:bodyPr>
          <a:lstStyle/>
          <a:p>
            <a:pPr algn="just"/>
            <a:r>
              <a:rPr lang="en-US" sz="1200" dirty="0">
                <a:solidFill>
                  <a:srgbClr val="0000FF"/>
                </a:solidFill>
                <a:latin typeface="Arial" panose="020B0604020202020204" pitchFamily="34" charset="0"/>
                <a:cs typeface="Arial" panose="020B0604020202020204" pitchFamily="34" charset="0"/>
              </a:rPr>
              <a:t>The use of </a:t>
            </a:r>
            <a:r>
              <a:rPr lang="en-US" sz="1200" b="1" dirty="0">
                <a:solidFill>
                  <a:srgbClr val="0000FF"/>
                </a:solidFill>
                <a:latin typeface="Arial" panose="020B0604020202020204" pitchFamily="34" charset="0"/>
                <a:cs typeface="Arial" panose="020B0604020202020204" pitchFamily="34" charset="0"/>
              </a:rPr>
              <a:t>larger animals </a:t>
            </a:r>
            <a:r>
              <a:rPr lang="en-US" sz="1200" dirty="0">
                <a:solidFill>
                  <a:srgbClr val="0000FF"/>
                </a:solidFill>
                <a:latin typeface="Arial" panose="020B0604020202020204" pitchFamily="34" charset="0"/>
                <a:cs typeface="Arial" panose="020B0604020202020204" pitchFamily="34" charset="0"/>
              </a:rPr>
              <a:t>such as rabbits, dogs, pigs or non-human primates having a particular tumor (either developed spontaneously or engrafted into unique animals) should be considered and use more frequently.</a:t>
            </a:r>
            <a:endParaRPr lang="es-AR" sz="1200" dirty="0">
              <a:solidFill>
                <a:srgbClr val="0000FF"/>
              </a:solidFill>
            </a:endParaRPr>
          </a:p>
        </p:txBody>
      </p:sp>
      <p:sp>
        <p:nvSpPr>
          <p:cNvPr id="3" name="Rectángulo 2"/>
          <p:cNvSpPr/>
          <p:nvPr/>
        </p:nvSpPr>
        <p:spPr>
          <a:xfrm>
            <a:off x="4876800" y="593731"/>
            <a:ext cx="4267200" cy="830997"/>
          </a:xfrm>
          <a:prstGeom prst="rect">
            <a:avLst/>
          </a:prstGeom>
        </p:spPr>
        <p:txBody>
          <a:bodyPr wrap="square">
            <a:spAutoFit/>
          </a:bodyPr>
          <a:lstStyle/>
          <a:p>
            <a:pPr algn="just"/>
            <a:r>
              <a:rPr lang="en-US" sz="1200" b="1" dirty="0">
                <a:solidFill>
                  <a:srgbClr val="FF0000"/>
                </a:solidFill>
                <a:latin typeface="Arial" panose="020B0604020202020204" pitchFamily="34" charset="0"/>
                <a:cs typeface="Arial" panose="020B0604020202020204" pitchFamily="34" charset="0"/>
              </a:rPr>
              <a:t>differences in </a:t>
            </a:r>
            <a:r>
              <a:rPr lang="en-US" sz="1200" b="1" dirty="0" err="1">
                <a:solidFill>
                  <a:srgbClr val="FF0000"/>
                </a:solidFill>
                <a:latin typeface="Arial" panose="020B0604020202020204" pitchFamily="34" charset="0"/>
                <a:cs typeface="Arial" panose="020B0604020202020204" pitchFamily="34" charset="0"/>
              </a:rPr>
              <a:t>transvascular</a:t>
            </a:r>
            <a:r>
              <a:rPr lang="en-US" sz="1200" b="1" dirty="0">
                <a:solidFill>
                  <a:srgbClr val="FF0000"/>
                </a:solidFill>
                <a:latin typeface="Arial" panose="020B0604020202020204" pitchFamily="34" charset="0"/>
                <a:cs typeface="Arial" panose="020B0604020202020204" pitchFamily="34" charset="0"/>
              </a:rPr>
              <a:t> flux </a:t>
            </a:r>
          </a:p>
          <a:p>
            <a:pPr algn="just"/>
            <a:r>
              <a:rPr lang="en-US" sz="1200" dirty="0">
                <a:latin typeface="Arial" panose="020B0604020202020204" pitchFamily="34" charset="0"/>
                <a:cs typeface="Arial" panose="020B0604020202020204" pitchFamily="34" charset="0"/>
              </a:rPr>
              <a:t>mouse tumors: greater drug levels for nanomedicines compared to the free drug whereas human tumors would not show such benefit under multiple conditions</a:t>
            </a:r>
            <a:endParaRPr lang="es-AR" sz="1200" dirty="0">
              <a:latin typeface="Arial" panose="020B0604020202020204" pitchFamily="34" charset="0"/>
              <a:cs typeface="Arial" panose="020B0604020202020204" pitchFamily="34" charset="0"/>
            </a:endParaRPr>
          </a:p>
        </p:txBody>
      </p:sp>
      <p:sp>
        <p:nvSpPr>
          <p:cNvPr id="14" name="Rectángulo 13"/>
          <p:cNvSpPr/>
          <p:nvPr/>
        </p:nvSpPr>
        <p:spPr>
          <a:xfrm>
            <a:off x="4960144" y="2643888"/>
            <a:ext cx="4267200" cy="2308324"/>
          </a:xfrm>
          <a:prstGeom prst="rect">
            <a:avLst/>
          </a:prstGeom>
        </p:spPr>
        <p:txBody>
          <a:bodyPr wrap="square">
            <a:spAutoFit/>
          </a:bodyPr>
          <a:lstStyle/>
          <a:p>
            <a:r>
              <a:rPr lang="en-US" sz="1200" b="1" dirty="0">
                <a:solidFill>
                  <a:srgbClr val="FF0000"/>
                </a:solidFill>
                <a:latin typeface="Arial" panose="020B0604020202020204" pitchFamily="34" charset="0"/>
                <a:cs typeface="Arial" panose="020B0604020202020204" pitchFamily="34" charset="0"/>
              </a:rPr>
              <a:t>Significant heterogeneities and differences in the TME(tumor microenvironment) /ECM (extracellular matrix) </a:t>
            </a:r>
            <a:r>
              <a:rPr lang="en-US" sz="1200" dirty="0">
                <a:solidFill>
                  <a:srgbClr val="FF0000"/>
                </a:solidFill>
                <a:latin typeface="Arial" panose="020B0604020202020204" pitchFamily="34" charset="0"/>
                <a:cs typeface="Arial" panose="020B0604020202020204" pitchFamily="34" charset="0"/>
              </a:rPr>
              <a:t>among animal and human tumors</a:t>
            </a:r>
            <a:r>
              <a:rPr lang="en-US" sz="1200" dirty="0">
                <a:latin typeface="Arial" panose="020B0604020202020204" pitchFamily="34" charset="0"/>
                <a:cs typeface="Arial" panose="020B0604020202020204" pitchFamily="34" charset="0"/>
              </a:rPr>
              <a:t>, e.g., </a:t>
            </a:r>
            <a:r>
              <a:rPr lang="en-US" sz="1200" b="1" dirty="0">
                <a:latin typeface="Arial" panose="020B0604020202020204" pitchFamily="34" charset="0"/>
                <a:cs typeface="Arial" panose="020B0604020202020204" pitchFamily="34" charset="0"/>
              </a:rPr>
              <a:t>small and </a:t>
            </a:r>
            <a:r>
              <a:rPr lang="en-US" sz="1200" b="1" dirty="0">
                <a:solidFill>
                  <a:srgbClr val="FF0000"/>
                </a:solidFill>
                <a:latin typeface="Arial" panose="020B0604020202020204" pitchFamily="34" charset="0"/>
                <a:cs typeface="Arial" panose="020B0604020202020204" pitchFamily="34" charset="0"/>
              </a:rPr>
              <a:t>rapidly growing tumors </a:t>
            </a:r>
            <a:r>
              <a:rPr lang="en-US" sz="1200" b="1" dirty="0">
                <a:latin typeface="Arial" panose="020B0604020202020204" pitchFamily="34" charset="0"/>
                <a:cs typeface="Arial" panose="020B0604020202020204" pitchFamily="34" charset="0"/>
              </a:rPr>
              <a:t>comprising mostly tumor cells in transplanted animal tumors compared to human tumors that are typically larger in size and comprise mixture of stroma and tumor islets, represent another likely cause</a:t>
            </a:r>
            <a:r>
              <a:rPr lang="en-US" sz="1200" dirty="0">
                <a:latin typeface="Arial" panose="020B0604020202020204" pitchFamily="34" charset="0"/>
                <a:cs typeface="Arial" panose="020B0604020202020204" pitchFamily="34" charset="0"/>
              </a:rPr>
              <a:t>. 2014 NCI Cancer Nanotechnology Workshop highlights the interspecies differences in TME and ECM as a major impediment to successful translation of concepts established in preclinical models, e.g., EPR effect, to </a:t>
            </a:r>
            <a:r>
              <a:rPr lang="es-AR" sz="1200" dirty="0" err="1">
                <a:latin typeface="Arial" panose="020B0604020202020204" pitchFamily="34" charset="0"/>
                <a:cs typeface="Arial" panose="020B0604020202020204" pitchFamily="34" charset="0"/>
              </a:rPr>
              <a:t>clinical</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application</a:t>
            </a:r>
            <a:r>
              <a:rPr lang="es-AR" sz="1200" dirty="0">
                <a:latin typeface="Arial" panose="020B0604020202020204" pitchFamily="34" charset="0"/>
                <a:cs typeface="Arial" panose="020B0604020202020204" pitchFamily="34" charset="0"/>
              </a:rPr>
              <a:t>.</a:t>
            </a:r>
          </a:p>
        </p:txBody>
      </p:sp>
      <p:sp>
        <p:nvSpPr>
          <p:cNvPr id="4" name="Rectángulo 3"/>
          <p:cNvSpPr/>
          <p:nvPr/>
        </p:nvSpPr>
        <p:spPr>
          <a:xfrm>
            <a:off x="5154216" y="5832450"/>
            <a:ext cx="3962400" cy="1015663"/>
          </a:xfrm>
          <a:prstGeom prst="rect">
            <a:avLst/>
          </a:prstGeom>
        </p:spPr>
        <p:txBody>
          <a:bodyPr wrap="square">
            <a:spAutoFit/>
          </a:bodyPr>
          <a:lstStyle/>
          <a:p>
            <a:pPr algn="r"/>
            <a:r>
              <a:rPr lang="es-AR" sz="1200" dirty="0">
                <a:latin typeface="Arial" panose="020B0604020202020204" pitchFamily="34" charset="0"/>
                <a:cs typeface="Arial" panose="020B0604020202020204" pitchFamily="34" charset="0"/>
              </a:rPr>
              <a:t>B.S. </a:t>
            </a:r>
            <a:r>
              <a:rPr lang="es-AR" sz="1200" dirty="0" err="1">
                <a:latin typeface="Arial" panose="020B0604020202020204" pitchFamily="34" charset="0"/>
                <a:cs typeface="Arial" panose="020B0604020202020204" pitchFamily="34" charset="0"/>
              </a:rPr>
              <a:t>Hendriks,et</a:t>
            </a:r>
            <a:r>
              <a:rPr lang="es-AR" sz="1200" dirty="0">
                <a:latin typeface="Arial" panose="020B0604020202020204" pitchFamily="34" charset="0"/>
                <a:cs typeface="Arial" panose="020B0604020202020204" pitchFamily="34" charset="0"/>
              </a:rPr>
              <a:t> al , </a:t>
            </a:r>
            <a:r>
              <a:rPr lang="es-AR" sz="1200" dirty="0" err="1">
                <a:latin typeface="Arial" panose="020B0604020202020204" pitchFamily="34" charset="0"/>
                <a:cs typeface="Arial" panose="020B0604020202020204" pitchFamily="34" charset="0"/>
              </a:rPr>
              <a:t>Multiscale</a:t>
            </a:r>
            <a:r>
              <a:rPr lang="es-AR" sz="1200" dirty="0">
                <a:latin typeface="Arial" panose="020B0604020202020204" pitchFamily="34" charset="0"/>
                <a:cs typeface="Arial" panose="020B0604020202020204" pitchFamily="34" charset="0"/>
              </a:rPr>
              <a:t> kinetic</a:t>
            </a:r>
          </a:p>
          <a:p>
            <a:pPr algn="r"/>
            <a:r>
              <a:rPr lang="en-US" sz="1200" dirty="0">
                <a:latin typeface="Arial" panose="020B0604020202020204" pitchFamily="34" charset="0"/>
                <a:cs typeface="Arial" panose="020B0604020202020204" pitchFamily="34" charset="0"/>
              </a:rPr>
              <a:t>modeling of liposomal Doxorubicin delivery quantifies the role of tumor and drug-specific parameters in local delivery to tumors, CPT. </a:t>
            </a:r>
            <a:r>
              <a:rPr lang="en-US" sz="1200" dirty="0" err="1">
                <a:latin typeface="Arial" panose="020B0604020202020204" pitchFamily="34" charset="0"/>
                <a:cs typeface="Arial" panose="020B0604020202020204" pitchFamily="34" charset="0"/>
              </a:rPr>
              <a:t>Pharmacometrics</a:t>
            </a:r>
            <a:r>
              <a:rPr lang="en-US" sz="1200" dirty="0">
                <a:latin typeface="Arial" panose="020B0604020202020204" pitchFamily="34" charset="0"/>
                <a:cs typeface="Arial" panose="020B0604020202020204" pitchFamily="34" charset="0"/>
              </a:rPr>
              <a:t>. Syst. </a:t>
            </a:r>
            <a:r>
              <a:rPr lang="es-AR" sz="1200" dirty="0" err="1">
                <a:latin typeface="Arial" panose="020B0604020202020204" pitchFamily="34" charset="0"/>
                <a:cs typeface="Arial" panose="020B0604020202020204" pitchFamily="34" charset="0"/>
              </a:rPr>
              <a:t>Pharmacol</a:t>
            </a:r>
            <a:r>
              <a:rPr lang="es-AR" sz="1200" dirty="0">
                <a:latin typeface="Arial" panose="020B0604020202020204" pitchFamily="34" charset="0"/>
                <a:cs typeface="Arial" panose="020B0604020202020204" pitchFamily="34" charset="0"/>
              </a:rPr>
              <a:t>., 1 (2012) e15</a:t>
            </a:r>
            <a:endParaRPr lang="es-AR" sz="1200" dirty="0"/>
          </a:p>
        </p:txBody>
      </p:sp>
      <p:sp>
        <p:nvSpPr>
          <p:cNvPr id="11" name="Rectángulo 10"/>
          <p:cNvSpPr/>
          <p:nvPr/>
        </p:nvSpPr>
        <p:spPr>
          <a:xfrm>
            <a:off x="242888" y="6500777"/>
            <a:ext cx="4960144" cy="369332"/>
          </a:xfrm>
          <a:prstGeom prst="rect">
            <a:avLst/>
          </a:prstGeom>
        </p:spPr>
        <p:txBody>
          <a:bodyPr wrap="square">
            <a:spAutoFit/>
          </a:bodyPr>
          <a:lstStyle/>
          <a:p>
            <a:r>
              <a:rPr lang="en-US" b="1" dirty="0" err="1">
                <a:solidFill>
                  <a:srgbClr val="0000FF"/>
                </a:solidFill>
                <a:latin typeface="Arial" panose="020B0604020202020204" pitchFamily="34" charset="0"/>
                <a:cs typeface="Arial" panose="020B0604020202020204" pitchFamily="34" charset="0"/>
              </a:rPr>
              <a:t>orthotopic</a:t>
            </a:r>
            <a:r>
              <a:rPr lang="en-US" b="1" dirty="0">
                <a:solidFill>
                  <a:srgbClr val="0000FF"/>
                </a:solidFill>
                <a:latin typeface="Arial" panose="020B0604020202020204" pitchFamily="34" charset="0"/>
                <a:cs typeface="Arial" panose="020B0604020202020204" pitchFamily="34" charset="0"/>
              </a:rPr>
              <a:t> models </a:t>
            </a:r>
            <a:r>
              <a:rPr lang="en-US" dirty="0">
                <a:solidFill>
                  <a:srgbClr val="0000FF"/>
                </a:solidFill>
                <a:latin typeface="Arial" panose="020B0604020202020204" pitchFamily="34" charset="0"/>
                <a:cs typeface="Arial" panose="020B0604020202020204" pitchFamily="34" charset="0"/>
              </a:rPr>
              <a:t>that mimic the tumor site</a:t>
            </a:r>
            <a:r>
              <a:rPr lang="en-US" dirty="0">
                <a:solidFill>
                  <a:srgbClr val="000000"/>
                </a:solidFill>
                <a:latin typeface="Arial" panose="020B0604020202020204" pitchFamily="34" charset="0"/>
                <a:cs typeface="Arial" panose="020B0604020202020204" pitchFamily="34" charset="0"/>
              </a:rPr>
              <a:t> </a:t>
            </a:r>
            <a:endParaRPr lang="es-AR" dirty="0"/>
          </a:p>
        </p:txBody>
      </p:sp>
    </p:spTree>
    <p:extLst>
      <p:ext uri="{BB962C8B-B14F-4D97-AF65-F5344CB8AC3E}">
        <p14:creationId xmlns:p14="http://schemas.microsoft.com/office/powerpoint/2010/main" val="56952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2353510"/>
            <a:ext cx="9144001" cy="2862322"/>
          </a:xfrm>
          <a:prstGeom prst="rect">
            <a:avLst/>
          </a:prstGeom>
        </p:spPr>
        <p:txBody>
          <a:bodyPr wrap="square">
            <a:spAutoFit/>
          </a:bodyPr>
          <a:lstStyle/>
          <a:p>
            <a:pPr algn="just"/>
            <a:r>
              <a:rPr lang="es-AR" dirty="0">
                <a:solidFill>
                  <a:srgbClr val="0000FF"/>
                </a:solidFill>
                <a:latin typeface="Arial" panose="020B0604020202020204" pitchFamily="34" charset="0"/>
                <a:cs typeface="Arial" panose="020B0604020202020204" pitchFamily="34" charset="0"/>
              </a:rPr>
              <a:t>	1) Datos cuantitativos que prueben que la droga se acumula en el sitio blanco </a:t>
            </a:r>
          </a:p>
          <a:p>
            <a:pPr algn="just"/>
            <a:r>
              <a:rPr lang="es-AR" dirty="0">
                <a:solidFill>
                  <a:srgbClr val="0000FF"/>
                </a:solidFill>
                <a:latin typeface="Arial" panose="020B0604020202020204" pitchFamily="34" charset="0"/>
                <a:cs typeface="Arial" panose="020B0604020202020204" pitchFamily="34" charset="0"/>
              </a:rPr>
              <a:t>	2) Reducción del tamaño tumoral suficiente como para predecir que la formulación 	sea efectiva para tratamiento de tumores</a:t>
            </a:r>
          </a:p>
          <a:p>
            <a:pPr algn="just"/>
            <a:r>
              <a:rPr lang="es-AR" dirty="0">
                <a:solidFill>
                  <a:srgbClr val="0000FF"/>
                </a:solidFill>
                <a:latin typeface="Arial" panose="020B0604020202020204" pitchFamily="34" charset="0"/>
                <a:cs typeface="Arial" panose="020B0604020202020204" pitchFamily="34" charset="0"/>
              </a:rPr>
              <a:t>	3) ¿Es posible administrar repetidamente la formulación, como para incrementar 	sustancialmente la vida de los ratones? 	</a:t>
            </a:r>
          </a:p>
          <a:p>
            <a:pPr algn="just"/>
            <a:r>
              <a:rPr lang="es-AR" dirty="0">
                <a:solidFill>
                  <a:srgbClr val="0000FF"/>
                </a:solidFill>
                <a:latin typeface="Arial" panose="020B0604020202020204" pitchFamily="34" charset="0"/>
                <a:cs typeface="Arial" panose="020B0604020202020204" pitchFamily="34" charset="0"/>
              </a:rPr>
              <a:t>	4) ¿Que es lo que realmente hace diferente a su formulación de otras? </a:t>
            </a:r>
          </a:p>
          <a:p>
            <a:pPr algn="just"/>
            <a:r>
              <a:rPr lang="es-AR" dirty="0">
                <a:solidFill>
                  <a:srgbClr val="0000FF"/>
                </a:solidFill>
                <a:latin typeface="Arial" panose="020B0604020202020204" pitchFamily="34" charset="0"/>
                <a:cs typeface="Arial" panose="020B0604020202020204" pitchFamily="34" charset="0"/>
              </a:rPr>
              <a:t>	5) ¿Es posible asumir la existencia del efecto EPR en ausencia de datos 	cuantitativos?  </a:t>
            </a:r>
          </a:p>
          <a:p>
            <a:pPr algn="just"/>
            <a:r>
              <a:rPr lang="es-AR" dirty="0">
                <a:solidFill>
                  <a:srgbClr val="0000FF"/>
                </a:solidFill>
                <a:latin typeface="Arial" panose="020B0604020202020204" pitchFamily="34" charset="0"/>
                <a:cs typeface="Arial" panose="020B0604020202020204" pitchFamily="34" charset="0"/>
              </a:rPr>
              <a:t>	6) ¿Cual es el aporte al conocimiento? Aun con datos cuantitativos, los resultados 	en ratones no pueden extrapolarse a la clínica</a:t>
            </a:r>
          </a:p>
        </p:txBody>
      </p:sp>
      <p:sp>
        <p:nvSpPr>
          <p:cNvPr id="3" name="Rectángulo 2"/>
          <p:cNvSpPr/>
          <p:nvPr/>
        </p:nvSpPr>
        <p:spPr>
          <a:xfrm>
            <a:off x="-1" y="660070"/>
            <a:ext cx="9144001" cy="646331"/>
          </a:xfrm>
          <a:prstGeom prst="rect">
            <a:avLst/>
          </a:prstGeom>
          <a:solidFill>
            <a:srgbClr val="0000FF"/>
          </a:solidFill>
        </p:spPr>
        <p:txBody>
          <a:bodyPr wrap="square">
            <a:spAutoFit/>
          </a:bodyPr>
          <a:lstStyle/>
          <a:p>
            <a:pPr algn="ctr"/>
            <a:r>
              <a:rPr lang="es-AR" b="1" dirty="0">
                <a:solidFill>
                  <a:schemeClr val="bg1"/>
                </a:solidFill>
                <a:latin typeface="Arial" panose="020B0604020202020204" pitchFamily="34" charset="0"/>
                <a:cs typeface="Arial" panose="020B0604020202020204" pitchFamily="34" charset="0"/>
              </a:rPr>
              <a:t>Resultados experimentales de terapias antitumorales pre-</a:t>
            </a:r>
            <a:r>
              <a:rPr lang="es-AR" b="1" dirty="0" err="1">
                <a:solidFill>
                  <a:schemeClr val="bg1"/>
                </a:solidFill>
                <a:latin typeface="Arial" panose="020B0604020202020204" pitchFamily="34" charset="0"/>
                <a:cs typeface="Arial" panose="020B0604020202020204" pitchFamily="34" charset="0"/>
              </a:rPr>
              <a:t>clinicas</a:t>
            </a:r>
            <a:r>
              <a:rPr lang="es-AR" b="1" dirty="0">
                <a:solidFill>
                  <a:schemeClr val="bg1"/>
                </a:solidFill>
                <a:latin typeface="Arial" panose="020B0604020202020204" pitchFamily="34" charset="0"/>
                <a:cs typeface="Arial" panose="020B0604020202020204" pitchFamily="34" charset="0"/>
              </a:rPr>
              <a:t> que emplean </a:t>
            </a:r>
            <a:r>
              <a:rPr lang="es-AR" b="1" dirty="0" err="1">
                <a:solidFill>
                  <a:schemeClr val="bg1"/>
                </a:solidFill>
                <a:latin typeface="Arial" panose="020B0604020202020204" pitchFamily="34" charset="0"/>
                <a:cs typeface="Arial" panose="020B0604020202020204" pitchFamily="34" charset="0"/>
              </a:rPr>
              <a:t>nanomedicinas</a:t>
            </a:r>
            <a:r>
              <a:rPr lang="es-AR" b="1" dirty="0">
                <a:solidFill>
                  <a:schemeClr val="bg1"/>
                </a:solidFill>
                <a:latin typeface="Arial" panose="020B0604020202020204" pitchFamily="34" charset="0"/>
                <a:cs typeface="Arial" panose="020B0604020202020204" pitchFamily="34" charset="0"/>
              </a:rPr>
              <a:t>: 6 cuestiones clave que debemos poder elucidar</a:t>
            </a:r>
          </a:p>
        </p:txBody>
      </p:sp>
    </p:spTree>
    <p:extLst>
      <p:ext uri="{BB962C8B-B14F-4D97-AF65-F5344CB8AC3E}">
        <p14:creationId xmlns:p14="http://schemas.microsoft.com/office/powerpoint/2010/main" val="429253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735455" y="593503"/>
            <a:ext cx="5332555" cy="5029158"/>
          </a:xfrm>
          <a:prstGeom prst="rect">
            <a:avLst/>
          </a:prstGeom>
        </p:spPr>
      </p:pic>
      <p:sp>
        <p:nvSpPr>
          <p:cNvPr id="5" name="Rectángulo 4"/>
          <p:cNvSpPr/>
          <p:nvPr/>
        </p:nvSpPr>
        <p:spPr>
          <a:xfrm>
            <a:off x="0" y="5443716"/>
            <a:ext cx="9144000" cy="1200329"/>
          </a:xfrm>
          <a:prstGeom prst="rect">
            <a:avLst/>
          </a:prstGeom>
        </p:spPr>
        <p:txBody>
          <a:bodyPr wrap="square">
            <a:spAutoFit/>
          </a:bodyPr>
          <a:lstStyle/>
          <a:p>
            <a:pPr algn="just"/>
            <a:r>
              <a:rPr lang="es-AR" dirty="0">
                <a:latin typeface="Arial" panose="020B0604020202020204" pitchFamily="34" charset="0"/>
                <a:cs typeface="Arial" panose="020B0604020202020204" pitchFamily="34" charset="0"/>
              </a:rPr>
              <a:t>(A) medicación convencional en solución (B) formulación </a:t>
            </a:r>
            <a:r>
              <a:rPr lang="es-AR" dirty="0" err="1">
                <a:latin typeface="Arial" panose="020B0604020202020204" pitchFamily="34" charset="0"/>
                <a:cs typeface="Arial" panose="020B0604020202020204" pitchFamily="34" charset="0"/>
              </a:rPr>
              <a:t>nanoparticulada</a:t>
            </a:r>
            <a:r>
              <a:rPr lang="es-AR" dirty="0">
                <a:latin typeface="Arial" panose="020B0604020202020204" pitchFamily="34" charset="0"/>
                <a:cs typeface="Arial" panose="020B0604020202020204" pitchFamily="34" charset="0"/>
              </a:rPr>
              <a:t>. La mayor parte de la dosis administrada acaba en sitios ajenos al blanco. La formulación </a:t>
            </a:r>
            <a:r>
              <a:rPr lang="es-AR" dirty="0" err="1">
                <a:latin typeface="Arial" panose="020B0604020202020204" pitchFamily="34" charset="0"/>
                <a:cs typeface="Arial" panose="020B0604020202020204" pitchFamily="34" charset="0"/>
              </a:rPr>
              <a:t>nanoparticulada</a:t>
            </a:r>
            <a:r>
              <a:rPr lang="es-AR" dirty="0">
                <a:latin typeface="Arial" panose="020B0604020202020204" pitchFamily="34" charset="0"/>
                <a:cs typeface="Arial" panose="020B0604020202020204" pitchFamily="34" charset="0"/>
              </a:rPr>
              <a:t> sin embargo, se acumula 5 veces mas en el sitio blanco, que la formulación convencional. </a:t>
            </a:r>
          </a:p>
        </p:txBody>
      </p:sp>
      <p:sp>
        <p:nvSpPr>
          <p:cNvPr id="7" name="Rectángulo 6"/>
          <p:cNvSpPr/>
          <p:nvPr/>
        </p:nvSpPr>
        <p:spPr>
          <a:xfrm>
            <a:off x="0" y="6505546"/>
            <a:ext cx="9144000" cy="276999"/>
          </a:xfrm>
          <a:prstGeom prst="rect">
            <a:avLst/>
          </a:prstGeom>
        </p:spPr>
        <p:txBody>
          <a:bodyPr wrap="square">
            <a:spAutoFit/>
          </a:bodyPr>
          <a:lstStyle/>
          <a:p>
            <a:pPr algn="r"/>
            <a:r>
              <a:rPr lang="en-US" sz="1200" b="1" dirty="0">
                <a:solidFill>
                  <a:srgbClr val="0000FF"/>
                </a:solidFill>
                <a:latin typeface="Arial" panose="020B0604020202020204" pitchFamily="34" charset="0"/>
                <a:cs typeface="Arial" panose="020B0604020202020204" pitchFamily="34" charset="0"/>
              </a:rPr>
              <a:t>Facing the Truth about Nanotechnology in Drug Delivery </a:t>
            </a:r>
            <a:r>
              <a:rPr lang="es-AR" sz="1200" b="1" dirty="0" err="1">
                <a:solidFill>
                  <a:srgbClr val="0000FF"/>
                </a:solidFill>
                <a:latin typeface="Arial" panose="020B0604020202020204" pitchFamily="34" charset="0"/>
                <a:cs typeface="Arial" panose="020B0604020202020204" pitchFamily="34" charset="0"/>
              </a:rPr>
              <a:t>Kinam</a:t>
            </a:r>
            <a:r>
              <a:rPr lang="es-AR" sz="1200" b="1" dirty="0">
                <a:solidFill>
                  <a:srgbClr val="0000FF"/>
                </a:solidFill>
                <a:latin typeface="Arial" panose="020B0604020202020204" pitchFamily="34" charset="0"/>
                <a:cs typeface="Arial" panose="020B0604020202020204" pitchFamily="34" charset="0"/>
              </a:rPr>
              <a:t> </a:t>
            </a:r>
            <a:r>
              <a:rPr lang="es-AR" sz="1200" b="1" dirty="0" err="1">
                <a:solidFill>
                  <a:srgbClr val="0000FF"/>
                </a:solidFill>
                <a:latin typeface="Arial" panose="020B0604020202020204" pitchFamily="34" charset="0"/>
                <a:cs typeface="Arial" panose="020B0604020202020204" pitchFamily="34" charset="0"/>
              </a:rPr>
              <a:t>Park</a:t>
            </a:r>
            <a:r>
              <a:rPr lang="es-AR" sz="1200" i="1" dirty="0" err="1">
                <a:solidFill>
                  <a:srgbClr val="0000FF"/>
                </a:solidFill>
                <a:latin typeface="Arial" panose="020B0604020202020204" pitchFamily="34" charset="0"/>
                <a:cs typeface="Arial" panose="020B0604020202020204" pitchFamily="34" charset="0"/>
              </a:rPr>
              <a:t>ACS</a:t>
            </a:r>
            <a:r>
              <a:rPr lang="es-AR" sz="1200" i="1" dirty="0">
                <a:solidFill>
                  <a:srgbClr val="0000FF"/>
                </a:solidFill>
                <a:latin typeface="Arial" panose="020B0604020202020204" pitchFamily="34" charset="0"/>
                <a:cs typeface="Arial" panose="020B0604020202020204" pitchFamily="34" charset="0"/>
              </a:rPr>
              <a:t> Nano</a:t>
            </a:r>
            <a:r>
              <a:rPr lang="es-AR" sz="1200" dirty="0">
                <a:solidFill>
                  <a:srgbClr val="0000FF"/>
                </a:solidFill>
                <a:latin typeface="Arial" panose="020B0604020202020204" pitchFamily="34" charset="0"/>
                <a:cs typeface="Arial" panose="020B0604020202020204" pitchFamily="34" charset="0"/>
              </a:rPr>
              <a:t>. 2013 </a:t>
            </a:r>
            <a:r>
              <a:rPr lang="es-AR" sz="1200" dirty="0" err="1">
                <a:solidFill>
                  <a:srgbClr val="0000FF"/>
                </a:solidFill>
                <a:latin typeface="Arial" panose="020B0604020202020204" pitchFamily="34" charset="0"/>
                <a:cs typeface="Arial" panose="020B0604020202020204" pitchFamily="34" charset="0"/>
              </a:rPr>
              <a:t>September</a:t>
            </a:r>
            <a:r>
              <a:rPr lang="es-AR" sz="1200" dirty="0">
                <a:solidFill>
                  <a:srgbClr val="0000FF"/>
                </a:solidFill>
                <a:latin typeface="Arial" panose="020B0604020202020204" pitchFamily="34" charset="0"/>
                <a:cs typeface="Arial" panose="020B0604020202020204" pitchFamily="34" charset="0"/>
              </a:rPr>
              <a:t> 24; 7(9): 7442–7447</a:t>
            </a:r>
            <a:endParaRPr lang="es-AR" sz="1200" dirty="0">
              <a:solidFill>
                <a:srgbClr val="0000FF"/>
              </a:solidFill>
            </a:endParaRPr>
          </a:p>
        </p:txBody>
      </p:sp>
      <p:sp>
        <p:nvSpPr>
          <p:cNvPr id="2" name="Rectángulo 1"/>
          <p:cNvSpPr/>
          <p:nvPr/>
        </p:nvSpPr>
        <p:spPr>
          <a:xfrm>
            <a:off x="0" y="131343"/>
            <a:ext cx="9144000" cy="461665"/>
          </a:xfrm>
          <a:prstGeom prst="rect">
            <a:avLst/>
          </a:prstGeom>
          <a:solidFill>
            <a:srgbClr val="FF0000"/>
          </a:solidFill>
        </p:spPr>
        <p:txBody>
          <a:bodyPr wrap="square">
            <a:spAutoFit/>
          </a:bodyPr>
          <a:lstStyle/>
          <a:p>
            <a:pPr algn="ctr"/>
            <a:r>
              <a:rPr lang="en-US" sz="2400" dirty="0" err="1">
                <a:solidFill>
                  <a:schemeClr val="bg1"/>
                </a:solidFill>
                <a:latin typeface="Arial" panose="020B0604020202020204" pitchFamily="34" charset="0"/>
                <a:cs typeface="Arial" panose="020B0604020202020204" pitchFamily="34" charset="0"/>
              </a:rPr>
              <a:t>Distribucion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relativa</a:t>
            </a:r>
            <a:r>
              <a:rPr lang="en-US" sz="2400" dirty="0">
                <a:solidFill>
                  <a:schemeClr val="bg1"/>
                </a:solidFill>
                <a:latin typeface="Arial" panose="020B0604020202020204" pitchFamily="34" charset="0"/>
                <a:cs typeface="Arial" panose="020B0604020202020204" pitchFamily="34" charset="0"/>
              </a:rPr>
              <a:t> de </a:t>
            </a:r>
            <a:r>
              <a:rPr lang="en-US" sz="2400" dirty="0" err="1">
                <a:solidFill>
                  <a:schemeClr val="bg1"/>
                </a:solidFill>
                <a:latin typeface="Arial" panose="020B0604020202020204" pitchFamily="34" charset="0"/>
                <a:cs typeface="Arial" panose="020B0604020202020204" pitchFamily="34" charset="0"/>
              </a:rPr>
              <a:t>drogas</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en</a:t>
            </a:r>
            <a:r>
              <a:rPr lang="en-US" sz="2400" dirty="0">
                <a:solidFill>
                  <a:schemeClr val="bg1"/>
                </a:solidFill>
                <a:latin typeface="Arial" panose="020B0604020202020204" pitchFamily="34" charset="0"/>
                <a:cs typeface="Arial" panose="020B0604020202020204" pitchFamily="34" charset="0"/>
              </a:rPr>
              <a:t> un sitio </a:t>
            </a:r>
            <a:r>
              <a:rPr lang="en-US" sz="2400" dirty="0" err="1">
                <a:solidFill>
                  <a:schemeClr val="bg1"/>
                </a:solidFill>
                <a:latin typeface="Arial" panose="020B0604020202020204" pitchFamily="34" charset="0"/>
                <a:cs typeface="Arial" panose="020B0604020202020204" pitchFamily="34" charset="0"/>
              </a:rPr>
              <a:t>blanco</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tumoral</a:t>
            </a:r>
            <a:r>
              <a:rPr lang="en-US" sz="2400" dirty="0">
                <a:solidFill>
                  <a:schemeClr val="bg1"/>
                </a:solidFill>
                <a:latin typeface="Arial" panose="020B0604020202020204" pitchFamily="34" charset="0"/>
                <a:cs typeface="Arial" panose="020B0604020202020204" pitchFamily="34" charset="0"/>
              </a:rPr>
              <a:t> </a:t>
            </a:r>
            <a:endParaRPr lang="es-AR"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261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0"/>
            <a:ext cx="9144000" cy="156966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Pitfalls in cancer </a:t>
            </a:r>
            <a:r>
              <a:rPr kumimoji="0" lang="en-US" sz="2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nanomedicines</a:t>
            </a:r>
            <a:endParaRPr kumimoji="0" lang="es-AR"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Parenteral </a:t>
            </a:r>
            <a:r>
              <a:rPr kumimoji="0" lang="es-AR"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INTRAVENOUS</a:t>
            </a:r>
            <a:r>
              <a:rPr kumimoji="0" lang="es-AR"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sym typeface="Symbol"/>
              </a:rPr>
              <a:t> </a:t>
            </a:r>
            <a:r>
              <a:rPr kumimoji="0" lang="es-AR" sz="2400" b="1" i="0" u="none" strike="noStrike" kern="1200" cap="none" spc="0" normalizeH="0" baseline="0" noProof="0" dirty="0" err="1">
                <a:ln>
                  <a:noFill/>
                </a:ln>
                <a:solidFill>
                  <a:srgbClr val="FFFF00"/>
                </a:solidFill>
                <a:effectLst/>
                <a:uLnTx/>
                <a:uFillTx/>
                <a:latin typeface="Arial" pitchFamily="34" charset="0"/>
                <a:ea typeface="+mn-ea"/>
                <a:cs typeface="Arial" pitchFamily="34" charset="0"/>
                <a:sym typeface="Symbol"/>
              </a:rPr>
              <a:t>the</a:t>
            </a:r>
            <a:r>
              <a:rPr kumimoji="0" lang="es-AR"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Symbol"/>
              </a:rPr>
              <a:t> </a:t>
            </a:r>
            <a:r>
              <a:rPr kumimoji="0" lang="es-AR" sz="2400" b="1" i="0" u="none" strike="noStrike" kern="1200" cap="none" spc="0" normalizeH="0" baseline="0" noProof="0" dirty="0" err="1">
                <a:ln>
                  <a:noFill/>
                </a:ln>
                <a:solidFill>
                  <a:srgbClr val="FFFF00"/>
                </a:solidFill>
                <a:effectLst/>
                <a:uLnTx/>
                <a:uFillTx/>
                <a:latin typeface="Arial" pitchFamily="34" charset="0"/>
                <a:ea typeface="+mn-ea"/>
                <a:cs typeface="Arial" pitchFamily="34" charset="0"/>
                <a:sym typeface="Symbol"/>
              </a:rPr>
              <a:t>complex</a:t>
            </a:r>
            <a:r>
              <a:rPr kumimoji="0" lang="es-AR"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Symbol"/>
              </a:rPr>
              <a:t> </a:t>
            </a:r>
            <a:r>
              <a:rPr kumimoji="0" lang="es-AR" sz="2400" b="1" i="0" u="none" strike="noStrike" kern="1200" cap="none" spc="0" normalizeH="0" baseline="0" noProof="0" dirty="0" err="1">
                <a:ln>
                  <a:noFill/>
                </a:ln>
                <a:solidFill>
                  <a:srgbClr val="FFFF00"/>
                </a:solidFill>
                <a:effectLst/>
                <a:uLnTx/>
                <a:uFillTx/>
                <a:latin typeface="Arial" pitchFamily="34" charset="0"/>
                <a:ea typeface="+mn-ea"/>
                <a:cs typeface="Arial" pitchFamily="34" charset="0"/>
                <a:sym typeface="Symbol"/>
              </a:rPr>
              <a:t>Doxil</a:t>
            </a:r>
            <a:r>
              <a:rPr kumimoji="0" lang="es-AR"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Symbol"/>
              </a:rPr>
              <a:t> </a:t>
            </a:r>
            <a:r>
              <a:rPr kumimoji="0" lang="es-AR" sz="2400" b="1" i="0" u="none" strike="noStrike" kern="1200" cap="none" spc="0" normalizeH="0" baseline="0" noProof="0" dirty="0" err="1">
                <a:ln>
                  <a:noFill/>
                </a:ln>
                <a:solidFill>
                  <a:srgbClr val="FFFF00"/>
                </a:solidFill>
                <a:effectLst/>
                <a:uLnTx/>
                <a:uFillTx/>
                <a:latin typeface="Arial" pitchFamily="34" charset="0"/>
                <a:ea typeface="+mn-ea"/>
                <a:cs typeface="Arial" pitchFamily="34" charset="0"/>
                <a:sym typeface="Symbol"/>
              </a:rPr>
              <a:t>structure</a:t>
            </a:r>
            <a:r>
              <a:rPr kumimoji="0" lang="es-AR"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Symbol"/>
              </a:rPr>
              <a:t> </a:t>
            </a:r>
            <a:r>
              <a:rPr kumimoji="0" lang="es-AR" sz="2400" b="1" i="0" u="none" strike="noStrike" kern="1200" cap="none" spc="0" normalizeH="0" baseline="0" noProof="0" dirty="0" err="1">
                <a:ln>
                  <a:noFill/>
                </a:ln>
                <a:solidFill>
                  <a:srgbClr val="FFFF00"/>
                </a:solidFill>
                <a:effectLst/>
                <a:uLnTx/>
                <a:uFillTx/>
                <a:latin typeface="Arial" pitchFamily="34" charset="0"/>
                <a:ea typeface="+mn-ea"/>
                <a:cs typeface="Arial" pitchFamily="34" charset="0"/>
                <a:sym typeface="Symbol"/>
              </a:rPr>
              <a:t>modifies</a:t>
            </a:r>
            <a:r>
              <a:rPr kumimoji="0" lang="es-AR"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Symbol"/>
              </a:rPr>
              <a:t> </a:t>
            </a:r>
            <a:r>
              <a:rPr kumimoji="0" lang="es-AR" sz="2400" b="1" i="0" u="none" strike="noStrike" kern="1200" cap="none" spc="0" normalizeH="0" baseline="0" noProof="0" dirty="0" err="1">
                <a:ln>
                  <a:noFill/>
                </a:ln>
                <a:solidFill>
                  <a:srgbClr val="FFFF00"/>
                </a:solidFill>
                <a:effectLst/>
                <a:uLnTx/>
                <a:uFillTx/>
                <a:latin typeface="Arial" pitchFamily="34" charset="0"/>
                <a:ea typeface="+mn-ea"/>
                <a:cs typeface="Arial" pitchFamily="34" charset="0"/>
                <a:sym typeface="Symbol"/>
              </a:rPr>
              <a:t>doxorubicin</a:t>
            </a:r>
            <a:r>
              <a:rPr kumimoji="0" lang="es-AR"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Symbol"/>
              </a:rPr>
              <a:t> </a:t>
            </a:r>
            <a:r>
              <a:rPr kumimoji="0" lang="es-AR" sz="2400" b="1" i="0" u="none" strike="noStrike" kern="1200" cap="none" spc="0" normalizeH="0" baseline="0" noProof="0" dirty="0" err="1">
                <a:ln>
                  <a:noFill/>
                </a:ln>
                <a:solidFill>
                  <a:srgbClr val="FFFF00"/>
                </a:solidFill>
                <a:effectLst/>
                <a:uLnTx/>
                <a:uFillTx/>
                <a:latin typeface="Arial" pitchFamily="34" charset="0"/>
                <a:ea typeface="+mn-ea"/>
                <a:cs typeface="Arial" pitchFamily="34" charset="0"/>
                <a:sym typeface="Symbol"/>
              </a:rPr>
              <a:t>biodistribution</a:t>
            </a:r>
            <a:r>
              <a:rPr kumimoji="0" lang="es-AR"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Symbol"/>
              </a:rPr>
              <a:t> (EPR </a:t>
            </a:r>
            <a:r>
              <a:rPr kumimoji="0" lang="es-AR" sz="2400" b="1" i="0" u="none" strike="noStrike" kern="1200" cap="none" spc="0" normalizeH="0" baseline="0" noProof="0" dirty="0" err="1">
                <a:ln>
                  <a:noFill/>
                </a:ln>
                <a:solidFill>
                  <a:srgbClr val="FFFF00"/>
                </a:solidFill>
                <a:effectLst/>
                <a:uLnTx/>
                <a:uFillTx/>
                <a:latin typeface="Arial" pitchFamily="34" charset="0"/>
                <a:ea typeface="+mn-ea"/>
                <a:cs typeface="Arial" pitchFamily="34" charset="0"/>
                <a:sym typeface="Symbol"/>
              </a:rPr>
              <a:t>effect</a:t>
            </a:r>
            <a:r>
              <a:rPr kumimoji="0" lang="es-AR"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Symbol"/>
              </a:rPr>
              <a:t>); </a:t>
            </a:r>
            <a:r>
              <a:rPr kumimoji="0" lang="es-AR" sz="2400" b="1" i="0" u="none" strike="noStrike" kern="1200" cap="none" spc="0" normalizeH="0" baseline="0" noProof="0" dirty="0" err="1">
                <a:ln>
                  <a:noFill/>
                </a:ln>
                <a:solidFill>
                  <a:srgbClr val="FFFF00"/>
                </a:solidFill>
                <a:effectLst/>
                <a:uLnTx/>
                <a:uFillTx/>
                <a:latin typeface="Arial" pitchFamily="34" charset="0"/>
                <a:ea typeface="+mn-ea"/>
                <a:cs typeface="Arial" pitchFamily="34" charset="0"/>
                <a:sym typeface="Symbol"/>
              </a:rPr>
              <a:t>far</a:t>
            </a:r>
            <a:r>
              <a:rPr kumimoji="0" lang="es-AR"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Symbol"/>
              </a:rPr>
              <a:t> </a:t>
            </a:r>
            <a:r>
              <a:rPr kumimoji="0" lang="es-AR" sz="2400" b="1" i="0" u="none" strike="noStrike" kern="1200" cap="none" spc="0" normalizeH="0" baseline="0" noProof="0" dirty="0" err="1">
                <a:ln>
                  <a:noFill/>
                </a:ln>
                <a:solidFill>
                  <a:srgbClr val="FFFF00"/>
                </a:solidFill>
                <a:effectLst/>
                <a:uLnTx/>
                <a:uFillTx/>
                <a:latin typeface="Arial" pitchFamily="34" charset="0"/>
                <a:ea typeface="+mn-ea"/>
                <a:cs typeface="Arial" pitchFamily="34" charset="0"/>
                <a:sym typeface="Symbol"/>
              </a:rPr>
              <a:t>from</a:t>
            </a:r>
            <a:r>
              <a:rPr kumimoji="0" lang="es-AR"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Symbol"/>
              </a:rPr>
              <a:t> ideal</a:t>
            </a:r>
            <a:endParaRPr kumimoji="0" lang="es-AR" sz="1800" b="1"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p:txBody>
      </p:sp>
      <p:pic>
        <p:nvPicPr>
          <p:cNvPr id="13" name="Imagen 7"/>
          <p:cNvPicPr>
            <a:picLocks noChangeAspect="1"/>
          </p:cNvPicPr>
          <p:nvPr/>
        </p:nvPicPr>
        <p:blipFill>
          <a:blip r:embed="rId2"/>
          <a:stretch>
            <a:fillRect/>
          </a:stretch>
        </p:blipFill>
        <p:spPr>
          <a:xfrm>
            <a:off x="990600" y="1503952"/>
            <a:ext cx="7060428" cy="1975313"/>
          </a:xfrm>
          <a:prstGeom prst="rect">
            <a:avLst/>
          </a:prstGeom>
        </p:spPr>
      </p:pic>
      <p:grpSp>
        <p:nvGrpSpPr>
          <p:cNvPr id="2" name="14 Grupo"/>
          <p:cNvGrpSpPr>
            <a:grpSpLocks noChangeAspect="1"/>
          </p:cNvGrpSpPr>
          <p:nvPr/>
        </p:nvGrpSpPr>
        <p:grpSpPr>
          <a:xfrm>
            <a:off x="1291007" y="2503498"/>
            <a:ext cx="7043041" cy="8713319"/>
            <a:chOff x="1371600" y="3048000"/>
            <a:chExt cx="7202455" cy="8894618"/>
          </a:xfrm>
        </p:grpSpPr>
        <p:grpSp>
          <p:nvGrpSpPr>
            <p:cNvPr id="3" name="Grupo 15"/>
            <p:cNvGrpSpPr/>
            <p:nvPr/>
          </p:nvGrpSpPr>
          <p:grpSpPr>
            <a:xfrm>
              <a:off x="1371600" y="3048000"/>
              <a:ext cx="7202455" cy="8894618"/>
              <a:chOff x="838200" y="3200400"/>
              <a:chExt cx="7202455" cy="8894618"/>
            </a:xfrm>
          </p:grpSpPr>
          <p:grpSp>
            <p:nvGrpSpPr>
              <p:cNvPr id="5" name="Grupo 4"/>
              <p:cNvGrpSpPr/>
              <p:nvPr/>
            </p:nvGrpSpPr>
            <p:grpSpPr>
              <a:xfrm>
                <a:off x="838200" y="3200400"/>
                <a:ext cx="7202455" cy="8894618"/>
                <a:chOff x="838200" y="3200400"/>
                <a:chExt cx="7202455" cy="8894618"/>
              </a:xfrm>
            </p:grpSpPr>
            <p:grpSp>
              <p:nvGrpSpPr>
                <p:cNvPr id="6" name="Grupo 18"/>
                <p:cNvGrpSpPr/>
                <p:nvPr/>
              </p:nvGrpSpPr>
              <p:grpSpPr>
                <a:xfrm>
                  <a:off x="838200" y="3200400"/>
                  <a:ext cx="7202455" cy="8894618"/>
                  <a:chOff x="-479301" y="-932189"/>
                  <a:chExt cx="7202455" cy="8894618"/>
                </a:xfrm>
              </p:grpSpPr>
              <p:pic>
                <p:nvPicPr>
                  <p:cNvPr id="10" name="Imagen 17"/>
                  <p:cNvPicPr>
                    <a:picLocks noChangeAspect="1"/>
                  </p:cNvPicPr>
                  <p:nvPr/>
                </p:nvPicPr>
                <p:blipFill>
                  <a:blip r:embed="rId3"/>
                  <a:stretch>
                    <a:fillRect/>
                  </a:stretch>
                </p:blipFill>
                <p:spPr>
                  <a:xfrm>
                    <a:off x="-479301" y="-932189"/>
                    <a:ext cx="7202455" cy="8894618"/>
                  </a:xfrm>
                  <a:prstGeom prst="rect">
                    <a:avLst/>
                  </a:prstGeom>
                </p:spPr>
              </p:pic>
              <p:sp>
                <p:nvSpPr>
                  <p:cNvPr id="11" name="Rectángulo 16"/>
                  <p:cNvSpPr/>
                  <p:nvPr/>
                </p:nvSpPr>
                <p:spPr>
                  <a:xfrm>
                    <a:off x="-403101" y="2877811"/>
                    <a:ext cx="7125501" cy="5001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CuadroTexto 3"/>
                <p:cNvSpPr txBox="1"/>
                <p:nvPr/>
              </p:nvSpPr>
              <p:spPr>
                <a:xfrm>
                  <a:off x="2971800" y="3200400"/>
                  <a:ext cx="35052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Free </a:t>
                  </a:r>
                  <a:r>
                    <a:rPr kumimoji="0" lang="es-ES_tradnl"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low</a:t>
                  </a:r>
                  <a:r>
                    <a:rPr kumimoji="0" lang="es-ES_tradn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MW API do </a:t>
                  </a:r>
                  <a:r>
                    <a:rPr kumimoji="0" lang="es-ES_tradnl"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not</a:t>
                  </a:r>
                  <a:r>
                    <a:rPr kumimoji="0" lang="es-ES_tradn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_tradnl"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feel</a:t>
                  </a:r>
                  <a:r>
                    <a:rPr kumimoji="0" lang="es-ES_tradn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_tradnl"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a:t>
                  </a:r>
                  <a:r>
                    <a:rPr kumimoji="0" lang="es-ES_tradn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EPR </a:t>
                  </a:r>
                  <a:r>
                    <a:rPr kumimoji="0" lang="es-ES_tradnl"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effect</a:t>
                  </a:r>
                  <a:endPar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7" name="CuadroTexto 11"/>
              <p:cNvSpPr txBox="1"/>
              <p:nvPr/>
            </p:nvSpPr>
            <p:spPr>
              <a:xfrm rot="16200000">
                <a:off x="783443" y="5976710"/>
                <a:ext cx="1698048"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DOXIL</a:t>
                </a:r>
              </a:p>
            </p:txBody>
          </p:sp>
        </p:grpSp>
        <p:sp>
          <p:nvSpPr>
            <p:cNvPr id="12" name="CuadroTexto 11"/>
            <p:cNvSpPr txBox="1"/>
            <p:nvPr/>
          </p:nvSpPr>
          <p:spPr>
            <a:xfrm rot="16200000">
              <a:off x="1316843" y="4245758"/>
              <a:ext cx="1698048"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Dxorubicine</a:t>
              </a:r>
              <a:endParaRPr kumimoji="0" lang="es-AR"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grpSp>
        <p:nvGrpSpPr>
          <p:cNvPr id="8" name="20 Grupo"/>
          <p:cNvGrpSpPr/>
          <p:nvPr/>
        </p:nvGrpSpPr>
        <p:grpSpPr>
          <a:xfrm>
            <a:off x="1574028" y="2601796"/>
            <a:ext cx="6477000" cy="4267200"/>
            <a:chOff x="1371600" y="2743200"/>
            <a:chExt cx="6477000" cy="4267200"/>
          </a:xfrm>
        </p:grpSpPr>
        <p:sp>
          <p:nvSpPr>
            <p:cNvPr id="19" name="18 Rectángulo"/>
            <p:cNvSpPr/>
            <p:nvPr/>
          </p:nvSpPr>
          <p:spPr>
            <a:xfrm>
              <a:off x="1371600" y="2743200"/>
              <a:ext cx="6477000" cy="426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upo 9"/>
            <p:cNvGrpSpPr/>
            <p:nvPr/>
          </p:nvGrpSpPr>
          <p:grpSpPr>
            <a:xfrm>
              <a:off x="3505200" y="2971800"/>
              <a:ext cx="3976255" cy="3886200"/>
              <a:chOff x="2895600" y="2971800"/>
              <a:chExt cx="3976255" cy="3886200"/>
            </a:xfrm>
            <a:solidFill>
              <a:schemeClr val="bg1"/>
            </a:solidFill>
          </p:grpSpPr>
          <p:pic>
            <p:nvPicPr>
              <p:cNvPr id="17" name="Imagen 3"/>
              <p:cNvPicPr>
                <a:picLocks noChangeAspect="1"/>
              </p:cNvPicPr>
              <p:nvPr/>
            </p:nvPicPr>
            <p:blipFill>
              <a:blip r:embed="rId4"/>
              <a:stretch>
                <a:fillRect/>
              </a:stretch>
            </p:blipFill>
            <p:spPr>
              <a:xfrm>
                <a:off x="2971800" y="2971800"/>
                <a:ext cx="3838407" cy="3045750"/>
              </a:xfrm>
              <a:prstGeom prst="rect">
                <a:avLst/>
              </a:prstGeom>
              <a:grpFill/>
            </p:spPr>
          </p:pic>
          <p:sp>
            <p:nvSpPr>
              <p:cNvPr id="18" name="CuadroTexto 4"/>
              <p:cNvSpPr txBox="1"/>
              <p:nvPr/>
            </p:nvSpPr>
            <p:spPr>
              <a:xfrm>
                <a:off x="2895600" y="5380672"/>
                <a:ext cx="3976255" cy="1477328"/>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Doxil´s</a:t>
                </a:r>
                <a:r>
                  <a:rPr kumimoji="0" lang="es-ES_trad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_tradnl"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accumulation</a:t>
                </a:r>
                <a:r>
                  <a:rPr kumimoji="0" lang="es-ES_trad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a:t>
                </a:r>
                <a:r>
                  <a:rPr kumimoji="0" lang="es-ES_tradnl"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solid</a:t>
                </a:r>
                <a:r>
                  <a:rPr kumimoji="0" lang="es-ES_trad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_tradnl"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tumors</a:t>
                </a:r>
                <a:r>
                  <a:rPr kumimoji="0" lang="es-ES_trad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_tradnl"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is</a:t>
                </a:r>
                <a:r>
                  <a:rPr kumimoji="0" lang="es-ES_trad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_tradnl"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5 % </a:t>
                </a:r>
                <a:r>
                  <a:rPr kumimoji="0" lang="es-ES_tradnl"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injected</a:t>
                </a:r>
                <a:r>
                  <a:rPr kumimoji="0" lang="es-ES_tradnl"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s-ES_tradnl"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dose</a:t>
                </a:r>
                <a:r>
                  <a:rPr kumimoji="0" lang="es-ES_tradnl"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t>
                </a:r>
                <a:r>
                  <a:rPr kumimoji="0" lang="es-ES_tradnl"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best</a:t>
                </a:r>
                <a:r>
                  <a:rPr kumimoji="0" lang="es-ES_tradnl"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The</a:t>
                </a:r>
                <a:r>
                  <a:rPr kumimoji="0" lang="es-ES_tradnl"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s-ES_tradnl"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liver</a:t>
                </a:r>
                <a:r>
                  <a:rPr kumimoji="0" lang="es-ES_tradnl"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s-ES_tradnl"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receives</a:t>
                </a:r>
                <a:r>
                  <a:rPr kumimoji="0" lang="es-ES_tradnl"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50 % </a:t>
                </a:r>
                <a:r>
                  <a:rPr kumimoji="0" lang="es-ES_tradnl"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injected</a:t>
                </a:r>
                <a:r>
                  <a:rPr kumimoji="0" lang="es-ES_tradnl"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s-ES_tradnl"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dose</a:t>
                </a:r>
                <a:r>
                  <a:rPr kumimoji="0" lang="es-ES_tradnl"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endParaRPr kumimoji="0" lang="es-AR"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grpSp>
      <p:sp>
        <p:nvSpPr>
          <p:cNvPr id="20" name="19 CuadroTexto"/>
          <p:cNvSpPr txBox="1"/>
          <p:nvPr/>
        </p:nvSpPr>
        <p:spPr>
          <a:xfrm>
            <a:off x="1929583" y="3609669"/>
            <a:ext cx="1447800" cy="175432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s-AR" sz="3600" b="0" i="1" u="none" strike="noStrike" kern="1200" cap="none" spc="0" normalizeH="0" baseline="0" noProof="0" dirty="0" err="1">
                <a:ln>
                  <a:noFill/>
                </a:ln>
                <a:solidFill>
                  <a:srgbClr val="FFFF00"/>
                </a:solidFill>
                <a:effectLst/>
                <a:uLnTx/>
                <a:uFillTx/>
                <a:latin typeface="LightningBlaze" pitchFamily="2" charset="0"/>
                <a:ea typeface="+mn-ea"/>
                <a:cs typeface="+mn-cs"/>
              </a:rPr>
              <a:t>What</a:t>
            </a:r>
            <a:r>
              <a:rPr kumimoji="0" lang="es-AR" sz="3600" b="0" i="1" u="none" strike="noStrike" kern="1200" cap="none" spc="0" normalizeH="0" baseline="0" noProof="0" dirty="0">
                <a:ln>
                  <a:noFill/>
                </a:ln>
                <a:solidFill>
                  <a:srgbClr val="FFFF00"/>
                </a:solidFill>
                <a:effectLst/>
                <a:uLnTx/>
                <a:uFillTx/>
                <a:latin typeface="LightningBlaze" pitchFamily="2" charset="0"/>
                <a:ea typeface="+mn-ea"/>
                <a:cs typeface="+mn-cs"/>
              </a:rPr>
              <a:t> </a:t>
            </a:r>
            <a:r>
              <a:rPr kumimoji="0" lang="es-AR" sz="3600" b="0" i="1" u="none" strike="noStrike" kern="1200" cap="none" spc="0" normalizeH="0" baseline="0" noProof="0" dirty="0" err="1">
                <a:ln>
                  <a:noFill/>
                </a:ln>
                <a:solidFill>
                  <a:srgbClr val="FFFF00"/>
                </a:solidFill>
                <a:effectLst/>
                <a:uLnTx/>
                <a:uFillTx/>
                <a:latin typeface="LightningBlaze" pitchFamily="2" charset="0"/>
                <a:ea typeface="+mn-ea"/>
                <a:cs typeface="+mn-cs"/>
              </a:rPr>
              <a:t>the</a:t>
            </a:r>
            <a:r>
              <a:rPr kumimoji="0" lang="es-AR" sz="3600" b="0" i="1" u="none" strike="noStrike" kern="1200" cap="none" spc="0" normalizeH="0" baseline="0" noProof="0" dirty="0">
                <a:ln>
                  <a:noFill/>
                </a:ln>
                <a:solidFill>
                  <a:srgbClr val="FFFF00"/>
                </a:solidFill>
                <a:effectLst/>
                <a:uLnTx/>
                <a:uFillTx/>
                <a:latin typeface="LightningBlaze" pitchFamily="2" charset="0"/>
                <a:ea typeface="+mn-ea"/>
                <a:cs typeface="+mn-cs"/>
              </a:rPr>
              <a:t> </a:t>
            </a:r>
            <a:r>
              <a:rPr kumimoji="0" lang="es-AR" sz="3600" b="0" i="1" u="none" strike="noStrike" kern="1200" cap="none" spc="0" normalizeH="0" baseline="0" noProof="0" dirty="0" err="1">
                <a:ln>
                  <a:noFill/>
                </a:ln>
                <a:solidFill>
                  <a:srgbClr val="FFFF00"/>
                </a:solidFill>
                <a:effectLst/>
                <a:uLnTx/>
                <a:uFillTx/>
                <a:latin typeface="LightningBlaze" pitchFamily="2" charset="0"/>
                <a:ea typeface="+mn-ea"/>
                <a:cs typeface="+mn-cs"/>
              </a:rPr>
              <a:t>hell</a:t>
            </a:r>
            <a:r>
              <a:rPr kumimoji="0" lang="es-AR" sz="3600" b="0" i="1" u="none" strike="noStrike" kern="1200" cap="none" spc="0" normalizeH="0" baseline="0" noProof="0" dirty="0">
                <a:ln>
                  <a:noFill/>
                </a:ln>
                <a:solidFill>
                  <a:srgbClr val="FFFF00"/>
                </a:solidFill>
                <a:effectLst/>
                <a:uLnTx/>
                <a:uFillTx/>
                <a:latin typeface="LightningBlaze" pitchFamily="2" charset="0"/>
                <a:ea typeface="+mn-ea"/>
                <a:cs typeface="+mn-cs"/>
              </a:rPr>
              <a:t>!??</a:t>
            </a:r>
            <a:endParaRPr kumimoji="0" lang="en-US" sz="3600" b="0" i="1" u="none" strike="noStrike" kern="1200" cap="none" spc="0" normalizeH="0" baseline="0" noProof="0" dirty="0">
              <a:ln>
                <a:noFill/>
              </a:ln>
              <a:solidFill>
                <a:srgbClr val="FFFF00"/>
              </a:solidFill>
              <a:effectLst/>
              <a:uLnTx/>
              <a:uFillTx/>
              <a:latin typeface="LightningBlaze" pitchFamily="2" charset="0"/>
              <a:ea typeface="+mn-ea"/>
              <a:cs typeface="+mn-cs"/>
            </a:endParaRPr>
          </a:p>
        </p:txBody>
      </p:sp>
    </p:spTree>
    <p:extLst>
      <p:ext uri="{BB962C8B-B14F-4D97-AF65-F5344CB8AC3E}">
        <p14:creationId xmlns:p14="http://schemas.microsoft.com/office/powerpoint/2010/main" val="54885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04800" y="997089"/>
            <a:ext cx="3886200" cy="563231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Heterogeneous</a:t>
            </a:r>
            <a:r>
              <a:rPr kumimoji="0" lang="es-AR"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 tumor </a:t>
            </a:r>
            <a:r>
              <a:rPr kumimoji="0" lang="es-AR" sz="24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biology</a:t>
            </a:r>
            <a:endParaRPr kumimoji="0" lang="es-AR"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s-AR"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Diversity</a:t>
            </a:r>
            <a:r>
              <a:rPr kumimoji="0" lang="es-AR"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 EPR </a:t>
            </a:r>
            <a:r>
              <a:rPr kumimoji="0" lang="es-AR" sz="24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effect</a:t>
            </a:r>
            <a:r>
              <a:rPr kumimoji="0" lang="es-AR"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and animal </a:t>
            </a:r>
            <a:r>
              <a:rPr kumimoji="0" lang="es-AR" sz="24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models</a:t>
            </a:r>
            <a:endParaRPr kumimoji="0" lang="es-AR"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s-AR"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Biodistribution</a:t>
            </a:r>
            <a:endParaRPr kumimoji="0" lang="es-AR"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s-AR"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Release</a:t>
            </a:r>
            <a:r>
              <a:rPr kumimoji="0" lang="es-AR"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s-AR" sz="24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rate</a:t>
            </a:r>
            <a:endParaRPr kumimoji="0" lang="es-AR"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s-AR"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Intracellular</a:t>
            </a:r>
            <a:r>
              <a:rPr kumimoji="0" lang="es-AR"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s-AR" sz="24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internalization</a:t>
            </a:r>
            <a:endParaRPr kumimoji="0" lang="es-AR"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s-AR"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Biocompatibility</a:t>
            </a:r>
            <a:endParaRPr kumimoji="0" lang="es-AR"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pic>
        <p:nvPicPr>
          <p:cNvPr id="14337" name="Picture 1"/>
          <p:cNvPicPr>
            <a:picLocks noChangeAspect="1" noChangeArrowheads="1"/>
          </p:cNvPicPr>
          <p:nvPr/>
        </p:nvPicPr>
        <p:blipFill>
          <a:blip r:embed="rId2"/>
          <a:srcRect/>
          <a:stretch>
            <a:fillRect/>
          </a:stretch>
        </p:blipFill>
        <p:spPr bwMode="auto">
          <a:xfrm>
            <a:off x="4191000" y="838200"/>
            <a:ext cx="4829175" cy="2933700"/>
          </a:xfrm>
          <a:prstGeom prst="rect">
            <a:avLst/>
          </a:prstGeom>
          <a:noFill/>
          <a:ln w="9525">
            <a:noFill/>
            <a:miter lim="800000"/>
            <a:headEnd/>
            <a:tailEnd/>
          </a:ln>
          <a:effectLst/>
        </p:spPr>
      </p:pic>
      <p:pic>
        <p:nvPicPr>
          <p:cNvPr id="14338" name="Picture 2"/>
          <p:cNvPicPr>
            <a:picLocks noChangeAspect="1" noChangeArrowheads="1"/>
          </p:cNvPicPr>
          <p:nvPr/>
        </p:nvPicPr>
        <p:blipFill>
          <a:blip r:embed="rId3"/>
          <a:srcRect/>
          <a:stretch>
            <a:fillRect/>
          </a:stretch>
        </p:blipFill>
        <p:spPr bwMode="auto">
          <a:xfrm>
            <a:off x="4191000" y="3714750"/>
            <a:ext cx="4762500" cy="2914650"/>
          </a:xfrm>
          <a:prstGeom prst="rect">
            <a:avLst/>
          </a:prstGeom>
          <a:noFill/>
          <a:ln w="9525">
            <a:noFill/>
            <a:miter lim="800000"/>
            <a:headEnd/>
            <a:tailEnd/>
          </a:ln>
          <a:effectLst/>
        </p:spPr>
      </p:pic>
      <p:sp>
        <p:nvSpPr>
          <p:cNvPr id="7" name="6 Rectángulo"/>
          <p:cNvSpPr/>
          <p:nvPr/>
        </p:nvSpPr>
        <p:spPr>
          <a:xfrm>
            <a:off x="0" y="-4465"/>
            <a:ext cx="9144000" cy="830997"/>
          </a:xfrm>
          <a:prstGeom prst="rect">
            <a:avLst/>
          </a:prstGeom>
          <a:solidFill>
            <a:srgbClr val="FF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Pitfalls in cancer </a:t>
            </a:r>
            <a:r>
              <a:rPr kumimoji="0" lang="en-US" sz="2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nanomedicines</a:t>
            </a:r>
            <a:endPar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Parenteral </a:t>
            </a:r>
            <a:r>
              <a:rPr kumimoji="0" lang="es-AR"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INTRAVENOUS</a:t>
            </a:r>
            <a:r>
              <a:rPr kumimoji="0" lang="es-AR"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sym typeface="Symbol"/>
              </a:rPr>
              <a:t> </a:t>
            </a:r>
            <a:r>
              <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targeting by the EPR effect? 1</a:t>
            </a:r>
            <a:endParaRPr kumimoji="0" lang="es-AR"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8" name="7 Rectángulo"/>
          <p:cNvSpPr/>
          <p:nvPr/>
        </p:nvSpPr>
        <p:spPr>
          <a:xfrm>
            <a:off x="6705600" y="1143000"/>
            <a:ext cx="22860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8 Rectángulo"/>
          <p:cNvSpPr/>
          <p:nvPr/>
        </p:nvSpPr>
        <p:spPr>
          <a:xfrm>
            <a:off x="6629400" y="4038600"/>
            <a:ext cx="22860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76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402437"/>
            <a:ext cx="9062261" cy="5290613"/>
          </a:xfrm>
          <a:prstGeom prst="rect">
            <a:avLst/>
          </a:prstGeom>
        </p:spPr>
      </p:pic>
      <p:sp>
        <p:nvSpPr>
          <p:cNvPr id="3" name="Rectángulo 2"/>
          <p:cNvSpPr/>
          <p:nvPr/>
        </p:nvSpPr>
        <p:spPr>
          <a:xfrm>
            <a:off x="0" y="6132482"/>
            <a:ext cx="9144000" cy="461665"/>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 Kemp, et al., “Combo” nanomedicine: Co-delivery of multi-modal therapeutics for efficient, targeted, and safe cancer</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therapy</a:t>
            </a:r>
            <a:r>
              <a:rPr kumimoji="0" lang="es-AR"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s-AR"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Adv</a:t>
            </a:r>
            <a:r>
              <a:rPr kumimoji="0" lang="es-AR"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s-AR"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Drug</a:t>
            </a:r>
            <a:r>
              <a:rPr kumimoji="0" lang="es-AR"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s-AR"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Deliv</a:t>
            </a:r>
            <a:r>
              <a:rPr kumimoji="0" lang="es-AR"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Rev. (2015),</a:t>
            </a:r>
          </a:p>
        </p:txBody>
      </p:sp>
    </p:spTree>
    <p:extLst>
      <p:ext uri="{BB962C8B-B14F-4D97-AF65-F5344CB8AC3E}">
        <p14:creationId xmlns:p14="http://schemas.microsoft.com/office/powerpoint/2010/main" val="90588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r="24302"/>
          <a:stretch/>
        </p:blipFill>
        <p:spPr>
          <a:xfrm>
            <a:off x="1" y="248586"/>
            <a:ext cx="6670540" cy="4885313"/>
          </a:xfrm>
          <a:prstGeom prst="rect">
            <a:avLst/>
          </a:prstGeom>
        </p:spPr>
      </p:pic>
      <p:sp>
        <p:nvSpPr>
          <p:cNvPr id="5" name="Rectángulo 4"/>
          <p:cNvSpPr/>
          <p:nvPr/>
        </p:nvSpPr>
        <p:spPr>
          <a:xfrm>
            <a:off x="0" y="6262876"/>
            <a:ext cx="9144000" cy="461665"/>
          </a:xfrm>
          <a:prstGeom prst="rect">
            <a:avLst/>
          </a:prstGeom>
        </p:spPr>
        <p:txBody>
          <a:bodyPr wrap="square">
            <a:spAutoFit/>
          </a:bodyPr>
          <a:lstStyle/>
          <a:p>
            <a:pPr algn="just"/>
            <a:r>
              <a:rPr lang="es-AR" sz="1200" dirty="0">
                <a:solidFill>
                  <a:srgbClr val="0000FF"/>
                </a:solidFill>
                <a:latin typeface="Arial" panose="020B0604020202020204" pitchFamily="34" charset="0"/>
                <a:cs typeface="Arial" panose="020B0604020202020204" pitchFamily="34" charset="0"/>
              </a:rPr>
              <a:t>S.N. </a:t>
            </a:r>
            <a:r>
              <a:rPr lang="es-AR" sz="1200" dirty="0" err="1">
                <a:solidFill>
                  <a:srgbClr val="0000FF"/>
                </a:solidFill>
                <a:latin typeface="Arial" panose="020B0604020202020204" pitchFamily="34" charset="0"/>
                <a:cs typeface="Arial" panose="020B0604020202020204" pitchFamily="34" charset="0"/>
              </a:rPr>
              <a:t>Ekdawi</a:t>
            </a:r>
            <a:r>
              <a:rPr lang="es-AR" sz="1200" dirty="0">
                <a:solidFill>
                  <a:srgbClr val="0000FF"/>
                </a:solidFill>
                <a:latin typeface="Arial" panose="020B0604020202020204" pitchFamily="34" charset="0"/>
                <a:cs typeface="Arial" panose="020B0604020202020204" pitchFamily="34" charset="0"/>
              </a:rPr>
              <a:t>, et al., </a:t>
            </a:r>
            <a:r>
              <a:rPr lang="es-AR" sz="1200" dirty="0" err="1">
                <a:solidFill>
                  <a:srgbClr val="0000FF"/>
                </a:solidFill>
                <a:latin typeface="Arial" panose="020B0604020202020204" pitchFamily="34" charset="0"/>
                <a:cs typeface="Arial" panose="020B0604020202020204" pitchFamily="34" charset="0"/>
              </a:rPr>
              <a:t>Nanomedicine</a:t>
            </a:r>
            <a:r>
              <a:rPr lang="es-AR" sz="1200" dirty="0">
                <a:solidFill>
                  <a:srgbClr val="0000FF"/>
                </a:solidFill>
                <a:latin typeface="Arial" panose="020B0604020202020204" pitchFamily="34" charset="0"/>
                <a:cs typeface="Arial" panose="020B0604020202020204" pitchFamily="34" charset="0"/>
              </a:rPr>
              <a:t> and tumor </a:t>
            </a:r>
            <a:r>
              <a:rPr lang="es-AR" sz="1200" dirty="0" err="1">
                <a:solidFill>
                  <a:srgbClr val="0000FF"/>
                </a:solidFill>
                <a:latin typeface="Arial" panose="020B0604020202020204" pitchFamily="34" charset="0"/>
                <a:cs typeface="Arial" panose="020B0604020202020204" pitchFamily="34" charset="0"/>
              </a:rPr>
              <a:t>heterogeneity</a:t>
            </a:r>
            <a:r>
              <a:rPr lang="es-AR" sz="1200" dirty="0">
                <a:solidFill>
                  <a:srgbClr val="0000FF"/>
                </a:solidFill>
                <a:latin typeface="Arial" panose="020B0604020202020204" pitchFamily="34" charset="0"/>
                <a:cs typeface="Arial" panose="020B0604020202020204" pitchFamily="34" charset="0"/>
              </a:rPr>
              <a:t>: Concept and </a:t>
            </a:r>
            <a:r>
              <a:rPr lang="es-AR" sz="1200" dirty="0" err="1">
                <a:solidFill>
                  <a:srgbClr val="0000FF"/>
                </a:solidFill>
                <a:latin typeface="Arial" panose="020B0604020202020204" pitchFamily="34" charset="0"/>
                <a:cs typeface="Arial" panose="020B0604020202020204" pitchFamily="34" charset="0"/>
              </a:rPr>
              <a:t>complex</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reality</a:t>
            </a:r>
            <a:r>
              <a:rPr lang="es-AR" sz="1200" dirty="0">
                <a:solidFill>
                  <a:srgbClr val="0000FF"/>
                </a:solidFill>
                <a:latin typeface="Arial" panose="020B0604020202020204" pitchFamily="34" charset="0"/>
                <a:cs typeface="Arial" panose="020B0604020202020204" pitchFamily="34" charset="0"/>
              </a:rPr>
              <a:t>, Nano </a:t>
            </a:r>
            <a:r>
              <a:rPr lang="es-AR" sz="1200" dirty="0" err="1">
                <a:solidFill>
                  <a:srgbClr val="0000FF"/>
                </a:solidFill>
                <a:latin typeface="Arial" panose="020B0604020202020204" pitchFamily="34" charset="0"/>
                <a:cs typeface="Arial" panose="020B0604020202020204" pitchFamily="34" charset="0"/>
              </a:rPr>
              <a:t>Today</a:t>
            </a:r>
            <a:r>
              <a:rPr lang="es-AR" sz="1200" dirty="0">
                <a:solidFill>
                  <a:srgbClr val="0000FF"/>
                </a:solidFill>
                <a:latin typeface="Arial" panose="020B0604020202020204" pitchFamily="34" charset="0"/>
                <a:cs typeface="Arial" panose="020B0604020202020204" pitchFamily="34" charset="0"/>
              </a:rPr>
              <a:t> (2016), http://dx.doi.org/10.1016/j.nantod.2016.06.006 </a:t>
            </a:r>
          </a:p>
        </p:txBody>
      </p:sp>
      <p:pic>
        <p:nvPicPr>
          <p:cNvPr id="7" name="Imagen 6"/>
          <p:cNvPicPr>
            <a:picLocks noChangeAspect="1"/>
          </p:cNvPicPr>
          <p:nvPr/>
        </p:nvPicPr>
        <p:blipFill>
          <a:blip r:embed="rId3"/>
          <a:stretch>
            <a:fillRect/>
          </a:stretch>
        </p:blipFill>
        <p:spPr>
          <a:xfrm>
            <a:off x="6351707" y="963541"/>
            <a:ext cx="2792293" cy="3682078"/>
          </a:xfrm>
          <a:prstGeom prst="rect">
            <a:avLst/>
          </a:prstGeom>
        </p:spPr>
      </p:pic>
      <p:sp>
        <p:nvSpPr>
          <p:cNvPr id="8" name="Rectángulo 7"/>
          <p:cNvSpPr/>
          <p:nvPr/>
        </p:nvSpPr>
        <p:spPr>
          <a:xfrm>
            <a:off x="0" y="5129743"/>
            <a:ext cx="9144000" cy="1015663"/>
          </a:xfrm>
          <a:prstGeom prst="rect">
            <a:avLst/>
          </a:prstGeom>
        </p:spPr>
        <p:txBody>
          <a:bodyPr wrap="square">
            <a:spAutoFit/>
          </a:bodyPr>
          <a:lstStyle/>
          <a:p>
            <a:pPr algn="just"/>
            <a:r>
              <a:rPr lang="es-AR" sz="1200" dirty="0">
                <a:solidFill>
                  <a:srgbClr val="000000"/>
                </a:solidFill>
                <a:latin typeface="Arial" panose="020B0604020202020204" pitchFamily="34" charset="0"/>
                <a:cs typeface="Arial" panose="020B0604020202020204" pitchFamily="34" charset="0"/>
              </a:rPr>
              <a:t>a) </a:t>
            </a:r>
            <a:r>
              <a:rPr lang="es-AR" sz="1200" i="1" dirty="0" err="1">
                <a:solidFill>
                  <a:srgbClr val="000000"/>
                </a:solidFill>
                <a:latin typeface="Arial" panose="020B0604020202020204" pitchFamily="34" charset="0"/>
                <a:cs typeface="Arial" panose="020B0604020202020204" pitchFamily="34" charset="0"/>
              </a:rPr>
              <a:t>targeting</a:t>
            </a:r>
            <a:r>
              <a:rPr lang="es-AR" sz="1200" dirty="0">
                <a:solidFill>
                  <a:srgbClr val="000000"/>
                </a:solidFill>
                <a:latin typeface="Arial" panose="020B0604020202020204" pitchFamily="34" charset="0"/>
                <a:cs typeface="Arial" panose="020B0604020202020204" pitchFamily="34" charset="0"/>
              </a:rPr>
              <a:t> activo a la </a:t>
            </a:r>
            <a:r>
              <a:rPr lang="es-AR" sz="1200" dirty="0" err="1">
                <a:solidFill>
                  <a:srgbClr val="000000"/>
                </a:solidFill>
                <a:latin typeface="Arial" panose="020B0604020202020204" pitchFamily="34" charset="0"/>
                <a:cs typeface="Arial" panose="020B0604020202020204" pitchFamily="34" charset="0"/>
              </a:rPr>
              <a:t>vasculatura</a:t>
            </a:r>
            <a:r>
              <a:rPr lang="es-AR" sz="1200" dirty="0">
                <a:solidFill>
                  <a:srgbClr val="000000"/>
                </a:solidFill>
                <a:latin typeface="Arial" panose="020B0604020202020204" pitchFamily="34" charset="0"/>
                <a:cs typeface="Arial" panose="020B0604020202020204" pitchFamily="34" charset="0"/>
              </a:rPr>
              <a:t>;  (g) </a:t>
            </a:r>
            <a:r>
              <a:rPr lang="es-AR" sz="1200" i="1" dirty="0" err="1">
                <a:solidFill>
                  <a:srgbClr val="000000"/>
                </a:solidFill>
                <a:latin typeface="Arial" panose="020B0604020202020204" pitchFamily="34" charset="0"/>
                <a:cs typeface="Arial" panose="020B0604020202020204" pitchFamily="34" charset="0"/>
              </a:rPr>
              <a:t>targeting</a:t>
            </a:r>
            <a:r>
              <a:rPr lang="es-AR" sz="1200" dirty="0">
                <a:solidFill>
                  <a:srgbClr val="000000"/>
                </a:solidFill>
                <a:latin typeface="Arial" panose="020B0604020202020204" pitchFamily="34" charset="0"/>
                <a:cs typeface="Arial" panose="020B0604020202020204" pitchFamily="34" charset="0"/>
              </a:rPr>
              <a:t> activo a células tumorales  (b) liberación intersticial de cargo luego de extravasación de </a:t>
            </a:r>
            <a:r>
              <a:rPr lang="es-AR" sz="1200" dirty="0" err="1">
                <a:solidFill>
                  <a:srgbClr val="000000"/>
                </a:solidFill>
                <a:latin typeface="Arial" panose="020B0604020202020204" pitchFamily="34" charset="0"/>
                <a:cs typeface="Arial" panose="020B0604020202020204" pitchFamily="34" charset="0"/>
              </a:rPr>
              <a:t>nanomedicinas</a:t>
            </a:r>
            <a:r>
              <a:rPr lang="es-AR" sz="1200" dirty="0">
                <a:solidFill>
                  <a:srgbClr val="000000"/>
                </a:solidFill>
                <a:latin typeface="Arial" panose="020B0604020202020204" pitchFamily="34" charset="0"/>
                <a:cs typeface="Arial" panose="020B0604020202020204" pitchFamily="34" charset="0"/>
              </a:rPr>
              <a:t> donde (d, e) la droga penetra el tumor en distinta extensión.  (e, f) presencia de células necróticas, </a:t>
            </a:r>
            <a:r>
              <a:rPr lang="es-AR" sz="1200" dirty="0" err="1">
                <a:solidFill>
                  <a:srgbClr val="000000"/>
                </a:solidFill>
                <a:latin typeface="Arial" panose="020B0604020202020204" pitchFamily="34" charset="0"/>
                <a:cs typeface="Arial" panose="020B0604020202020204" pitchFamily="34" charset="0"/>
              </a:rPr>
              <a:t>hipoxicas</a:t>
            </a:r>
            <a:r>
              <a:rPr lang="es-AR" sz="1200" dirty="0">
                <a:solidFill>
                  <a:srgbClr val="000000"/>
                </a:solidFill>
                <a:latin typeface="Arial" panose="020B0604020202020204" pitchFamily="34" charset="0"/>
                <a:cs typeface="Arial" panose="020B0604020202020204" pitchFamily="34" charset="0"/>
              </a:rPr>
              <a:t> o quiescentes limita la efectividad de los ciclos de quimioterapia. La terapia combinada con nanomateriales estimulo-sensitivos (h),  (c, f) pro-drogas (</a:t>
            </a:r>
            <a:r>
              <a:rPr lang="es-AR" sz="1200" dirty="0" err="1">
                <a:solidFill>
                  <a:srgbClr val="000000"/>
                </a:solidFill>
                <a:latin typeface="Arial" panose="020B0604020202020204" pitchFamily="34" charset="0"/>
                <a:cs typeface="Arial" panose="020B0604020202020204" pitchFamily="34" charset="0"/>
              </a:rPr>
              <a:t>e.g</a:t>
            </a:r>
            <a:r>
              <a:rPr lang="es-AR" sz="1200" dirty="0">
                <a:solidFill>
                  <a:srgbClr val="000000"/>
                </a:solidFill>
                <a:latin typeface="Arial" panose="020B0604020202020204" pitchFamily="34" charset="0"/>
                <a:cs typeface="Arial" panose="020B0604020202020204" pitchFamily="34" charset="0"/>
              </a:rPr>
              <a:t>., activadas por hipoxia), pueden aumentar el efecto terapéutico. </a:t>
            </a:r>
            <a:r>
              <a:rPr lang="es-AR" sz="1200" b="1" dirty="0">
                <a:solidFill>
                  <a:srgbClr val="0000FF"/>
                </a:solidFill>
                <a:latin typeface="Arial" panose="020B0604020202020204" pitchFamily="34" charset="0"/>
                <a:cs typeface="Arial" panose="020B0604020202020204" pitchFamily="34" charset="0"/>
              </a:rPr>
              <a:t>(i) el aumento del flujo convectivo y subsecuente extravasación de nanopartículas puede mejorar la penetración de </a:t>
            </a:r>
            <a:r>
              <a:rPr lang="es-AR" sz="1200" b="1" dirty="0" err="1">
                <a:solidFill>
                  <a:srgbClr val="0000FF"/>
                </a:solidFill>
                <a:latin typeface="Arial" panose="020B0604020202020204" pitchFamily="34" charset="0"/>
                <a:cs typeface="Arial" panose="020B0604020202020204" pitchFamily="34" charset="0"/>
              </a:rPr>
              <a:t>nanomedicinas</a:t>
            </a:r>
            <a:r>
              <a:rPr lang="es-AR" sz="1200" b="1" dirty="0">
                <a:solidFill>
                  <a:srgbClr val="0000FF"/>
                </a:solidFill>
                <a:latin typeface="Arial" panose="020B0604020202020204" pitchFamily="34" charset="0"/>
                <a:cs typeface="Arial" panose="020B0604020202020204" pitchFamily="34" charset="0"/>
              </a:rPr>
              <a:t> en tumores..</a:t>
            </a:r>
          </a:p>
        </p:txBody>
      </p:sp>
      <p:sp>
        <p:nvSpPr>
          <p:cNvPr id="2" name="Rectángulo 1"/>
          <p:cNvSpPr/>
          <p:nvPr/>
        </p:nvSpPr>
        <p:spPr>
          <a:xfrm>
            <a:off x="1" y="17752"/>
            <a:ext cx="9144000" cy="461665"/>
          </a:xfrm>
          <a:prstGeom prst="rect">
            <a:avLst/>
          </a:prstGeom>
          <a:solidFill>
            <a:srgbClr val="FF0000"/>
          </a:solidFill>
        </p:spPr>
        <p:txBody>
          <a:bodyPr wrap="square">
            <a:spAutoFit/>
          </a:bodyPr>
          <a:lstStyle/>
          <a:p>
            <a:pPr algn="ctr"/>
            <a:r>
              <a:rPr lang="en-US" sz="2400" dirty="0" err="1">
                <a:solidFill>
                  <a:schemeClr val="bg1"/>
                </a:solidFill>
                <a:latin typeface="Arial" panose="020B0604020202020204" pitchFamily="34" charset="0"/>
                <a:cs typeface="Arial" panose="020B0604020202020204" pitchFamily="34" charset="0"/>
              </a:rPr>
              <a:t>Nanomedicinas</a:t>
            </a:r>
            <a:r>
              <a:rPr lang="en-US" sz="2400" dirty="0">
                <a:solidFill>
                  <a:schemeClr val="bg1"/>
                </a:solidFill>
                <a:latin typeface="Arial" panose="020B0604020202020204" pitchFamily="34" charset="0"/>
                <a:cs typeface="Arial" panose="020B0604020202020204" pitchFamily="34" charset="0"/>
              </a:rPr>
              <a:t> y la </a:t>
            </a:r>
            <a:r>
              <a:rPr lang="en-US" sz="2400" dirty="0" err="1">
                <a:solidFill>
                  <a:schemeClr val="bg1"/>
                </a:solidFill>
                <a:latin typeface="Arial" panose="020B0604020202020204" pitchFamily="34" charset="0"/>
                <a:cs typeface="Arial" panose="020B0604020202020204" pitchFamily="34" charset="0"/>
              </a:rPr>
              <a:t>heterogeneidad</a:t>
            </a:r>
            <a:r>
              <a:rPr lang="en-US" sz="2400" dirty="0">
                <a:solidFill>
                  <a:schemeClr val="bg1"/>
                </a:solidFill>
                <a:latin typeface="Arial" panose="020B0604020202020204" pitchFamily="34" charset="0"/>
                <a:cs typeface="Arial" panose="020B0604020202020204" pitchFamily="34" charset="0"/>
              </a:rPr>
              <a:t> del </a:t>
            </a:r>
            <a:r>
              <a:rPr lang="en-US" sz="2400" dirty="0" err="1">
                <a:solidFill>
                  <a:schemeClr val="bg1"/>
                </a:solidFill>
                <a:latin typeface="Arial" panose="020B0604020202020204" pitchFamily="34" charset="0"/>
                <a:cs typeface="Arial" panose="020B0604020202020204" pitchFamily="34" charset="0"/>
              </a:rPr>
              <a:t>microentorno</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tumoral</a:t>
            </a:r>
            <a:r>
              <a:rPr lang="en-US" sz="2400" dirty="0">
                <a:solidFill>
                  <a:schemeClr val="bg1"/>
                </a:solidFill>
                <a:latin typeface="Arial" panose="020B0604020202020204" pitchFamily="34" charset="0"/>
                <a:cs typeface="Arial" panose="020B0604020202020204" pitchFamily="34" charset="0"/>
              </a:rPr>
              <a:t> </a:t>
            </a:r>
            <a:endParaRPr lang="es-AR" sz="2400" dirty="0">
              <a:solidFill>
                <a:schemeClr val="bg1"/>
              </a:solidFill>
            </a:endParaRPr>
          </a:p>
        </p:txBody>
      </p:sp>
    </p:spTree>
    <p:extLst>
      <p:ext uri="{BB962C8B-B14F-4D97-AF65-F5344CB8AC3E}">
        <p14:creationId xmlns:p14="http://schemas.microsoft.com/office/powerpoint/2010/main" val="390078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69691"/>
            <a:ext cx="9040502" cy="6049645"/>
          </a:xfrm>
          <a:prstGeom prst="rect">
            <a:avLst/>
          </a:prstGeom>
        </p:spPr>
      </p:pic>
      <p:sp>
        <p:nvSpPr>
          <p:cNvPr id="3" name="Rectángulo 2">
            <a:extLst>
              <a:ext uri="{FF2B5EF4-FFF2-40B4-BE49-F238E27FC236}">
                <a16:creationId xmlns:a16="http://schemas.microsoft.com/office/drawing/2014/main" id="{DF5DD6C4-68AE-4359-A3A1-C630E8C7731D}"/>
              </a:ext>
            </a:extLst>
          </p:cNvPr>
          <p:cNvSpPr/>
          <p:nvPr/>
        </p:nvSpPr>
        <p:spPr>
          <a:xfrm>
            <a:off x="1" y="5934670"/>
            <a:ext cx="9143999" cy="923330"/>
          </a:xfrm>
          <a:prstGeom prst="rect">
            <a:avLst/>
          </a:prstGeom>
        </p:spPr>
        <p:txBody>
          <a:bodyPr wrap="square">
            <a:spAutoFit/>
          </a:bodyPr>
          <a:lstStyle/>
          <a:p>
            <a:pPr algn="ctr"/>
            <a:r>
              <a:rPr lang="en-US" dirty="0" err="1">
                <a:solidFill>
                  <a:srgbClr val="000000"/>
                </a:solidFill>
                <a:latin typeface="Arial" panose="020B0604020202020204" pitchFamily="34" charset="0"/>
                <a:cs typeface="Arial" panose="020B0604020202020204" pitchFamily="34" charset="0"/>
              </a:rPr>
              <a:t>Potenciales</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escenarios</a:t>
            </a:r>
            <a:r>
              <a:rPr lang="en-US" dirty="0">
                <a:solidFill>
                  <a:srgbClr val="000000"/>
                </a:solidFill>
                <a:latin typeface="Arial" panose="020B0604020202020204" pitchFamily="34" charset="0"/>
                <a:cs typeface="Arial" panose="020B0604020202020204" pitchFamily="34" charset="0"/>
              </a:rPr>
              <a:t> de </a:t>
            </a:r>
            <a:r>
              <a:rPr lang="en-US" dirty="0" err="1">
                <a:solidFill>
                  <a:srgbClr val="000000"/>
                </a:solidFill>
                <a:latin typeface="Arial" panose="020B0604020202020204" pitchFamily="34" charset="0"/>
                <a:cs typeface="Arial" panose="020B0604020202020204" pitchFamily="34" charset="0"/>
              </a:rPr>
              <a:t>respuestas</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tumorales</a:t>
            </a:r>
            <a:r>
              <a:rPr lang="en-US" dirty="0">
                <a:solidFill>
                  <a:srgbClr val="000000"/>
                </a:solidFill>
                <a:latin typeface="Arial" panose="020B0604020202020204" pitchFamily="34" charset="0"/>
                <a:cs typeface="Arial" panose="020B0604020202020204" pitchFamily="34" charset="0"/>
              </a:rPr>
              <a:t> a </a:t>
            </a:r>
            <a:r>
              <a:rPr lang="en-US" dirty="0" err="1">
                <a:solidFill>
                  <a:srgbClr val="000000"/>
                </a:solidFill>
                <a:latin typeface="Arial" panose="020B0604020202020204" pitchFamily="34" charset="0"/>
                <a:cs typeface="Arial" panose="020B0604020202020204" pitchFamily="34" charset="0"/>
              </a:rPr>
              <a:t>nanomedicinas</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podrian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estar</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superpuestas</a:t>
            </a:r>
            <a:r>
              <a:rPr lang="en-US" dirty="0">
                <a:solidFill>
                  <a:srgbClr val="000000"/>
                </a:solidFill>
                <a:latin typeface="Arial" panose="020B0604020202020204" pitchFamily="34" charset="0"/>
                <a:cs typeface="Arial" panose="020B0604020202020204" pitchFamily="34" charset="0"/>
              </a:rPr>
              <a:t>). Por </a:t>
            </a:r>
            <a:r>
              <a:rPr lang="en-US" dirty="0" err="1">
                <a:solidFill>
                  <a:srgbClr val="000000"/>
                </a:solidFill>
                <a:latin typeface="Arial" panose="020B0604020202020204" pitchFamily="34" charset="0"/>
                <a:cs typeface="Arial" panose="020B0604020202020204" pitchFamily="34" charset="0"/>
              </a:rPr>
              <a:t>simplicidad</a:t>
            </a:r>
            <a:r>
              <a:rPr lang="en-US" dirty="0">
                <a:solidFill>
                  <a:srgbClr val="000000"/>
                </a:solidFill>
                <a:latin typeface="Arial" panose="020B0604020202020204" pitchFamily="34" charset="0"/>
                <a:cs typeface="Arial" panose="020B0604020202020204" pitchFamily="34" charset="0"/>
              </a:rPr>
              <a:t> se </a:t>
            </a:r>
            <a:r>
              <a:rPr lang="en-US" dirty="0" err="1">
                <a:solidFill>
                  <a:srgbClr val="000000"/>
                </a:solidFill>
                <a:latin typeface="Arial" panose="020B0604020202020204" pitchFamily="34" charset="0"/>
                <a:cs typeface="Arial" panose="020B0604020202020204" pitchFamily="34" charset="0"/>
              </a:rPr>
              <a:t>omitio</a:t>
            </a:r>
            <a:r>
              <a:rPr lang="en-US" dirty="0">
                <a:solidFill>
                  <a:srgbClr val="000000"/>
                </a:solidFill>
                <a:latin typeface="Arial" panose="020B0604020202020204" pitchFamily="34" charset="0"/>
                <a:cs typeface="Arial" panose="020B0604020202020204" pitchFamily="34" charset="0"/>
              </a:rPr>
              <a:t> el </a:t>
            </a:r>
            <a:r>
              <a:rPr lang="en-US" dirty="0" err="1">
                <a:solidFill>
                  <a:srgbClr val="000000"/>
                </a:solidFill>
                <a:latin typeface="Arial" panose="020B0604020202020204" pitchFamily="34" charset="0"/>
                <a:cs typeface="Arial" panose="020B0604020202020204" pitchFamily="34" charset="0"/>
              </a:rPr>
              <a:t>componente</a:t>
            </a:r>
            <a:r>
              <a:rPr lang="en-US" dirty="0">
                <a:solidFill>
                  <a:srgbClr val="000000"/>
                </a:solidFill>
                <a:latin typeface="Arial" panose="020B0604020202020204" pitchFamily="34" charset="0"/>
                <a:cs typeface="Arial" panose="020B0604020202020204" pitchFamily="34" charset="0"/>
              </a:rPr>
              <a:t> immune (a </a:t>
            </a:r>
            <a:r>
              <a:rPr lang="en-US" dirty="0" err="1">
                <a:solidFill>
                  <a:srgbClr val="000000"/>
                </a:solidFill>
                <a:latin typeface="Arial" panose="020B0604020202020204" pitchFamily="34" charset="0"/>
                <a:cs typeface="Arial" panose="020B0604020202020204" pitchFamily="34" charset="0"/>
              </a:rPr>
              <a:t>pesar</a:t>
            </a:r>
            <a:r>
              <a:rPr lang="en-US" dirty="0">
                <a:solidFill>
                  <a:srgbClr val="000000"/>
                </a:solidFill>
                <a:latin typeface="Arial" panose="020B0604020202020204" pitchFamily="34" charset="0"/>
                <a:cs typeface="Arial" panose="020B0604020202020204" pitchFamily="34" charset="0"/>
              </a:rPr>
              <a:t> de </a:t>
            </a:r>
            <a:r>
              <a:rPr lang="en-US" dirty="0" err="1">
                <a:solidFill>
                  <a:srgbClr val="000000"/>
                </a:solidFill>
                <a:latin typeface="Arial" panose="020B0604020202020204" pitchFamily="34" charset="0"/>
                <a:cs typeface="Arial" panose="020B0604020202020204" pitchFamily="34" charset="0"/>
              </a:rPr>
              <a:t>su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profunda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influencia</a:t>
            </a:r>
            <a:r>
              <a:rPr lang="en-US" dirty="0">
                <a:solidFill>
                  <a:srgbClr val="000000"/>
                </a:solidFill>
                <a:latin typeface="Arial" panose="020B0604020202020204" pitchFamily="34" charset="0"/>
                <a:cs typeface="Arial" panose="020B0604020202020204" pitchFamily="34" charset="0"/>
              </a:rPr>
              <a:t>). </a:t>
            </a:r>
            <a:endParaRPr lang="es-AR" dirty="0"/>
          </a:p>
        </p:txBody>
      </p:sp>
    </p:spTree>
    <p:extLst>
      <p:ext uri="{BB962C8B-B14F-4D97-AF65-F5344CB8AC3E}">
        <p14:creationId xmlns:p14="http://schemas.microsoft.com/office/powerpoint/2010/main" val="112397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139145" y="0"/>
            <a:ext cx="8065013" cy="5290613"/>
          </a:xfrm>
          <a:prstGeom prst="rect">
            <a:avLst/>
          </a:prstGeom>
        </p:spPr>
      </p:pic>
      <p:sp>
        <p:nvSpPr>
          <p:cNvPr id="2" name="Rectángulo 1">
            <a:extLst>
              <a:ext uri="{FF2B5EF4-FFF2-40B4-BE49-F238E27FC236}">
                <a16:creationId xmlns:a16="http://schemas.microsoft.com/office/drawing/2014/main" id="{197AE245-0EA6-4559-974F-2CDD7ED02853}"/>
              </a:ext>
            </a:extLst>
          </p:cNvPr>
          <p:cNvSpPr/>
          <p:nvPr/>
        </p:nvSpPr>
        <p:spPr>
          <a:xfrm rot="16200000">
            <a:off x="-2947208" y="2951947"/>
            <a:ext cx="6858000" cy="954107"/>
          </a:xfrm>
          <a:prstGeom prst="rect">
            <a:avLst/>
          </a:prstGeom>
          <a:solidFill>
            <a:srgbClr val="FF0000"/>
          </a:solidFill>
        </p:spPr>
        <p:txBody>
          <a:bodyPr wrap="square">
            <a:spAutoFit/>
          </a:bodyPr>
          <a:lstStyle/>
          <a:p>
            <a:pPr algn="ctr"/>
            <a:r>
              <a:rPr lang="en-US" sz="2800" dirty="0">
                <a:solidFill>
                  <a:schemeClr val="bg1"/>
                </a:solidFill>
                <a:latin typeface="Arial" panose="020B0604020202020204" pitchFamily="34" charset="0"/>
                <a:cs typeface="Arial" panose="020B0604020202020204" pitchFamily="34" charset="0"/>
              </a:rPr>
              <a:t>Imaging tumor heterogeneity and response</a:t>
            </a:r>
            <a:endParaRPr lang="es-AR" sz="2800" dirty="0">
              <a:solidFill>
                <a:schemeClr val="bg1"/>
              </a:solidFill>
            </a:endParaRPr>
          </a:p>
        </p:txBody>
      </p:sp>
      <p:sp>
        <p:nvSpPr>
          <p:cNvPr id="5" name="Rectángulo 4"/>
          <p:cNvSpPr/>
          <p:nvPr/>
        </p:nvSpPr>
        <p:spPr>
          <a:xfrm>
            <a:off x="625642" y="5103674"/>
            <a:ext cx="8518358" cy="1754326"/>
          </a:xfrm>
          <a:prstGeom prst="rect">
            <a:avLst/>
          </a:prstGeom>
        </p:spPr>
        <p:txBody>
          <a:bodyPr wrap="square">
            <a:spAutoFit/>
          </a:bodyPr>
          <a:lstStyle/>
          <a:p>
            <a:pPr algn="just"/>
            <a:r>
              <a:rPr lang="en-US" sz="1200" b="1" u="sng" dirty="0">
                <a:solidFill>
                  <a:srgbClr val="000000"/>
                </a:solidFill>
                <a:latin typeface="Arial" panose="020B0604020202020204" pitchFamily="34" charset="0"/>
                <a:cs typeface="Arial" panose="020B0604020202020204" pitchFamily="34" charset="0"/>
              </a:rPr>
              <a:t>Imaging nanoparticle uptake and tumor properties to guide patient stratification and predict prognosis</a:t>
            </a:r>
            <a:r>
              <a:rPr lang="en-US" sz="1200" dirty="0">
                <a:solidFill>
                  <a:srgbClr val="000000"/>
                </a:solidFill>
                <a:latin typeface="Arial" panose="020B0604020202020204" pitchFamily="34" charset="0"/>
                <a:cs typeface="Arial" panose="020B0604020202020204" pitchFamily="34" charset="0"/>
              </a:rPr>
              <a:t>. Following whole-tumor imaging of a diagnostic nanoparticle, further characterization of the tumor may be performed to guide subsequent practice. We propose the inclusion of imaging tumor properties, whereby techniques for assessing tumor cellularity (e.g., DW-MRI), perfusion (e.g., DCE-CT/MRI), oxygenation (e.g., [18F]-FAZA) and proliferation (e.g., [18F]-FLT) may be paired with the initial nanoparticle imaging protocol. Such characterization can yield valuable prognostic information at time of nanoparticle imaging (white, top row) and/or after treatment (grey</a:t>
            </a:r>
            <a:r>
              <a:rPr lang="en-US" sz="1200">
                <a:solidFill>
                  <a:srgbClr val="000000"/>
                </a:solidFill>
                <a:latin typeface="Arial" panose="020B0604020202020204" pitchFamily="34" charset="0"/>
                <a:cs typeface="Arial" panose="020B0604020202020204" pitchFamily="34" charset="0"/>
              </a:rPr>
              <a:t>, bottom row</a:t>
            </a:r>
            <a:r>
              <a:rPr lang="en-US" sz="1200" dirty="0">
                <a:solidFill>
                  <a:srgbClr val="000000"/>
                </a:solidFill>
                <a:latin typeface="Arial" panose="020B0604020202020204" pitchFamily="34" charset="0"/>
                <a:cs typeface="Arial" panose="020B0604020202020204" pitchFamily="34" charset="0"/>
              </a:rPr>
              <a:t>). For example, an increase/stabilization in cellularity (i.e., “+”) may reveal a poor prognosis, as well as a decrease in perfusion and/or oxygenation of the tumor (i.e., “−”).Further, micro-distribution of nanoparticle and/or biomarkers may elucidate causes for treatment failure. </a:t>
            </a:r>
            <a:r>
              <a:rPr lang="en-US" sz="1200" dirty="0" err="1">
                <a:solidFill>
                  <a:srgbClr val="000000"/>
                </a:solidFill>
                <a:latin typeface="Arial" panose="020B0604020202020204" pitchFamily="34" charset="0"/>
                <a:cs typeface="Arial" panose="020B0604020202020204" pitchFamily="34" charset="0"/>
              </a:rPr>
              <a:t>Tx</a:t>
            </a:r>
            <a:r>
              <a:rPr lang="en-US" sz="1200" dirty="0">
                <a:solidFill>
                  <a:srgbClr val="000000"/>
                </a:solidFill>
                <a:latin typeface="Arial" panose="020B0604020202020204" pitchFamily="34" charset="0"/>
                <a:cs typeface="Arial" panose="020B0604020202020204" pitchFamily="34" charset="0"/>
              </a:rPr>
              <a:t> = treatment.</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402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2573</TotalTime>
  <Words>10008</Words>
  <Application>Microsoft Office PowerPoint</Application>
  <PresentationFormat>Presentación en pantalla (4:3)</PresentationFormat>
  <Paragraphs>690</Paragraphs>
  <Slides>105</Slides>
  <Notes>0</Notes>
  <HiddenSlides>0</HiddenSlides>
  <MMClips>0</MMClips>
  <ScaleCrop>false</ScaleCrop>
  <HeadingPairs>
    <vt:vector size="8" baseType="variant">
      <vt:variant>
        <vt:lpstr>Fuentes usadas</vt:lpstr>
      </vt:variant>
      <vt:variant>
        <vt:i4>13</vt:i4>
      </vt:variant>
      <vt:variant>
        <vt:lpstr>Tema</vt:lpstr>
      </vt:variant>
      <vt:variant>
        <vt:i4>2</vt:i4>
      </vt:variant>
      <vt:variant>
        <vt:lpstr>Servidores OLE incrustados</vt:lpstr>
      </vt:variant>
      <vt:variant>
        <vt:i4>1</vt:i4>
      </vt:variant>
      <vt:variant>
        <vt:lpstr>Títulos de diapositiva</vt:lpstr>
      </vt:variant>
      <vt:variant>
        <vt:i4>105</vt:i4>
      </vt:variant>
    </vt:vector>
  </HeadingPairs>
  <TitlesOfParts>
    <vt:vector size="121" baseType="lpstr">
      <vt:lpstr>SimHei</vt:lpstr>
      <vt:lpstr>AdvTimes</vt:lpstr>
      <vt:lpstr>AdvTimes-b</vt:lpstr>
      <vt:lpstr>AGIMC F+ Adv P 8 CAA</vt:lpstr>
      <vt:lpstr>AGIMH F+ Adv PA C 3 D</vt:lpstr>
      <vt:lpstr>AGKNF I+ Adv PA C 3 E</vt:lpstr>
      <vt:lpstr>Arial</vt:lpstr>
      <vt:lpstr>Arial</vt:lpstr>
      <vt:lpstr>Calibri</vt:lpstr>
      <vt:lpstr>Calibri Light</vt:lpstr>
      <vt:lpstr>LightningBlaze</vt:lpstr>
      <vt:lpstr>Symbol</vt:lpstr>
      <vt:lpstr>Times New Roman</vt:lpstr>
      <vt:lpstr>Tema de Office</vt:lpstr>
      <vt:lpstr>Diseño predeterminado</vt:lpstr>
      <vt:lpstr>Documento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Eder Lilia</dc:creator>
  <cp:lastModifiedBy>Eder Lilia</cp:lastModifiedBy>
  <cp:revision>437</cp:revision>
  <dcterms:created xsi:type="dcterms:W3CDTF">2017-05-21T13:11:35Z</dcterms:created>
  <dcterms:modified xsi:type="dcterms:W3CDTF">2018-06-01T16:56:34Z</dcterms:modified>
</cp:coreProperties>
</file>