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58" r:id="rId5"/>
    <p:sldId id="259" r:id="rId6"/>
    <p:sldId id="260" r:id="rId7"/>
    <p:sldId id="261" r:id="rId8"/>
    <p:sldId id="262" r:id="rId9"/>
    <p:sldId id="263" r:id="rId10"/>
    <p:sldId id="265" r:id="rId11"/>
    <p:sldId id="305" r:id="rId12"/>
    <p:sldId id="266" r:id="rId13"/>
    <p:sldId id="267" r:id="rId14"/>
    <p:sldId id="269" r:id="rId15"/>
    <p:sldId id="325" r:id="rId16"/>
    <p:sldId id="324" r:id="rId17"/>
    <p:sldId id="323" r:id="rId18"/>
    <p:sldId id="268" r:id="rId19"/>
    <p:sldId id="270" r:id="rId20"/>
    <p:sldId id="271" r:id="rId21"/>
    <p:sldId id="272" r:id="rId22"/>
    <p:sldId id="273" r:id="rId23"/>
    <p:sldId id="274" r:id="rId24"/>
    <p:sldId id="276" r:id="rId25"/>
    <p:sldId id="277" r:id="rId26"/>
    <p:sldId id="316" r:id="rId27"/>
    <p:sldId id="317" r:id="rId28"/>
    <p:sldId id="318" r:id="rId29"/>
    <p:sldId id="319" r:id="rId30"/>
    <p:sldId id="320" r:id="rId31"/>
    <p:sldId id="321" r:id="rId32"/>
    <p:sldId id="322" r:id="rId33"/>
    <p:sldId id="279" r:id="rId34"/>
    <p:sldId id="280" r:id="rId35"/>
    <p:sldId id="298" r:id="rId36"/>
    <p:sldId id="299" r:id="rId37"/>
    <p:sldId id="307" r:id="rId38"/>
    <p:sldId id="311" r:id="rId39"/>
    <p:sldId id="308" r:id="rId40"/>
    <p:sldId id="309" r:id="rId41"/>
    <p:sldId id="310" r:id="rId42"/>
    <p:sldId id="300" r:id="rId43"/>
    <p:sldId id="301" r:id="rId44"/>
    <p:sldId id="302" r:id="rId45"/>
    <p:sldId id="303" r:id="rId46"/>
    <p:sldId id="306" r:id="rId47"/>
    <p:sldId id="287" r:id="rId48"/>
    <p:sldId id="288" r:id="rId49"/>
    <p:sldId id="290" r:id="rId50"/>
    <p:sldId id="289" r:id="rId51"/>
    <p:sldId id="291" r:id="rId52"/>
    <p:sldId id="292" r:id="rId53"/>
    <p:sldId id="294" r:id="rId54"/>
    <p:sldId id="281" r:id="rId55"/>
    <p:sldId id="282" r:id="rId56"/>
    <p:sldId id="283" r:id="rId57"/>
    <p:sldId id="285" r:id="rId58"/>
    <p:sldId id="284" r:id="rId59"/>
    <p:sldId id="286" r:id="rId60"/>
    <p:sldId id="313" r:id="rId61"/>
    <p:sldId id="312" r:id="rId62"/>
    <p:sldId id="315" r:id="rId63"/>
    <p:sldId id="296" r:id="rId64"/>
    <p:sldId id="326" r:id="rId65"/>
    <p:sldId id="327" r:id="rId66"/>
    <p:sldId id="333" r:id="rId67"/>
    <p:sldId id="314" r:id="rId68"/>
    <p:sldId id="331" r:id="rId69"/>
    <p:sldId id="332" r:id="rId70"/>
    <p:sldId id="297" r:id="rId71"/>
    <p:sldId id="328" r:id="rId72"/>
    <p:sldId id="330"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7D6CDF8-348D-478F-BE26-45DF9A832F7B}">
          <p14:sldIdLst>
            <p14:sldId id="256"/>
            <p14:sldId id="257"/>
            <p14:sldId id="258"/>
            <p14:sldId id="259"/>
            <p14:sldId id="260"/>
            <p14:sldId id="261"/>
            <p14:sldId id="262"/>
            <p14:sldId id="263"/>
            <p14:sldId id="265"/>
            <p14:sldId id="305"/>
            <p14:sldId id="266"/>
            <p14:sldId id="267"/>
            <p14:sldId id="269"/>
            <p14:sldId id="325"/>
            <p14:sldId id="324"/>
            <p14:sldId id="323"/>
            <p14:sldId id="268"/>
            <p14:sldId id="270"/>
            <p14:sldId id="271"/>
            <p14:sldId id="272"/>
            <p14:sldId id="273"/>
            <p14:sldId id="274"/>
            <p14:sldId id="276"/>
            <p14:sldId id="277"/>
            <p14:sldId id="316"/>
            <p14:sldId id="317"/>
            <p14:sldId id="318"/>
            <p14:sldId id="319"/>
            <p14:sldId id="320"/>
            <p14:sldId id="321"/>
            <p14:sldId id="322"/>
            <p14:sldId id="279"/>
            <p14:sldId id="280"/>
            <p14:sldId id="298"/>
            <p14:sldId id="299"/>
            <p14:sldId id="307"/>
            <p14:sldId id="311"/>
            <p14:sldId id="308"/>
            <p14:sldId id="309"/>
            <p14:sldId id="310"/>
            <p14:sldId id="300"/>
            <p14:sldId id="301"/>
            <p14:sldId id="302"/>
            <p14:sldId id="303"/>
            <p14:sldId id="306"/>
            <p14:sldId id="287"/>
            <p14:sldId id="288"/>
            <p14:sldId id="290"/>
            <p14:sldId id="289"/>
            <p14:sldId id="291"/>
            <p14:sldId id="292"/>
            <p14:sldId id="294"/>
            <p14:sldId id="281"/>
            <p14:sldId id="282"/>
            <p14:sldId id="283"/>
            <p14:sldId id="285"/>
            <p14:sldId id="284"/>
            <p14:sldId id="286"/>
            <p14:sldId id="313"/>
            <p14:sldId id="312"/>
            <p14:sldId id="315"/>
            <p14:sldId id="296"/>
            <p14:sldId id="326"/>
            <p14:sldId id="327"/>
            <p14:sldId id="333"/>
            <p14:sldId id="314"/>
            <p14:sldId id="331"/>
            <p14:sldId id="332"/>
            <p14:sldId id="297"/>
            <p14:sldId id="328"/>
            <p14:sldId id="330"/>
          </p14:sldIdLst>
        </p14:section>
        <p14:section name="Sección sin título" id="{4A43A63D-C1AA-494C-A53B-FEB046ABE84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65" autoAdjust="0"/>
    <p:restoredTop sz="94660"/>
  </p:normalViewPr>
  <p:slideViewPr>
    <p:cSldViewPr snapToGrid="0">
      <p:cViewPr varScale="1">
        <p:scale>
          <a:sx n="72" d="100"/>
          <a:sy n="72" d="100"/>
        </p:scale>
        <p:origin x="750" y="5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A5A07F2-64C7-440F-8502-6B2F57FEB933}" type="datetimeFigureOut">
              <a:rPr lang="es-AR" smtClean="0"/>
              <a:t>13/04/2018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2453850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A5A07F2-64C7-440F-8502-6B2F57FEB933}" type="datetimeFigureOut">
              <a:rPr lang="es-AR" smtClean="0"/>
              <a:t>13/04/2018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271146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A5A07F2-64C7-440F-8502-6B2F57FEB933}" type="datetimeFigureOut">
              <a:rPr lang="es-AR" smtClean="0"/>
              <a:t>13/04/2018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3508962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D2D12-CD5D-492F-8B02-98244BAB21A9}"/>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B9B51981-93CD-40D8-A939-9D7D3E9B9CF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D277085D-9D9C-4E6E-A669-34D66142D307}"/>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5" name="Marcador de pie de página 4">
            <a:extLst>
              <a:ext uri="{FF2B5EF4-FFF2-40B4-BE49-F238E27FC236}">
                <a16:creationId xmlns:a16="http://schemas.microsoft.com/office/drawing/2014/main" id="{422613C5-B979-4C12-83F8-C4ACD3DBA76D}"/>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F8A30F7F-0633-42E7-BE15-2261601AD8C3}"/>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2026728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A0103E-D05E-4CBF-936A-81CFB53A60B7}"/>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D8C82F0B-0C32-4D7D-A270-B36296885EEB}"/>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9014236B-6FE6-4DF8-A494-F841ACB8DB4A}"/>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5" name="Marcador de pie de página 4">
            <a:extLst>
              <a:ext uri="{FF2B5EF4-FFF2-40B4-BE49-F238E27FC236}">
                <a16:creationId xmlns:a16="http://schemas.microsoft.com/office/drawing/2014/main" id="{530E79B0-C4A1-4B51-AD62-9BE36514D26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5E3321C2-CCC9-4891-A8BF-809D6BA60F4E}"/>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632666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378CCD-A6CA-48E6-8570-70A9079581F8}"/>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894FE9E5-42D3-4900-8DF7-5CCF13C44AE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5240B67A-6746-40F0-BEA3-6C416CF9E798}"/>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5" name="Marcador de pie de página 4">
            <a:extLst>
              <a:ext uri="{FF2B5EF4-FFF2-40B4-BE49-F238E27FC236}">
                <a16:creationId xmlns:a16="http://schemas.microsoft.com/office/drawing/2014/main" id="{953774CC-BA9E-4C19-A15C-80E6E34CA969}"/>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1B5EE552-FF80-4B02-BD94-F5F9C9E8DAEA}"/>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2580195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EA5A3-8B90-475B-BE8E-31480D66EE81}"/>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5ECED432-6C63-49AD-A590-3163926F5C4D}"/>
              </a:ext>
            </a:extLst>
          </p:cNvPr>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208723BF-6523-4355-AEC4-D5C4A81D17B8}"/>
              </a:ext>
            </a:extLst>
          </p:cNvPr>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0F274B1A-BB85-4E54-91E8-20315184B97C}"/>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6" name="Marcador de pie de página 5">
            <a:extLst>
              <a:ext uri="{FF2B5EF4-FFF2-40B4-BE49-F238E27FC236}">
                <a16:creationId xmlns:a16="http://schemas.microsoft.com/office/drawing/2014/main" id="{DCDC6068-9BB9-48AA-BAF7-5F88856CFB0C}"/>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9A1C36FA-32FB-4A31-975A-B7D8B102EF4A}"/>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3988197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35D69-5F68-46C2-891E-BDF855A7A57E}"/>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4810AE99-3469-494C-9698-0740572BA54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1CAB264B-3858-4492-BD8C-E9D55BA7D0F8}"/>
              </a:ext>
            </a:extLst>
          </p:cNvPr>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E95DC6D3-E674-4500-BE92-27BB0B8086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E97068E1-DBD1-4EC4-9E9C-48EC176B037D}"/>
              </a:ext>
            </a:extLst>
          </p:cNvPr>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31739093-B1FE-4A9D-8D96-7761E84A21B4}"/>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8" name="Marcador de pie de página 7">
            <a:extLst>
              <a:ext uri="{FF2B5EF4-FFF2-40B4-BE49-F238E27FC236}">
                <a16:creationId xmlns:a16="http://schemas.microsoft.com/office/drawing/2014/main" id="{24097CAB-2D7A-4E34-BE5D-B0F1236AD9A2}"/>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59EE18C4-29A0-4F54-ABF5-833C7EE6C802}"/>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1659002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068C9-C6AF-45FC-8A10-B3CADDA45C1A}"/>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2D211200-28E7-4373-A9B8-453C623EA798}"/>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4" name="Marcador de pie de página 3">
            <a:extLst>
              <a:ext uri="{FF2B5EF4-FFF2-40B4-BE49-F238E27FC236}">
                <a16:creationId xmlns:a16="http://schemas.microsoft.com/office/drawing/2014/main" id="{85B51045-AEFC-491F-8F3C-162CE6C132C8}"/>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58401397-407C-4191-A959-922256BDA77B}"/>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2352773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313B867-7F24-4AE4-8AAB-2941861C01F9}"/>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3" name="Marcador de pie de página 2">
            <a:extLst>
              <a:ext uri="{FF2B5EF4-FFF2-40B4-BE49-F238E27FC236}">
                <a16:creationId xmlns:a16="http://schemas.microsoft.com/office/drawing/2014/main" id="{DDD99C67-5581-4637-A1B6-49137F81C7A5}"/>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CF50AD65-5227-428A-A4A6-F366616D38E0}"/>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3356192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122EFE-5FEA-4F90-9691-72D0D72C914B}"/>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4FB0159A-0D49-49FD-8491-3C729B8A722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C4AD48C9-B2C6-4F50-90DA-2A798BE6F8A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63A42389-8A49-43A9-95A4-07D2A5BE0E68}"/>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6" name="Marcador de pie de página 5">
            <a:extLst>
              <a:ext uri="{FF2B5EF4-FFF2-40B4-BE49-F238E27FC236}">
                <a16:creationId xmlns:a16="http://schemas.microsoft.com/office/drawing/2014/main" id="{D0F44C68-09EA-4640-A7D5-46CBD84B8BEF}"/>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F786FF25-32DE-4F21-8E0B-891DB53D7A81}"/>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32363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A5A07F2-64C7-440F-8502-6B2F57FEB933}" type="datetimeFigureOut">
              <a:rPr lang="es-AR" smtClean="0"/>
              <a:t>13/04/2018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919105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2E5E1-4F7A-4CB3-B9E0-3A964802CE38}"/>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F97772BF-0C9C-4567-8630-9409BCD19CA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Marcador de texto 3">
            <a:extLst>
              <a:ext uri="{FF2B5EF4-FFF2-40B4-BE49-F238E27FC236}">
                <a16:creationId xmlns:a16="http://schemas.microsoft.com/office/drawing/2014/main" id="{A4CEAAF9-A772-45BA-9737-6F76593C54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4DE1268C-B53B-45F3-87F0-DEC835919706}"/>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6" name="Marcador de pie de página 5">
            <a:extLst>
              <a:ext uri="{FF2B5EF4-FFF2-40B4-BE49-F238E27FC236}">
                <a16:creationId xmlns:a16="http://schemas.microsoft.com/office/drawing/2014/main" id="{C06B0F5D-1C57-4A1F-B65D-92E0A5566728}"/>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4E907201-2802-4909-AA54-DA30FE773C58}"/>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420587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BCA5D-F7B7-40C9-A83A-AEEF805535D2}"/>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DAFDB67F-0749-4FAC-8ED3-23565356B98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182A6ECC-AC6C-4837-9EAC-45C18EC32896}"/>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5" name="Marcador de pie de página 4">
            <a:extLst>
              <a:ext uri="{FF2B5EF4-FFF2-40B4-BE49-F238E27FC236}">
                <a16:creationId xmlns:a16="http://schemas.microsoft.com/office/drawing/2014/main" id="{EE4E6B5E-C303-4F34-8C67-C322011B89D8}"/>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4785FC32-48A8-4E20-B2A1-5D9BCB88E29F}"/>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3319927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9E8081-B3EE-46C3-B799-693CF723100B}"/>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474254D3-98ED-4E33-8EB9-664126D518A0}"/>
              </a:ext>
            </a:extLst>
          </p:cNvPr>
          <p:cNvSpPr>
            <a:spLocks noGrp="1"/>
          </p:cNvSpPr>
          <p:nvPr>
            <p:ph type="body" orient="vert" idx="1"/>
          </p:nvPr>
        </p:nvSpPr>
        <p:spPr>
          <a:xfrm>
            <a:off x="628650"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E1A76F54-26EB-469A-8732-5E6862D99E1A}"/>
              </a:ext>
            </a:extLst>
          </p:cNvPr>
          <p:cNvSpPr>
            <a:spLocks noGrp="1"/>
          </p:cNvSpPr>
          <p:nvPr>
            <p:ph type="dt" sz="half" idx="10"/>
          </p:nvPr>
        </p:nvSpPr>
        <p:spPr/>
        <p:txBody>
          <a:bodyPr/>
          <a:lstStyle/>
          <a:p>
            <a:fld id="{E3EEBA4E-4DCF-482A-92D4-935BEEAD2599}" type="datetimeFigureOut">
              <a:rPr lang="es-AR" smtClean="0"/>
              <a:t>13/04/2018</a:t>
            </a:fld>
            <a:endParaRPr lang="es-AR"/>
          </a:p>
        </p:txBody>
      </p:sp>
      <p:sp>
        <p:nvSpPr>
          <p:cNvPr id="5" name="Marcador de pie de página 4">
            <a:extLst>
              <a:ext uri="{FF2B5EF4-FFF2-40B4-BE49-F238E27FC236}">
                <a16:creationId xmlns:a16="http://schemas.microsoft.com/office/drawing/2014/main" id="{4F7D07E1-86FE-49DE-82BF-CBB94D257A5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1AE79C8-EF3B-4EBD-A57E-D9DE42773CCE}"/>
              </a:ext>
            </a:extLst>
          </p:cNvPr>
          <p:cNvSpPr>
            <a:spLocks noGrp="1"/>
          </p:cNvSpPr>
          <p:nvPr>
            <p:ph type="sldNum" sz="quarter" idx="12"/>
          </p:nvPr>
        </p:nvSpPr>
        <p:spPr/>
        <p:txBody>
          <a:bodyPr/>
          <a:lstStyle/>
          <a:p>
            <a:fld id="{B4995F8A-72E8-4405-901A-819968F347BE}" type="slidenum">
              <a:rPr lang="es-AR" smtClean="0"/>
              <a:t>‹Nº›</a:t>
            </a:fld>
            <a:endParaRPr lang="es-AR"/>
          </a:p>
        </p:txBody>
      </p:sp>
    </p:spTree>
    <p:extLst>
      <p:ext uri="{BB962C8B-B14F-4D97-AF65-F5344CB8AC3E}">
        <p14:creationId xmlns:p14="http://schemas.microsoft.com/office/powerpoint/2010/main" val="327120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CA5A07F2-64C7-440F-8502-6B2F57FEB933}" type="datetimeFigureOut">
              <a:rPr lang="es-AR" smtClean="0"/>
              <a:t>13/04/2018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32667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A5A07F2-64C7-440F-8502-6B2F57FEB933}" type="datetimeFigureOut">
              <a:rPr lang="es-AR" smtClean="0"/>
              <a:t>13/04/2018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1981841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A5A07F2-64C7-440F-8502-6B2F57FEB933}" type="datetimeFigureOut">
              <a:rPr lang="es-AR" smtClean="0"/>
              <a:t>13/04/2018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720009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A5A07F2-64C7-440F-8502-6B2F57FEB933}" type="datetimeFigureOut">
              <a:rPr lang="es-AR" smtClean="0"/>
              <a:t>13/04/2018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4214786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5A07F2-64C7-440F-8502-6B2F57FEB933}" type="datetimeFigureOut">
              <a:rPr lang="es-AR" smtClean="0"/>
              <a:t>13/04/2018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1012331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A5A07F2-64C7-440F-8502-6B2F57FEB933}" type="datetimeFigureOut">
              <a:rPr lang="es-AR" smtClean="0"/>
              <a:t>13/04/2018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2312857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A5A07F2-64C7-440F-8502-6B2F57FEB933}" type="datetimeFigureOut">
              <a:rPr lang="es-AR" smtClean="0"/>
              <a:t>13/04/2018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0A29BA1-4EB8-4752-8554-C030810FC6DC}" type="slidenum">
              <a:rPr lang="es-AR" smtClean="0"/>
              <a:t>‹Nº›</a:t>
            </a:fld>
            <a:endParaRPr lang="es-AR"/>
          </a:p>
        </p:txBody>
      </p:sp>
    </p:spTree>
    <p:extLst>
      <p:ext uri="{BB962C8B-B14F-4D97-AF65-F5344CB8AC3E}">
        <p14:creationId xmlns:p14="http://schemas.microsoft.com/office/powerpoint/2010/main" val="1547250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A07F2-64C7-440F-8502-6B2F57FEB933}" type="datetimeFigureOut">
              <a:rPr lang="es-AR" smtClean="0"/>
              <a:t>13/04/2018</a:t>
            </a:fld>
            <a:endParaRPr lang="es-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29BA1-4EB8-4752-8554-C030810FC6DC}" type="slidenum">
              <a:rPr lang="es-AR" smtClean="0"/>
              <a:t>‹Nº›</a:t>
            </a:fld>
            <a:endParaRPr lang="es-AR"/>
          </a:p>
        </p:txBody>
      </p:sp>
    </p:spTree>
    <p:extLst>
      <p:ext uri="{BB962C8B-B14F-4D97-AF65-F5344CB8AC3E}">
        <p14:creationId xmlns:p14="http://schemas.microsoft.com/office/powerpoint/2010/main" val="4193409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D7D2B6-687B-4B33-9C8B-4D6A3C95CAC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1C9B16A0-6B34-428A-A903-F1051DB0D9A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4CF71F0B-46AA-49DA-BB69-3BE0DE8F93D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3EEBA4E-4DCF-482A-92D4-935BEEAD2599}" type="datetimeFigureOut">
              <a:rPr lang="es-AR" smtClean="0"/>
              <a:t>13/04/2018</a:t>
            </a:fld>
            <a:endParaRPr lang="es-AR"/>
          </a:p>
        </p:txBody>
      </p:sp>
      <p:sp>
        <p:nvSpPr>
          <p:cNvPr id="5" name="Marcador de pie de página 4">
            <a:extLst>
              <a:ext uri="{FF2B5EF4-FFF2-40B4-BE49-F238E27FC236}">
                <a16:creationId xmlns:a16="http://schemas.microsoft.com/office/drawing/2014/main" id="{7EB4657D-F2D9-4E8F-80D1-F5EF6859DCB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91C63E15-DA54-43FB-A5F7-334D1951619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995F8A-72E8-4405-901A-819968F347BE}" type="slidenum">
              <a:rPr lang="es-AR" smtClean="0"/>
              <a:t>‹Nº›</a:t>
            </a:fld>
            <a:endParaRPr lang="es-AR"/>
          </a:p>
        </p:txBody>
      </p:sp>
    </p:spTree>
    <p:extLst>
      <p:ext uri="{BB962C8B-B14F-4D97-AF65-F5344CB8AC3E}">
        <p14:creationId xmlns:p14="http://schemas.microsoft.com/office/powerpoint/2010/main" val="3010500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R-wAt7LFDM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C71278A-5C9B-4B38-8E1E-04DECED5595F}"/>
              </a:ext>
            </a:extLst>
          </p:cNvPr>
          <p:cNvSpPr/>
          <p:nvPr/>
        </p:nvSpPr>
        <p:spPr>
          <a:xfrm>
            <a:off x="0" y="6206868"/>
            <a:ext cx="9144000" cy="461665"/>
          </a:xfrm>
          <a:prstGeom prst="rect">
            <a:avLst/>
          </a:prstGeom>
        </p:spPr>
        <p:txBody>
          <a:bodyPr wrap="square">
            <a:spAutoFit/>
          </a:bodyPr>
          <a:lstStyle/>
          <a:p>
            <a:r>
              <a:rPr lang="es-AR" sz="1200" b="1">
                <a:latin typeface="Arial" panose="020B0604020202020204" pitchFamily="34" charset="0"/>
                <a:cs typeface="Arial" panose="020B0604020202020204" pitchFamily="34" charset="0"/>
              </a:rPr>
              <a:t>BIONANOTECHNOLOGY. Lessons from Nature. David S. Goodsell, Ph.D. </a:t>
            </a:r>
            <a:r>
              <a:rPr lang="es-AR" sz="1200">
                <a:latin typeface="Arial" panose="020B0604020202020204" pitchFamily="34" charset="0"/>
                <a:cs typeface="Arial" panose="020B0604020202020204" pitchFamily="34" charset="0"/>
              </a:rPr>
              <a:t>Department of Molecular Biology</a:t>
            </a:r>
          </a:p>
          <a:p>
            <a:r>
              <a:rPr lang="es-AR" sz="1200">
                <a:latin typeface="Arial" panose="020B0604020202020204" pitchFamily="34" charset="0"/>
                <a:cs typeface="Arial" panose="020B0604020202020204" pitchFamily="34" charset="0"/>
              </a:rPr>
              <a:t>The Scripps Research Institute La Jolla, California Copyright © 2004 by Wiley-Liss, Inc., Hoboken, New Jersey. All rights reserved.</a:t>
            </a:r>
          </a:p>
        </p:txBody>
      </p:sp>
      <p:sp>
        <p:nvSpPr>
          <p:cNvPr id="5" name="CuadroTexto 4">
            <a:extLst>
              <a:ext uri="{FF2B5EF4-FFF2-40B4-BE49-F238E27FC236}">
                <a16:creationId xmlns:a16="http://schemas.microsoft.com/office/drawing/2014/main" id="{32414CBB-C695-46C2-8D0B-55E22FABDEBE}"/>
              </a:ext>
            </a:extLst>
          </p:cNvPr>
          <p:cNvSpPr txBox="1"/>
          <p:nvPr/>
        </p:nvSpPr>
        <p:spPr>
          <a:xfrm>
            <a:off x="0" y="96114"/>
            <a:ext cx="9144000" cy="523220"/>
          </a:xfrm>
          <a:prstGeom prst="rect">
            <a:avLst/>
          </a:prstGeom>
          <a:solidFill>
            <a:schemeClr val="bg2">
              <a:lumMod val="90000"/>
            </a:schemeClr>
          </a:solidFill>
        </p:spPr>
        <p:txBody>
          <a:bodyPr wrap="square" rtlCol="0">
            <a:spAutoFit/>
          </a:bodyPr>
          <a:lstStyle/>
          <a:p>
            <a:pPr algn="ctr"/>
            <a:r>
              <a:rPr lang="es-AR" sz="2800" dirty="0">
                <a:solidFill>
                  <a:srgbClr val="3333FF"/>
                </a:solidFill>
                <a:latin typeface="Arial" panose="020B0604020202020204" pitchFamily="34" charset="0"/>
                <a:cs typeface="Arial" panose="020B0604020202020204" pitchFamily="34" charset="0"/>
              </a:rPr>
              <a:t>EL EXTRAÑO MUNDO DE LAS </a:t>
            </a:r>
            <a:r>
              <a:rPr lang="es-AR" sz="2800" b="1" dirty="0" err="1">
                <a:solidFill>
                  <a:srgbClr val="3333FF"/>
                </a:solidFill>
                <a:latin typeface="Arial" panose="020B0604020202020204" pitchFamily="34" charset="0"/>
                <a:cs typeface="Arial" panose="020B0604020202020204" pitchFamily="34" charset="0"/>
              </a:rPr>
              <a:t>nanobiomaquinas</a:t>
            </a:r>
            <a:r>
              <a:rPr lang="es-AR" sz="2800" b="1" dirty="0">
                <a:solidFill>
                  <a:srgbClr val="3333FF"/>
                </a:solidFill>
                <a:latin typeface="Arial" panose="020B0604020202020204" pitchFamily="34" charset="0"/>
                <a:cs typeface="Arial" panose="020B0604020202020204" pitchFamily="34" charset="0"/>
              </a:rPr>
              <a:t> (1)</a:t>
            </a:r>
          </a:p>
        </p:txBody>
      </p:sp>
      <p:sp>
        <p:nvSpPr>
          <p:cNvPr id="6" name="Rectángulo 5">
            <a:extLst>
              <a:ext uri="{FF2B5EF4-FFF2-40B4-BE49-F238E27FC236}">
                <a16:creationId xmlns:a16="http://schemas.microsoft.com/office/drawing/2014/main" id="{B58ADE19-18C2-471A-A060-C88E1E3C6996}"/>
              </a:ext>
            </a:extLst>
          </p:cNvPr>
          <p:cNvSpPr/>
          <p:nvPr/>
        </p:nvSpPr>
        <p:spPr>
          <a:xfrm>
            <a:off x="600074" y="541799"/>
            <a:ext cx="7943849" cy="3970318"/>
          </a:xfrm>
          <a:prstGeom prst="rect">
            <a:avLst/>
          </a:prstGeom>
        </p:spPr>
        <p:txBody>
          <a:bodyPr wrap="square">
            <a:spAutoFit/>
          </a:bodyPr>
          <a:lstStyle/>
          <a:p>
            <a:r>
              <a:rPr lang="es-AR" dirty="0">
                <a:latin typeface="Arial" panose="020B0604020202020204" pitchFamily="34" charset="0"/>
                <a:cs typeface="Arial" panose="020B0604020202020204" pitchFamily="34" charset="0"/>
              </a:rPr>
              <a:t>Inercia y gravedad son despreciables en la </a:t>
            </a:r>
            <a:r>
              <a:rPr lang="es-AR" dirty="0" err="1">
                <a:latin typeface="Arial" panose="020B0604020202020204" pitchFamily="34" charset="0"/>
                <a:cs typeface="Arial" panose="020B0604020202020204" pitchFamily="34" charset="0"/>
              </a:rPr>
              <a:t>nanoescala</a:t>
            </a:r>
            <a:r>
              <a:rPr lang="es-AR" dirty="0">
                <a:latin typeface="Arial" panose="020B0604020202020204" pitchFamily="34" charset="0"/>
                <a:cs typeface="Arial" panose="020B0604020202020204" pitchFamily="34" charset="0"/>
              </a:rPr>
              <a:t>:</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	Objetos macroscópicos están dominados por su </a:t>
            </a:r>
            <a:r>
              <a:rPr lang="es-AR" b="1" dirty="0">
                <a:latin typeface="Arial" panose="020B0604020202020204" pitchFamily="34" charset="0"/>
                <a:cs typeface="Arial" panose="020B0604020202020204" pitchFamily="34" charset="0"/>
              </a:rPr>
              <a:t>masa</a:t>
            </a:r>
          </a:p>
          <a:p>
            <a:endParaRPr lang="es-AR" b="1"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	 </a:t>
            </a:r>
            <a:r>
              <a:rPr lang="es-AR" b="1" u="sng" dirty="0">
                <a:latin typeface="Arial" panose="020B0604020202020204" pitchFamily="34" charset="0"/>
                <a:cs typeface="Arial" panose="020B0604020202020204" pitchFamily="34" charset="0"/>
              </a:rPr>
              <a:t>Objetos de tamaño entre cm-m</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propiedades físicas como </a:t>
            </a:r>
            <a:r>
              <a:rPr lang="es-AR" dirty="0">
                <a:solidFill>
                  <a:srgbClr val="FF0000"/>
                </a:solidFill>
                <a:latin typeface="Arial" panose="020B0604020202020204" pitchFamily="34" charset="0"/>
                <a:cs typeface="Arial" panose="020B0604020202020204" pitchFamily="34" charset="0"/>
              </a:rPr>
              <a:t>fricción/</a:t>
            </a:r>
            <a:r>
              <a:rPr lang="es-AR" dirty="0" err="1">
                <a:solidFill>
                  <a:srgbClr val="FF0000"/>
                </a:solidFill>
                <a:latin typeface="Arial" panose="020B0604020202020204" pitchFamily="34" charset="0"/>
                <a:cs typeface="Arial" panose="020B0604020202020204" pitchFamily="34" charset="0"/>
              </a:rPr>
              <a:t>tensile</a:t>
            </a:r>
            <a:r>
              <a:rPr lang="es-AR" dirty="0">
                <a:solidFill>
                  <a:srgbClr val="FF0000"/>
                </a:solidFill>
                <a:latin typeface="Arial" panose="020B0604020202020204" pitchFamily="34" charset="0"/>
                <a:cs typeface="Arial" panose="020B0604020202020204" pitchFamily="34" charset="0"/>
              </a:rPr>
              <a:t> </a:t>
            </a:r>
            <a:r>
              <a:rPr lang="es-AR" dirty="0" err="1">
                <a:solidFill>
                  <a:srgbClr val="FF0000"/>
                </a:solidFill>
                <a:latin typeface="Arial" panose="020B0604020202020204" pitchFamily="34" charset="0"/>
                <a:cs typeface="Arial" panose="020B0604020202020204" pitchFamily="34" charset="0"/>
              </a:rPr>
              <a:t>strength</a:t>
            </a:r>
            <a:r>
              <a:rPr lang="es-AR" dirty="0">
                <a:solidFill>
                  <a:srgbClr val="FF0000"/>
                </a:solidFill>
                <a:latin typeface="Arial" panose="020B0604020202020204" pitchFamily="34" charset="0"/>
                <a:cs typeface="Arial" panose="020B0604020202020204" pitchFamily="34" charset="0"/>
              </a:rPr>
              <a:t> [resistencia a la tracción] /</a:t>
            </a:r>
            <a:r>
              <a:rPr lang="es-AR" dirty="0" err="1">
                <a:solidFill>
                  <a:srgbClr val="FF0000"/>
                </a:solidFill>
                <a:latin typeface="Arial" panose="020B0604020202020204" pitchFamily="34" charset="0"/>
                <a:cs typeface="Arial" panose="020B0604020202020204" pitchFamily="34" charset="0"/>
              </a:rPr>
              <a:t>shear</a:t>
            </a:r>
            <a:r>
              <a:rPr lang="es-AR" dirty="0">
                <a:solidFill>
                  <a:srgbClr val="FF0000"/>
                </a:solidFill>
                <a:latin typeface="Arial" panose="020B0604020202020204" pitchFamily="34" charset="0"/>
                <a:cs typeface="Arial" panose="020B0604020202020204" pitchFamily="34" charset="0"/>
              </a:rPr>
              <a:t> </a:t>
            </a:r>
            <a:r>
              <a:rPr lang="es-AR" dirty="0" err="1">
                <a:solidFill>
                  <a:srgbClr val="FF0000"/>
                </a:solidFill>
                <a:latin typeface="Arial" panose="020B0604020202020204" pitchFamily="34" charset="0"/>
                <a:cs typeface="Arial" panose="020B0604020202020204" pitchFamily="34" charset="0"/>
              </a:rPr>
              <a:t>strength</a:t>
            </a:r>
            <a:r>
              <a:rPr lang="es-AR" dirty="0">
                <a:solidFill>
                  <a:srgbClr val="FF0000"/>
                </a:solidFill>
                <a:latin typeface="Arial" panose="020B0604020202020204" pitchFamily="34" charset="0"/>
                <a:cs typeface="Arial" panose="020B0604020202020204" pitchFamily="34" charset="0"/>
              </a:rPr>
              <a:t> [resistencia a la cizalladura]</a:t>
            </a:r>
            <a:r>
              <a:rPr lang="es-AR" dirty="0">
                <a:latin typeface="Arial" panose="020B0604020202020204" pitchFamily="34" charset="0"/>
                <a:cs typeface="Arial" panose="020B0604020202020204" pitchFamily="34" charset="0"/>
              </a:rPr>
              <a:t>, tienen magnitudes comparables a las de la inercia-gravedad</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Al </a:t>
            </a:r>
            <a:r>
              <a:rPr lang="es-AR" b="1" dirty="0">
                <a:solidFill>
                  <a:srgbClr val="00B050"/>
                </a:solidFill>
                <a:latin typeface="Arial" panose="020B0604020202020204" pitchFamily="34" charset="0"/>
                <a:cs typeface="Arial" panose="020B0604020202020204" pitchFamily="34" charset="0"/>
              </a:rPr>
              <a:t>subir</a:t>
            </a:r>
            <a:r>
              <a:rPr lang="es-AR" dirty="0">
                <a:solidFill>
                  <a:srgbClr val="00B050"/>
                </a:solidFill>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o </a:t>
            </a:r>
            <a:r>
              <a:rPr lang="es-AR" b="1" dirty="0">
                <a:latin typeface="Arial" panose="020B0604020202020204" pitchFamily="34" charset="0"/>
                <a:cs typeface="Arial" panose="020B0604020202020204" pitchFamily="34" charset="0"/>
              </a:rPr>
              <a:t>bajar</a:t>
            </a:r>
            <a:r>
              <a:rPr lang="es-AR" dirty="0">
                <a:latin typeface="Arial" panose="020B0604020202020204" pitchFamily="34" charset="0"/>
                <a:cs typeface="Arial" panose="020B0604020202020204" pitchFamily="34" charset="0"/>
              </a:rPr>
              <a:t> en la </a:t>
            </a:r>
            <a:r>
              <a:rPr lang="es-AR" b="1" dirty="0">
                <a:latin typeface="Arial" panose="020B0604020202020204" pitchFamily="34" charset="0"/>
                <a:cs typeface="Arial" panose="020B0604020202020204" pitchFamily="34" charset="0"/>
              </a:rPr>
              <a:t>escala de tamaños</a:t>
            </a:r>
            <a:r>
              <a:rPr lang="es-AR" dirty="0">
                <a:latin typeface="Arial" panose="020B0604020202020204" pitchFamily="34" charset="0"/>
                <a:cs typeface="Arial" panose="020B0604020202020204" pitchFamily="34" charset="0"/>
              </a:rPr>
              <a:t>, estas relaciones se modifican: </a:t>
            </a:r>
          </a:p>
          <a:p>
            <a:r>
              <a:rPr lang="es-AR" dirty="0">
                <a:latin typeface="Arial" panose="020B0604020202020204" pitchFamily="34" charset="0"/>
                <a:cs typeface="Arial" panose="020B0604020202020204" pitchFamily="34" charset="0"/>
              </a:rPr>
              <a:t>	</a:t>
            </a:r>
          </a:p>
          <a:p>
            <a:endParaRPr lang="es-AR" dirty="0">
              <a:latin typeface="Arial" panose="020B0604020202020204" pitchFamily="34" charset="0"/>
              <a:cs typeface="Arial" panose="020B0604020202020204" pitchFamily="34" charset="0"/>
            </a:endParaRPr>
          </a:p>
          <a:p>
            <a:r>
              <a:rPr lang="es-AR" b="1" dirty="0">
                <a:solidFill>
                  <a:srgbClr val="00B050"/>
                </a:solidFill>
                <a:latin typeface="Arial" panose="020B0604020202020204" pitchFamily="34" charset="0"/>
                <a:cs typeface="Arial" panose="020B0604020202020204" pitchFamily="34" charset="0"/>
              </a:rPr>
              <a:t>	La masa aumenta con </a:t>
            </a:r>
            <a:r>
              <a:rPr lang="es-AR" b="1" baseline="30000" dirty="0">
                <a:solidFill>
                  <a:srgbClr val="00B050"/>
                </a:solidFill>
                <a:latin typeface="Arial" panose="020B0604020202020204" pitchFamily="34" charset="0"/>
                <a:cs typeface="Arial" panose="020B0604020202020204" pitchFamily="34" charset="0"/>
              </a:rPr>
              <a:t>3</a:t>
            </a:r>
            <a:r>
              <a:rPr lang="es-AR" b="1" dirty="0">
                <a:solidFill>
                  <a:srgbClr val="00B050"/>
                </a:solidFill>
                <a:latin typeface="Arial" panose="020B0604020202020204" pitchFamily="34" charset="0"/>
                <a:cs typeface="Arial" panose="020B0604020202020204" pitchFamily="34" charset="0"/>
              </a:rPr>
              <a:t>L</a:t>
            </a:r>
          </a:p>
          <a:p>
            <a:r>
              <a:rPr lang="es-AR" dirty="0">
                <a:latin typeface="Arial" panose="020B0604020202020204" pitchFamily="34" charset="0"/>
                <a:cs typeface="Arial" panose="020B0604020202020204" pitchFamily="34" charset="0"/>
              </a:rPr>
              <a:t>	La </a:t>
            </a:r>
            <a:r>
              <a:rPr lang="es-AR" dirty="0" err="1">
                <a:latin typeface="Arial" panose="020B0604020202020204" pitchFamily="34" charset="0"/>
                <a:cs typeface="Arial" panose="020B0604020202020204" pitchFamily="34" charset="0"/>
              </a:rPr>
              <a:t>friccion</a:t>
            </a:r>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strength</a:t>
            </a:r>
            <a:r>
              <a:rPr lang="es-AR" dirty="0">
                <a:latin typeface="Arial" panose="020B0604020202020204" pitchFamily="34" charset="0"/>
                <a:cs typeface="Arial" panose="020B0604020202020204" pitchFamily="34" charset="0"/>
              </a:rPr>
              <a:t> aumenta con </a:t>
            </a:r>
            <a:r>
              <a:rPr lang="es-AR" b="1" baseline="30000" dirty="0">
                <a:latin typeface="Arial" panose="020B0604020202020204" pitchFamily="34" charset="0"/>
                <a:cs typeface="Arial" panose="020B0604020202020204" pitchFamily="34" charset="0"/>
              </a:rPr>
              <a:t>1</a:t>
            </a:r>
            <a:r>
              <a:rPr lang="es-AR" b="1" dirty="0">
                <a:latin typeface="Arial" panose="020B0604020202020204" pitchFamily="34" charset="0"/>
                <a:cs typeface="Arial" panose="020B0604020202020204" pitchFamily="34" charset="0"/>
              </a:rPr>
              <a:t>L o </a:t>
            </a:r>
            <a:r>
              <a:rPr lang="es-AR" b="1" baseline="30000" dirty="0">
                <a:latin typeface="Arial" panose="020B0604020202020204" pitchFamily="34" charset="0"/>
                <a:cs typeface="Arial" panose="020B0604020202020204" pitchFamily="34" charset="0"/>
              </a:rPr>
              <a:t>2</a:t>
            </a:r>
            <a:r>
              <a:rPr lang="es-AR" b="1" dirty="0">
                <a:latin typeface="Arial" panose="020B0604020202020204" pitchFamily="34" charset="0"/>
                <a:cs typeface="Arial" panose="020B0604020202020204" pitchFamily="34" charset="0"/>
              </a:rPr>
              <a:t>L</a:t>
            </a:r>
          </a:p>
        </p:txBody>
      </p:sp>
      <p:sp>
        <p:nvSpPr>
          <p:cNvPr id="7" name="Rectángulo 6">
            <a:extLst>
              <a:ext uri="{FF2B5EF4-FFF2-40B4-BE49-F238E27FC236}">
                <a16:creationId xmlns:a16="http://schemas.microsoft.com/office/drawing/2014/main" id="{C3ED137C-3D2D-4308-B7CC-D81A26DBE8C8}"/>
              </a:ext>
            </a:extLst>
          </p:cNvPr>
          <p:cNvSpPr/>
          <p:nvPr/>
        </p:nvSpPr>
        <p:spPr>
          <a:xfrm>
            <a:off x="5486400" y="3387656"/>
            <a:ext cx="2781300" cy="1754326"/>
          </a:xfrm>
          <a:prstGeom prst="rect">
            <a:avLst/>
          </a:prstGeom>
        </p:spPr>
        <p:txBody>
          <a:bodyPr wrap="square">
            <a:spAutoFit/>
          </a:bodyPr>
          <a:lstStyle/>
          <a:p>
            <a:r>
              <a:rPr lang="es-AR" dirty="0">
                <a:latin typeface="Arial" panose="020B0604020202020204" pitchFamily="34" charset="0"/>
                <a:cs typeface="Arial" panose="020B0604020202020204" pitchFamily="34" charset="0"/>
              </a:rPr>
              <a:t>En  </a:t>
            </a:r>
            <a:r>
              <a:rPr lang="es-AR" b="1" u="sng" dirty="0">
                <a:latin typeface="Arial" panose="020B0604020202020204" pitchFamily="34" charset="0"/>
                <a:cs typeface="Arial" panose="020B0604020202020204" pitchFamily="34" charset="0"/>
              </a:rPr>
              <a:t>objetos de gran tamaño </a:t>
            </a:r>
            <a:r>
              <a:rPr lang="es-AR" dirty="0">
                <a:latin typeface="Arial" panose="020B0604020202020204" pitchFamily="34" charset="0"/>
                <a:cs typeface="Arial" panose="020B0604020202020204" pitchFamily="34" charset="0"/>
              </a:rPr>
              <a:t>[edificio], el aumento en inercia o peso (</a:t>
            </a:r>
            <a:r>
              <a:rPr lang="es-AR" b="1" dirty="0">
                <a:latin typeface="Arial" panose="020B0604020202020204" pitchFamily="34" charset="0"/>
                <a:cs typeface="Arial" panose="020B0604020202020204" pitchFamily="34" charset="0"/>
              </a:rPr>
              <a:t>masa</a:t>
            </a:r>
            <a:r>
              <a:rPr lang="es-AR" dirty="0">
                <a:latin typeface="Arial" panose="020B0604020202020204" pitchFamily="34" charset="0"/>
                <a:cs typeface="Arial" panose="020B0604020202020204" pitchFamily="34" charset="0"/>
              </a:rPr>
              <a:t>) puede superar </a:t>
            </a:r>
            <a:r>
              <a:rPr lang="es-AR" dirty="0" err="1">
                <a:latin typeface="Arial" panose="020B0604020202020204" pitchFamily="34" charset="0"/>
                <a:cs typeface="Arial" panose="020B0604020202020204" pitchFamily="34" charset="0"/>
              </a:rPr>
              <a:t>rapidamente</a:t>
            </a:r>
            <a:r>
              <a:rPr lang="es-AR" dirty="0">
                <a:latin typeface="Arial" panose="020B0604020202020204" pitchFamily="34" charset="0"/>
                <a:cs typeface="Arial" panose="020B0604020202020204" pitchFamily="34" charset="0"/>
              </a:rPr>
              <a:t> el aumento en </a:t>
            </a:r>
            <a:r>
              <a:rPr lang="es-AR" dirty="0" err="1">
                <a:latin typeface="Arial" panose="020B0604020202020204" pitchFamily="34" charset="0"/>
                <a:cs typeface="Arial" panose="020B0604020202020204" pitchFamily="34" charset="0"/>
              </a:rPr>
              <a:t>strength</a:t>
            </a:r>
            <a:endParaRPr lang="es-AR" dirty="0">
              <a:latin typeface="Arial" panose="020B0604020202020204" pitchFamily="34" charset="0"/>
              <a:cs typeface="Arial" panose="020B0604020202020204" pitchFamily="34" charset="0"/>
            </a:endParaRPr>
          </a:p>
        </p:txBody>
      </p:sp>
      <p:sp>
        <p:nvSpPr>
          <p:cNvPr id="8" name="Abrir llave 7">
            <a:extLst>
              <a:ext uri="{FF2B5EF4-FFF2-40B4-BE49-F238E27FC236}">
                <a16:creationId xmlns:a16="http://schemas.microsoft.com/office/drawing/2014/main" id="{D3E3A1FB-1D8D-4B28-BA81-245C76E3CFE8}"/>
              </a:ext>
            </a:extLst>
          </p:cNvPr>
          <p:cNvSpPr/>
          <p:nvPr/>
        </p:nvSpPr>
        <p:spPr>
          <a:xfrm>
            <a:off x="5295900" y="3429001"/>
            <a:ext cx="257175" cy="171298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9" name="Rectángulo 8">
            <a:extLst>
              <a:ext uri="{FF2B5EF4-FFF2-40B4-BE49-F238E27FC236}">
                <a16:creationId xmlns:a16="http://schemas.microsoft.com/office/drawing/2014/main" id="{6C68B772-D866-41D3-8FA7-9233F87C1A07}"/>
              </a:ext>
            </a:extLst>
          </p:cNvPr>
          <p:cNvSpPr/>
          <p:nvPr/>
        </p:nvSpPr>
        <p:spPr>
          <a:xfrm>
            <a:off x="785812" y="5077034"/>
            <a:ext cx="7572375" cy="1107996"/>
          </a:xfrm>
          <a:prstGeom prst="rect">
            <a:avLst/>
          </a:prstGeom>
        </p:spPr>
        <p:txBody>
          <a:bodyPr wrap="square">
            <a:spAutoFit/>
          </a:bodyPr>
          <a:lstStyle/>
          <a:p>
            <a:r>
              <a:rPr lang="es-AR" b="1" u="sng" dirty="0">
                <a:latin typeface="Arial" panose="020B0604020202020204" pitchFamily="34" charset="0"/>
                <a:cs typeface="Arial" panose="020B0604020202020204" pitchFamily="34" charset="0"/>
              </a:rPr>
              <a:t>Objetos en la </a:t>
            </a:r>
            <a:r>
              <a:rPr lang="es-AR" b="1" u="sng" dirty="0" err="1">
                <a:latin typeface="Arial" panose="020B0604020202020204" pitchFamily="34" charset="0"/>
                <a:cs typeface="Arial" panose="020B0604020202020204" pitchFamily="34" charset="0"/>
              </a:rPr>
              <a:t>nanoescala</a:t>
            </a:r>
            <a:r>
              <a:rPr lang="es-AR" dirty="0">
                <a:latin typeface="Arial" panose="020B0604020202020204" pitchFamily="34" charset="0"/>
                <a:cs typeface="Arial" panose="020B0604020202020204" pitchFamily="34" charset="0"/>
              </a:rPr>
              <a:t>: la inercia ya no es una propiedad relevante [la intuición puede llevarnos a errores] : </a:t>
            </a:r>
            <a:r>
              <a:rPr lang="es-AR" sz="1200" i="1" dirty="0">
                <a:latin typeface="Arial" panose="020B0604020202020204" pitchFamily="34" charset="0"/>
                <a:cs typeface="Arial" panose="020B0604020202020204" pitchFamily="34" charset="0"/>
              </a:rPr>
              <a:t>nadadores microscópicos no poseen inercia y se frenan en distancias del orden del diámetro de un </a:t>
            </a:r>
            <a:r>
              <a:rPr lang="es-AR" sz="1200" i="1" dirty="0" err="1">
                <a:latin typeface="Arial" panose="020B0604020202020204" pitchFamily="34" charset="0"/>
                <a:cs typeface="Arial" panose="020B0604020202020204" pitchFamily="34" charset="0"/>
              </a:rPr>
              <a:t>atomo</a:t>
            </a:r>
            <a:endParaRPr lang="es-AR" sz="1200" i="1"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Ausencia de efectos gravitatorios y movimiento browniano</a:t>
            </a:r>
          </a:p>
        </p:txBody>
      </p:sp>
      <p:sp>
        <p:nvSpPr>
          <p:cNvPr id="10" name="Rectángulo 9">
            <a:extLst>
              <a:ext uri="{FF2B5EF4-FFF2-40B4-BE49-F238E27FC236}">
                <a16:creationId xmlns:a16="http://schemas.microsoft.com/office/drawing/2014/main" id="{A2C0DC15-5B98-4EE0-9DDE-00378684DEDC}"/>
              </a:ext>
            </a:extLst>
          </p:cNvPr>
          <p:cNvSpPr/>
          <p:nvPr/>
        </p:nvSpPr>
        <p:spPr>
          <a:xfrm>
            <a:off x="-2" y="1658445"/>
            <a:ext cx="9144000" cy="341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Rectángulo 10">
            <a:extLst>
              <a:ext uri="{FF2B5EF4-FFF2-40B4-BE49-F238E27FC236}">
                <a16:creationId xmlns:a16="http://schemas.microsoft.com/office/drawing/2014/main" id="{E6613F6E-57AD-4996-9E90-0B023CE0198D}"/>
              </a:ext>
            </a:extLst>
          </p:cNvPr>
          <p:cNvSpPr/>
          <p:nvPr/>
        </p:nvSpPr>
        <p:spPr>
          <a:xfrm>
            <a:off x="0" y="5077034"/>
            <a:ext cx="9144000" cy="194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54428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D01C44F-58B1-4E5F-A7CA-51243599A389}"/>
              </a:ext>
            </a:extLst>
          </p:cNvPr>
          <p:cNvPicPr>
            <a:picLocks noChangeAspect="1"/>
          </p:cNvPicPr>
          <p:nvPr/>
        </p:nvPicPr>
        <p:blipFill>
          <a:blip r:embed="rId2"/>
          <a:stretch>
            <a:fillRect/>
          </a:stretch>
        </p:blipFill>
        <p:spPr>
          <a:xfrm>
            <a:off x="4158634" y="1301773"/>
            <a:ext cx="4714261" cy="5021016"/>
          </a:xfrm>
          <a:prstGeom prst="rect">
            <a:avLst/>
          </a:prstGeom>
        </p:spPr>
      </p:pic>
      <p:sp>
        <p:nvSpPr>
          <p:cNvPr id="5" name="Rectángulo 4">
            <a:extLst>
              <a:ext uri="{FF2B5EF4-FFF2-40B4-BE49-F238E27FC236}">
                <a16:creationId xmlns:a16="http://schemas.microsoft.com/office/drawing/2014/main" id="{AB6E13ED-B1EE-4C95-A5EC-35F49FD2AE81}"/>
              </a:ext>
            </a:extLst>
          </p:cNvPr>
          <p:cNvSpPr/>
          <p:nvPr/>
        </p:nvSpPr>
        <p:spPr>
          <a:xfrm>
            <a:off x="175107" y="4043803"/>
            <a:ext cx="4092093" cy="1938992"/>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Insulin is a small protein stabilized by a collection of different forces.</a:t>
            </a:r>
          </a:p>
          <a:p>
            <a:pPr algn="just"/>
            <a:r>
              <a:rPr lang="en-US" sz="1200" dirty="0">
                <a:latin typeface="Arial" panose="020B0604020202020204" pitchFamily="34" charset="0"/>
                <a:cs typeface="Arial" panose="020B0604020202020204" pitchFamily="34" charset="0"/>
              </a:rPr>
              <a:t>Covalent bonds, shown here as cylinders, connect the atoms of the structure. When placed in water, these chains fold to shield carbon-rich portions of the chain inside and to display the charged amino acids on the surface, where they can interact with water molecules. Hydrogen bonds connect different regions of the chain, strengthening the structure. The red dotted lines show hydrogen bonds formed in an -helix.</a:t>
            </a:r>
            <a:endParaRPr lang="es-AR" sz="1200"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94173C01-3183-4A01-9455-8389E48745B7}"/>
              </a:ext>
            </a:extLst>
          </p:cNvPr>
          <p:cNvPicPr>
            <a:picLocks noChangeAspect="1"/>
          </p:cNvPicPr>
          <p:nvPr/>
        </p:nvPicPr>
        <p:blipFill>
          <a:blip r:embed="rId3"/>
          <a:stretch>
            <a:fillRect/>
          </a:stretch>
        </p:blipFill>
        <p:spPr>
          <a:xfrm>
            <a:off x="175107" y="399877"/>
            <a:ext cx="8485670" cy="3180882"/>
          </a:xfrm>
          <a:prstGeom prst="rect">
            <a:avLst/>
          </a:prstGeom>
        </p:spPr>
      </p:pic>
    </p:spTree>
    <p:extLst>
      <p:ext uri="{BB962C8B-B14F-4D97-AF65-F5344CB8AC3E}">
        <p14:creationId xmlns:p14="http://schemas.microsoft.com/office/powerpoint/2010/main" val="38689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810FF0-2C74-4A89-B456-F191DE64EA2F}"/>
              </a:ext>
            </a:extLst>
          </p:cNvPr>
          <p:cNvPicPr>
            <a:picLocks noChangeAspect="1"/>
          </p:cNvPicPr>
          <p:nvPr/>
        </p:nvPicPr>
        <p:blipFill>
          <a:blip r:embed="rId2"/>
          <a:stretch>
            <a:fillRect/>
          </a:stretch>
        </p:blipFill>
        <p:spPr>
          <a:xfrm>
            <a:off x="5896009" y="644915"/>
            <a:ext cx="3100533" cy="5875946"/>
          </a:xfrm>
          <a:prstGeom prst="rect">
            <a:avLst/>
          </a:prstGeom>
        </p:spPr>
      </p:pic>
      <p:sp>
        <p:nvSpPr>
          <p:cNvPr id="6" name="Rectángulo 5">
            <a:extLst>
              <a:ext uri="{FF2B5EF4-FFF2-40B4-BE49-F238E27FC236}">
                <a16:creationId xmlns:a16="http://schemas.microsoft.com/office/drawing/2014/main" id="{AD802E09-DFBF-4130-A87D-F14460BF1B30}"/>
              </a:ext>
            </a:extLst>
          </p:cNvPr>
          <p:cNvSpPr/>
          <p:nvPr/>
        </p:nvSpPr>
        <p:spPr>
          <a:xfrm>
            <a:off x="0" y="121695"/>
            <a:ext cx="9144000" cy="523220"/>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A Síntesis covalente </a:t>
            </a:r>
          </a:p>
        </p:txBody>
      </p:sp>
      <p:sp>
        <p:nvSpPr>
          <p:cNvPr id="2" name="Rectángulo 1">
            <a:extLst>
              <a:ext uri="{FF2B5EF4-FFF2-40B4-BE49-F238E27FC236}">
                <a16:creationId xmlns:a16="http://schemas.microsoft.com/office/drawing/2014/main" id="{0034E0F6-00E0-486F-973C-190A08CD4739}"/>
              </a:ext>
            </a:extLst>
          </p:cNvPr>
          <p:cNvSpPr/>
          <p:nvPr/>
        </p:nvSpPr>
        <p:spPr>
          <a:xfrm>
            <a:off x="305884" y="1784119"/>
            <a:ext cx="4599579" cy="4247317"/>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Construcción de geometrías esenciales </a:t>
            </a:r>
            <a:r>
              <a:rPr lang="es-AR" dirty="0">
                <a:latin typeface="Arial" panose="020B0604020202020204" pitchFamily="34" charset="0"/>
                <a:cs typeface="Arial" panose="020B0604020202020204" pitchFamily="34" charset="0"/>
              </a:rPr>
              <a:t>RIGIDAS </a:t>
            </a:r>
            <a:r>
              <a:rPr lang="es-AR" dirty="0" err="1">
                <a:latin typeface="Arial" panose="020B0604020202020204" pitchFamily="34" charset="0"/>
                <a:cs typeface="Arial" panose="020B0604020202020204" pitchFamily="34" charset="0"/>
              </a:rPr>
              <a:t>gralmente</a:t>
            </a:r>
            <a:r>
              <a:rPr lang="es-AR" dirty="0">
                <a:latin typeface="Arial" panose="020B0604020202020204" pitchFamily="34" charset="0"/>
                <a:cs typeface="Arial" panose="020B0604020202020204" pitchFamily="34" charset="0"/>
              </a:rPr>
              <a:t> mediante reglas sencillas y generales</a:t>
            </a:r>
          </a:p>
          <a:p>
            <a:endParaRPr lang="es-AR"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Esqueletos</a:t>
            </a:r>
            <a:r>
              <a:rPr lang="es-AR" dirty="0">
                <a:latin typeface="Arial" panose="020B0604020202020204" pitchFamily="34" charset="0"/>
                <a:cs typeface="Arial" panose="020B0604020202020204" pitchFamily="34" charset="0"/>
              </a:rPr>
              <a:t> C, O /N </a:t>
            </a:r>
            <a:r>
              <a:rPr lang="es-AR" dirty="0" err="1">
                <a:latin typeface="Arial" panose="020B0604020202020204" pitchFamily="34" charset="0"/>
                <a:cs typeface="Arial" panose="020B0604020202020204" pitchFamily="34" charset="0"/>
              </a:rPr>
              <a:t>gralmente</a:t>
            </a:r>
            <a:r>
              <a:rPr lang="es-AR" dirty="0">
                <a:latin typeface="Arial" panose="020B0604020202020204" pitchFamily="34" charset="0"/>
                <a:cs typeface="Arial" panose="020B0604020202020204" pitchFamily="34" charset="0"/>
              </a:rPr>
              <a:t> separados e/si. </a:t>
            </a:r>
          </a:p>
          <a:p>
            <a:endParaRPr lang="es-AR"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Longitudes de enlace </a:t>
            </a:r>
            <a:r>
              <a:rPr lang="es-AR" dirty="0">
                <a:latin typeface="Arial" panose="020B0604020202020204" pitchFamily="34" charset="0"/>
                <a:cs typeface="Arial" panose="020B0604020202020204" pitchFamily="34" charset="0"/>
              </a:rPr>
              <a:t>varían en fracciones de Å</a:t>
            </a:r>
          </a:p>
          <a:p>
            <a:endParaRPr lang="es-AR"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Flexiones de ángulos enlace</a:t>
            </a:r>
            <a:r>
              <a:rPr lang="es-AR" dirty="0">
                <a:latin typeface="Arial" panose="020B0604020202020204" pitchFamily="34" charset="0"/>
                <a:cs typeface="Arial" panose="020B0604020202020204" pitchFamily="34" charset="0"/>
              </a:rPr>
              <a:t>: pocos grados</a:t>
            </a:r>
          </a:p>
          <a:p>
            <a:endParaRPr lang="es-AR"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Rotación alrededor de enlaces</a:t>
            </a:r>
            <a:r>
              <a:rPr lang="es-AR" dirty="0">
                <a:latin typeface="Arial" panose="020B0604020202020204" pitchFamily="34" charset="0"/>
                <a:cs typeface="Arial" panose="020B0604020202020204" pitchFamily="34" charset="0"/>
              </a:rPr>
              <a:t>: simples únicamente</a:t>
            </a:r>
          </a:p>
        </p:txBody>
      </p:sp>
      <p:pic>
        <p:nvPicPr>
          <p:cNvPr id="9" name="Imagen 8">
            <a:extLst>
              <a:ext uri="{FF2B5EF4-FFF2-40B4-BE49-F238E27FC236}">
                <a16:creationId xmlns:a16="http://schemas.microsoft.com/office/drawing/2014/main" id="{15DAF22F-BACF-4D9D-BBE8-658AE12343E6}"/>
              </a:ext>
            </a:extLst>
          </p:cNvPr>
          <p:cNvPicPr>
            <a:picLocks noChangeAspect="1"/>
          </p:cNvPicPr>
          <p:nvPr/>
        </p:nvPicPr>
        <p:blipFill rotWithShape="1">
          <a:blip r:embed="rId3"/>
          <a:srcRect l="11321" t="9235" r="14883" b="27155"/>
          <a:stretch/>
        </p:blipFill>
        <p:spPr>
          <a:xfrm>
            <a:off x="4905463" y="644915"/>
            <a:ext cx="5377218" cy="5998264"/>
          </a:xfrm>
          <a:prstGeom prst="rect">
            <a:avLst/>
          </a:prstGeom>
        </p:spPr>
      </p:pic>
    </p:spTree>
    <p:extLst>
      <p:ext uri="{BB962C8B-B14F-4D97-AF65-F5344CB8AC3E}">
        <p14:creationId xmlns:p14="http://schemas.microsoft.com/office/powerpoint/2010/main" val="308430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6C033D0-8AB7-4995-877F-82F3A8516B32}"/>
              </a:ext>
            </a:extLst>
          </p:cNvPr>
          <p:cNvPicPr>
            <a:picLocks noChangeAspect="1"/>
          </p:cNvPicPr>
          <p:nvPr/>
        </p:nvPicPr>
        <p:blipFill>
          <a:blip r:embed="rId2"/>
          <a:stretch>
            <a:fillRect/>
          </a:stretch>
        </p:blipFill>
        <p:spPr>
          <a:xfrm>
            <a:off x="4871410" y="1519111"/>
            <a:ext cx="3916463" cy="4686281"/>
          </a:xfrm>
          <a:prstGeom prst="rect">
            <a:avLst/>
          </a:prstGeom>
        </p:spPr>
      </p:pic>
      <p:sp>
        <p:nvSpPr>
          <p:cNvPr id="5" name="Rectángulo 4">
            <a:extLst>
              <a:ext uri="{FF2B5EF4-FFF2-40B4-BE49-F238E27FC236}">
                <a16:creationId xmlns:a16="http://schemas.microsoft.com/office/drawing/2014/main" id="{A3190F96-6F34-4DC3-8838-B4628E58652E}"/>
              </a:ext>
            </a:extLst>
          </p:cNvPr>
          <p:cNvSpPr/>
          <p:nvPr/>
        </p:nvSpPr>
        <p:spPr>
          <a:xfrm>
            <a:off x="299409" y="803913"/>
            <a:ext cx="8488463" cy="646331"/>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La resonancia tienen profundos efectos sobre la flexibilidad de la estructura molecular. </a:t>
            </a:r>
          </a:p>
        </p:txBody>
      </p:sp>
      <p:sp>
        <p:nvSpPr>
          <p:cNvPr id="6" name="Rectángulo 5">
            <a:extLst>
              <a:ext uri="{FF2B5EF4-FFF2-40B4-BE49-F238E27FC236}">
                <a16:creationId xmlns:a16="http://schemas.microsoft.com/office/drawing/2014/main" id="{F3BF9159-790D-41E5-83F4-75E4D8024DC9}"/>
              </a:ext>
            </a:extLst>
          </p:cNvPr>
          <p:cNvSpPr/>
          <p:nvPr/>
        </p:nvSpPr>
        <p:spPr>
          <a:xfrm>
            <a:off x="299409" y="3469435"/>
            <a:ext cx="5212160" cy="923330"/>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La </a:t>
            </a:r>
            <a:r>
              <a:rPr lang="es-AR" b="1" dirty="0">
                <a:solidFill>
                  <a:srgbClr val="3333FF"/>
                </a:solidFill>
                <a:latin typeface="Arial" panose="020B0604020202020204" pitchFamily="34" charset="0"/>
                <a:cs typeface="Arial" panose="020B0604020202020204" pitchFamily="34" charset="0"/>
              </a:rPr>
              <a:t>resonancia</a:t>
            </a:r>
            <a:r>
              <a:rPr lang="es-AR" b="1" dirty="0">
                <a:latin typeface="Arial" panose="020B0604020202020204" pitchFamily="34" charset="0"/>
                <a:cs typeface="Arial" panose="020B0604020202020204" pitchFamily="34" charset="0"/>
              </a:rPr>
              <a:t> rigidiza las </a:t>
            </a:r>
            <a:r>
              <a:rPr lang="es-AR" b="1" dirty="0" err="1">
                <a:latin typeface="Arial" panose="020B0604020202020204" pitchFamily="34" charset="0"/>
                <a:cs typeface="Arial" panose="020B0604020202020204" pitchFamily="34" charset="0"/>
              </a:rPr>
              <a:t>nanobioestructuras</a:t>
            </a:r>
            <a:r>
              <a:rPr lang="es-AR" b="1" dirty="0">
                <a:latin typeface="Arial" panose="020B0604020202020204" pitchFamily="34" charset="0"/>
                <a:cs typeface="Arial" panose="020B0604020202020204" pitchFamily="34" charset="0"/>
              </a:rPr>
              <a:t>: ocurre en proteínas y en ADN (aplanamiento de bases). </a:t>
            </a:r>
          </a:p>
        </p:txBody>
      </p:sp>
      <p:sp>
        <p:nvSpPr>
          <p:cNvPr id="7" name="Rectángulo 6">
            <a:extLst>
              <a:ext uri="{FF2B5EF4-FFF2-40B4-BE49-F238E27FC236}">
                <a16:creationId xmlns:a16="http://schemas.microsoft.com/office/drawing/2014/main" id="{C1F8AD7F-2DF9-4FBC-B468-8BF170BFF5B3}"/>
              </a:ext>
            </a:extLst>
          </p:cNvPr>
          <p:cNvSpPr/>
          <p:nvPr/>
        </p:nvSpPr>
        <p:spPr>
          <a:xfrm>
            <a:off x="0" y="121695"/>
            <a:ext cx="9144000" cy="523220"/>
          </a:xfrm>
          <a:prstGeom prst="rect">
            <a:avLst/>
          </a:prstGeom>
          <a:solidFill>
            <a:schemeClr val="bg2">
              <a:lumMod val="90000"/>
            </a:schemeClr>
          </a:solidFill>
        </p:spPr>
        <p:txBody>
          <a:bodyPr wrap="square">
            <a:spAutoFit/>
          </a:bodyPr>
          <a:lstStyle/>
          <a:p>
            <a:pPr algn="ctr"/>
            <a:r>
              <a:rPr lang="es-AR" sz="2800" b="1">
                <a:solidFill>
                  <a:srgbClr val="3333FF"/>
                </a:solidFill>
                <a:latin typeface="Arial" panose="020B0604020202020204" pitchFamily="34" charset="0"/>
                <a:cs typeface="Arial" panose="020B0604020202020204" pitchFamily="34" charset="0"/>
              </a:rPr>
              <a:t> Resonancia </a:t>
            </a:r>
          </a:p>
        </p:txBody>
      </p:sp>
    </p:spTree>
    <p:extLst>
      <p:ext uri="{BB962C8B-B14F-4D97-AF65-F5344CB8AC3E}">
        <p14:creationId xmlns:p14="http://schemas.microsoft.com/office/powerpoint/2010/main" val="38671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A705F62-39ED-4FDC-914C-F92FDE41C0AD}"/>
              </a:ext>
            </a:extLst>
          </p:cNvPr>
          <p:cNvPicPr>
            <a:picLocks noChangeAspect="1"/>
          </p:cNvPicPr>
          <p:nvPr/>
        </p:nvPicPr>
        <p:blipFill>
          <a:blip r:embed="rId2"/>
          <a:stretch>
            <a:fillRect/>
          </a:stretch>
        </p:blipFill>
        <p:spPr>
          <a:xfrm>
            <a:off x="4572000" y="2372758"/>
            <a:ext cx="4442285" cy="2340879"/>
          </a:xfrm>
          <a:prstGeom prst="rect">
            <a:avLst/>
          </a:prstGeom>
        </p:spPr>
      </p:pic>
      <p:sp>
        <p:nvSpPr>
          <p:cNvPr id="6" name="Rectángulo 5">
            <a:extLst>
              <a:ext uri="{FF2B5EF4-FFF2-40B4-BE49-F238E27FC236}">
                <a16:creationId xmlns:a16="http://schemas.microsoft.com/office/drawing/2014/main" id="{3983DD60-BB14-48B9-8B8F-A74A3AE2534B}"/>
              </a:ext>
            </a:extLst>
          </p:cNvPr>
          <p:cNvSpPr/>
          <p:nvPr/>
        </p:nvSpPr>
        <p:spPr>
          <a:xfrm>
            <a:off x="129715" y="2863680"/>
            <a:ext cx="3835612" cy="1754326"/>
          </a:xfrm>
          <a:prstGeom prst="rect">
            <a:avLst/>
          </a:prstGeom>
        </p:spPr>
        <p:txBody>
          <a:bodyPr wrap="square">
            <a:spAutoFit/>
          </a:bodyPr>
          <a:lstStyle/>
          <a:p>
            <a:pPr algn="just"/>
            <a:r>
              <a:rPr lang="es-AR" b="1" dirty="0">
                <a:solidFill>
                  <a:srgbClr val="3333FF"/>
                </a:solidFill>
                <a:latin typeface="Arial" panose="020B0604020202020204" pitchFamily="34" charset="0"/>
                <a:cs typeface="Arial" panose="020B0604020202020204" pitchFamily="34" charset="0"/>
              </a:rPr>
              <a:t>Repulsión:  </a:t>
            </a:r>
            <a:r>
              <a:rPr lang="es-AR" dirty="0">
                <a:latin typeface="Arial" panose="020B0604020202020204" pitchFamily="34" charset="0"/>
                <a:cs typeface="Arial" panose="020B0604020202020204" pitchFamily="34" charset="0"/>
              </a:rPr>
              <a:t>importantes a corta distancia (durante la colisión de moléculas) y decaen al perderse el contacto entre átomos. Limitan la libertad conformacional de </a:t>
            </a:r>
            <a:r>
              <a:rPr lang="es-AR"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a:t>
            </a:r>
          </a:p>
        </p:txBody>
      </p:sp>
      <p:sp>
        <p:nvSpPr>
          <p:cNvPr id="8" name="Rectángulo 7">
            <a:extLst>
              <a:ext uri="{FF2B5EF4-FFF2-40B4-BE49-F238E27FC236}">
                <a16:creationId xmlns:a16="http://schemas.microsoft.com/office/drawing/2014/main" id="{5F81BEBF-C8BF-4768-AC9A-D23E80471929}"/>
              </a:ext>
            </a:extLst>
          </p:cNvPr>
          <p:cNvSpPr/>
          <p:nvPr/>
        </p:nvSpPr>
        <p:spPr>
          <a:xfrm>
            <a:off x="0" y="121695"/>
            <a:ext cx="9144000" cy="954107"/>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 Fuerzas dispersión y repulsión actúan a corto rango</a:t>
            </a:r>
          </a:p>
        </p:txBody>
      </p:sp>
    </p:spTree>
    <p:extLst>
      <p:ext uri="{BB962C8B-B14F-4D97-AF65-F5344CB8AC3E}">
        <p14:creationId xmlns:p14="http://schemas.microsoft.com/office/powerpoint/2010/main" val="66653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382B016-7F98-4835-B2DA-3125F3AFB4A2}"/>
              </a:ext>
            </a:extLst>
          </p:cNvPr>
          <p:cNvPicPr>
            <a:picLocks noChangeAspect="1"/>
          </p:cNvPicPr>
          <p:nvPr/>
        </p:nvPicPr>
        <p:blipFill>
          <a:blip r:embed="rId2"/>
          <a:stretch>
            <a:fillRect/>
          </a:stretch>
        </p:blipFill>
        <p:spPr>
          <a:xfrm>
            <a:off x="193176" y="817619"/>
            <a:ext cx="8757647" cy="5222761"/>
          </a:xfrm>
          <a:prstGeom prst="rect">
            <a:avLst/>
          </a:prstGeom>
        </p:spPr>
      </p:pic>
    </p:spTree>
    <p:extLst>
      <p:ext uri="{BB962C8B-B14F-4D97-AF65-F5344CB8AC3E}">
        <p14:creationId xmlns:p14="http://schemas.microsoft.com/office/powerpoint/2010/main" val="1225369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D6B80DB-D893-4412-BD1E-D55A584897F2}"/>
              </a:ext>
            </a:extLst>
          </p:cNvPr>
          <p:cNvPicPr>
            <a:picLocks noChangeAspect="1"/>
          </p:cNvPicPr>
          <p:nvPr/>
        </p:nvPicPr>
        <p:blipFill>
          <a:blip r:embed="rId2"/>
          <a:stretch>
            <a:fillRect/>
          </a:stretch>
        </p:blipFill>
        <p:spPr>
          <a:xfrm>
            <a:off x="0" y="109768"/>
            <a:ext cx="9144000" cy="6638463"/>
          </a:xfrm>
          <a:prstGeom prst="rect">
            <a:avLst/>
          </a:prstGeom>
        </p:spPr>
      </p:pic>
    </p:spTree>
    <p:extLst>
      <p:ext uri="{BB962C8B-B14F-4D97-AF65-F5344CB8AC3E}">
        <p14:creationId xmlns:p14="http://schemas.microsoft.com/office/powerpoint/2010/main" val="3987852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layer.slideplayer.com/27/9069008/data/images/img23.jpg">
            <a:extLst>
              <a:ext uri="{FF2B5EF4-FFF2-40B4-BE49-F238E27FC236}">
                <a16:creationId xmlns:a16="http://schemas.microsoft.com/office/drawing/2014/main" id="{4C7A677B-6004-4A63-AE84-D4B66A5D2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4500"/>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hydrogen bonds">
            <a:extLst>
              <a:ext uri="{FF2B5EF4-FFF2-40B4-BE49-F238E27FC236}">
                <a16:creationId xmlns:a16="http://schemas.microsoft.com/office/drawing/2014/main" id="{EB61F5F4-3254-4BCD-93C7-FE39F8BF3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15075" cy="2619375"/>
          </a:xfrm>
          <a:prstGeom prst="rect">
            <a:avLst/>
          </a:prstGeom>
          <a:solidFill>
            <a:schemeClr val="accent4">
              <a:alpha val="50000"/>
            </a:schemeClr>
          </a:solidFill>
        </p:spPr>
      </p:pic>
    </p:spTree>
    <p:extLst>
      <p:ext uri="{BB962C8B-B14F-4D97-AF65-F5344CB8AC3E}">
        <p14:creationId xmlns:p14="http://schemas.microsoft.com/office/powerpoint/2010/main" val="305184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EB5A99E-34B1-4BCE-89E9-4A59DD4FACF0}"/>
              </a:ext>
            </a:extLst>
          </p:cNvPr>
          <p:cNvSpPr/>
          <p:nvPr/>
        </p:nvSpPr>
        <p:spPr>
          <a:xfrm>
            <a:off x="256685" y="2898317"/>
            <a:ext cx="4306296" cy="1754326"/>
          </a:xfrm>
          <a:prstGeom prst="rect">
            <a:avLst/>
          </a:prstGeom>
        </p:spPr>
        <p:txBody>
          <a:bodyPr wrap="square">
            <a:spAutoFit/>
          </a:bodyPr>
          <a:lstStyle/>
          <a:p>
            <a:pPr algn="just"/>
            <a:r>
              <a:rPr lang="es-AR" dirty="0">
                <a:solidFill>
                  <a:srgbClr val="3333FF"/>
                </a:solidFill>
                <a:latin typeface="Arial" panose="020B0604020202020204" pitchFamily="34" charset="0"/>
                <a:cs typeface="Arial" panose="020B0604020202020204" pitchFamily="34" charset="0"/>
              </a:rPr>
              <a:t>-H- </a:t>
            </a:r>
            <a:r>
              <a:rPr lang="es-AR" dirty="0">
                <a:latin typeface="Arial" panose="020B0604020202020204" pitchFamily="34" charset="0"/>
                <a:cs typeface="Arial" panose="020B0604020202020204" pitchFamily="34" charset="0"/>
              </a:rPr>
              <a:t>mas débiles y menos direccionales que los enlaces covalentes pero ligeramente mas fuertes que la E térmica, por lo que son estables en contextos biológicos.  </a:t>
            </a:r>
          </a:p>
          <a:p>
            <a:pPr algn="just"/>
            <a:r>
              <a:rPr lang="es-AR" dirty="0">
                <a:latin typeface="Arial" panose="020B0604020202020204" pitchFamily="34" charset="0"/>
                <a:cs typeface="Arial" panose="020B0604020202020204" pitchFamily="34" charset="0"/>
                <a:sym typeface="Symbol" panose="05050102010706020507" pitchFamily="18" charset="2"/>
              </a:rPr>
              <a:t>H2O</a:t>
            </a:r>
            <a:endParaRPr lang="es-AR"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7F1580BD-F51C-4885-B0E1-6BD434FFDD25}"/>
              </a:ext>
            </a:extLst>
          </p:cNvPr>
          <p:cNvPicPr>
            <a:picLocks noChangeAspect="1"/>
          </p:cNvPicPr>
          <p:nvPr/>
        </p:nvPicPr>
        <p:blipFill>
          <a:blip r:embed="rId2"/>
          <a:stretch>
            <a:fillRect/>
          </a:stretch>
        </p:blipFill>
        <p:spPr>
          <a:xfrm>
            <a:off x="4572000" y="2726639"/>
            <a:ext cx="4306296" cy="1820684"/>
          </a:xfrm>
          <a:prstGeom prst="rect">
            <a:avLst/>
          </a:prstGeom>
        </p:spPr>
      </p:pic>
      <p:sp>
        <p:nvSpPr>
          <p:cNvPr id="7" name="Rectángulo 6">
            <a:extLst>
              <a:ext uri="{FF2B5EF4-FFF2-40B4-BE49-F238E27FC236}">
                <a16:creationId xmlns:a16="http://schemas.microsoft.com/office/drawing/2014/main" id="{7E56AD76-6DE3-4E18-8599-6DEB44E4CA6F}"/>
              </a:ext>
            </a:extLst>
          </p:cNvPr>
          <p:cNvSpPr/>
          <p:nvPr/>
        </p:nvSpPr>
        <p:spPr>
          <a:xfrm>
            <a:off x="0" y="-87890"/>
            <a:ext cx="9144000" cy="954107"/>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 Puentes de hidrogeno: proveen estabilidad y especificidad</a:t>
            </a:r>
          </a:p>
        </p:txBody>
      </p:sp>
    </p:spTree>
    <p:extLst>
      <p:ext uri="{BB962C8B-B14F-4D97-AF65-F5344CB8AC3E}">
        <p14:creationId xmlns:p14="http://schemas.microsoft.com/office/powerpoint/2010/main" val="1009803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68AE5C-E01B-446E-9A6C-CB1947E91009}"/>
              </a:ext>
            </a:extLst>
          </p:cNvPr>
          <p:cNvSpPr/>
          <p:nvPr/>
        </p:nvSpPr>
        <p:spPr>
          <a:xfrm>
            <a:off x="722243" y="542187"/>
            <a:ext cx="8024192"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Electrostatic Interactions Are Formed Between </a:t>
            </a:r>
            <a:r>
              <a:rPr lang="es-AR" dirty="0" err="1">
                <a:latin typeface="Arial" panose="020B0604020202020204" pitchFamily="34" charset="0"/>
                <a:cs typeface="Arial" panose="020B0604020202020204" pitchFamily="34" charset="0"/>
              </a:rPr>
              <a:t>Charged</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Atoms</a:t>
            </a:r>
            <a:endParaRPr lang="es-AR"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1F8A7421-CA01-459F-8EC4-ED214DB0419A}"/>
              </a:ext>
            </a:extLst>
          </p:cNvPr>
          <p:cNvPicPr>
            <a:picLocks noChangeAspect="1"/>
          </p:cNvPicPr>
          <p:nvPr/>
        </p:nvPicPr>
        <p:blipFill>
          <a:blip r:embed="rId2"/>
          <a:stretch>
            <a:fillRect/>
          </a:stretch>
        </p:blipFill>
        <p:spPr>
          <a:xfrm>
            <a:off x="4582032" y="1588319"/>
            <a:ext cx="4025254" cy="4306313"/>
          </a:xfrm>
          <a:prstGeom prst="rect">
            <a:avLst/>
          </a:prstGeom>
        </p:spPr>
      </p:pic>
      <p:sp>
        <p:nvSpPr>
          <p:cNvPr id="6" name="Rectángulo 5">
            <a:extLst>
              <a:ext uri="{FF2B5EF4-FFF2-40B4-BE49-F238E27FC236}">
                <a16:creationId xmlns:a16="http://schemas.microsoft.com/office/drawing/2014/main" id="{56D9D01E-C741-42C7-A9B7-4EFCE727DF64}"/>
              </a:ext>
            </a:extLst>
          </p:cNvPr>
          <p:cNvSpPr/>
          <p:nvPr/>
        </p:nvSpPr>
        <p:spPr>
          <a:xfrm>
            <a:off x="304702" y="2587313"/>
            <a:ext cx="4025254" cy="2308324"/>
          </a:xfrm>
          <a:prstGeom prst="rect">
            <a:avLst/>
          </a:prstGeom>
        </p:spPr>
        <p:txBody>
          <a:bodyPr wrap="square">
            <a:spAutoFit/>
          </a:bodyPr>
          <a:lstStyle/>
          <a:p>
            <a:pPr algn="r"/>
            <a:r>
              <a:rPr lang="es-AR" dirty="0">
                <a:latin typeface="Arial" panose="020B0604020202020204" pitchFamily="34" charset="0"/>
                <a:cs typeface="Arial" panose="020B0604020202020204" pitchFamily="34" charset="0"/>
              </a:rPr>
              <a:t>Las </a:t>
            </a:r>
            <a:r>
              <a:rPr lang="es-AR" b="1" dirty="0">
                <a:solidFill>
                  <a:srgbClr val="3333FF"/>
                </a:solidFill>
                <a:latin typeface="Arial" panose="020B0604020202020204" pitchFamily="34" charset="0"/>
                <a:cs typeface="Arial" panose="020B0604020202020204" pitchFamily="34" charset="0"/>
              </a:rPr>
              <a:t>interacciones electrostáticas </a:t>
            </a:r>
            <a:r>
              <a:rPr lang="es-AR" dirty="0">
                <a:latin typeface="Arial" panose="020B0604020202020204" pitchFamily="34" charset="0"/>
                <a:cs typeface="Arial" panose="020B0604020202020204" pitchFamily="34" charset="0"/>
              </a:rPr>
              <a:t>actúan a corto o largo rango y son no direccionales y simétricas. Lisina-glutamato [</a:t>
            </a:r>
            <a:r>
              <a:rPr lang="es-AR" b="1" dirty="0">
                <a:latin typeface="Arial" panose="020B0604020202020204" pitchFamily="34" charset="0"/>
                <a:cs typeface="Arial" panose="020B0604020202020204" pitchFamily="34" charset="0"/>
              </a:rPr>
              <a:t>atracción]</a:t>
            </a:r>
            <a:r>
              <a:rPr lang="es-AR" dirty="0">
                <a:latin typeface="Arial" panose="020B0604020202020204" pitchFamily="34" charset="0"/>
                <a:cs typeface="Arial" panose="020B0604020202020204" pitchFamily="34" charset="0"/>
              </a:rPr>
              <a:t>= puente salino que acerca secciones intramoleculares [corta distancia]. Lisina-arginina [</a:t>
            </a:r>
            <a:r>
              <a:rPr lang="es-AR" b="1" dirty="0">
                <a:latin typeface="Arial" panose="020B0604020202020204" pitchFamily="34" charset="0"/>
                <a:cs typeface="Arial" panose="020B0604020202020204" pitchFamily="34" charset="0"/>
              </a:rPr>
              <a:t>repulsión</a:t>
            </a:r>
            <a:r>
              <a:rPr lang="es-AR" dirty="0">
                <a:latin typeface="Arial" panose="020B0604020202020204" pitchFamily="34" charset="0"/>
                <a:cs typeface="Arial" panose="020B0604020202020204" pitchFamily="34" charset="0"/>
              </a:rPr>
              <a:t>]= puede inhibir atracciones intermoleculares. </a:t>
            </a:r>
          </a:p>
        </p:txBody>
      </p:sp>
      <p:sp>
        <p:nvSpPr>
          <p:cNvPr id="8" name="Rectángulo 7">
            <a:extLst>
              <a:ext uri="{FF2B5EF4-FFF2-40B4-BE49-F238E27FC236}">
                <a16:creationId xmlns:a16="http://schemas.microsoft.com/office/drawing/2014/main" id="{150BF434-0D85-451C-9E16-211668DFD802}"/>
              </a:ext>
            </a:extLst>
          </p:cNvPr>
          <p:cNvSpPr/>
          <p:nvPr/>
        </p:nvSpPr>
        <p:spPr>
          <a:xfrm>
            <a:off x="0" y="-87890"/>
            <a:ext cx="9144000" cy="954107"/>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 Interacciones electrostáticas entre átomos cargados </a:t>
            </a:r>
          </a:p>
        </p:txBody>
      </p:sp>
    </p:spTree>
    <p:extLst>
      <p:ext uri="{BB962C8B-B14F-4D97-AF65-F5344CB8AC3E}">
        <p14:creationId xmlns:p14="http://schemas.microsoft.com/office/powerpoint/2010/main" val="3276608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7318799-8872-44B7-846D-E813215B34DB}"/>
              </a:ext>
            </a:extLst>
          </p:cNvPr>
          <p:cNvSpPr/>
          <p:nvPr/>
        </p:nvSpPr>
        <p:spPr>
          <a:xfrm>
            <a:off x="364433" y="634580"/>
            <a:ext cx="8415131" cy="1200329"/>
          </a:xfrm>
          <a:prstGeom prst="rect">
            <a:avLst/>
          </a:prstGeom>
        </p:spPr>
        <p:txBody>
          <a:bodyPr wrap="square">
            <a:spAutoFit/>
          </a:bodyPr>
          <a:lstStyle/>
          <a:p>
            <a:pPr algn="just"/>
            <a:r>
              <a:rPr lang="es-AR" dirty="0" err="1">
                <a:latin typeface="Arial" panose="020B0604020202020204" pitchFamily="34" charset="0"/>
                <a:cs typeface="Arial" panose="020B0604020202020204" pitchFamily="34" charset="0"/>
              </a:rPr>
              <a:t>Nanobioestructuras</a:t>
            </a:r>
            <a:r>
              <a:rPr lang="es-AR" dirty="0">
                <a:latin typeface="Arial" panose="020B0604020202020204" pitchFamily="34" charset="0"/>
                <a:cs typeface="Arial" panose="020B0604020202020204" pitchFamily="34" charset="0"/>
              </a:rPr>
              <a:t> pueden incorporar iones metálicos para estabilizar estructuras o usarlos en funciones químicas especificas. Usualmente están atrapados en “contenedores químicos” que los coordinan en una determinada orientación y estado de oxidación. </a:t>
            </a:r>
          </a:p>
        </p:txBody>
      </p:sp>
      <p:sp>
        <p:nvSpPr>
          <p:cNvPr id="3" name="Rectángulo 2">
            <a:extLst>
              <a:ext uri="{FF2B5EF4-FFF2-40B4-BE49-F238E27FC236}">
                <a16:creationId xmlns:a16="http://schemas.microsoft.com/office/drawing/2014/main" id="{16538DAE-97E9-4521-8D6D-904C784DBD0E}"/>
              </a:ext>
            </a:extLst>
          </p:cNvPr>
          <p:cNvSpPr/>
          <p:nvPr/>
        </p:nvSpPr>
        <p:spPr>
          <a:xfrm>
            <a:off x="0" y="-87890"/>
            <a:ext cx="9144000" cy="523220"/>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 iones metálicos</a:t>
            </a:r>
          </a:p>
        </p:txBody>
      </p:sp>
      <p:pic>
        <p:nvPicPr>
          <p:cNvPr id="5" name="Imagen 4">
            <a:extLst>
              <a:ext uri="{FF2B5EF4-FFF2-40B4-BE49-F238E27FC236}">
                <a16:creationId xmlns:a16="http://schemas.microsoft.com/office/drawing/2014/main" id="{B7F996FC-4A94-401F-99A1-055030470975}"/>
              </a:ext>
            </a:extLst>
          </p:cNvPr>
          <p:cNvPicPr>
            <a:picLocks noChangeAspect="1"/>
          </p:cNvPicPr>
          <p:nvPr/>
        </p:nvPicPr>
        <p:blipFill>
          <a:blip r:embed="rId2"/>
          <a:stretch>
            <a:fillRect/>
          </a:stretch>
        </p:blipFill>
        <p:spPr>
          <a:xfrm>
            <a:off x="1743443" y="2321004"/>
            <a:ext cx="5657113" cy="3636844"/>
          </a:xfrm>
          <a:prstGeom prst="rect">
            <a:avLst/>
          </a:prstGeom>
        </p:spPr>
      </p:pic>
      <p:sp>
        <p:nvSpPr>
          <p:cNvPr id="6" name="Rectángulo 5">
            <a:extLst>
              <a:ext uri="{FF2B5EF4-FFF2-40B4-BE49-F238E27FC236}">
                <a16:creationId xmlns:a16="http://schemas.microsoft.com/office/drawing/2014/main" id="{6547CA69-1D77-4E42-9B4C-BB8605E6EBB2}"/>
              </a:ext>
            </a:extLst>
          </p:cNvPr>
          <p:cNvSpPr/>
          <p:nvPr/>
        </p:nvSpPr>
        <p:spPr>
          <a:xfrm>
            <a:off x="0" y="5817401"/>
            <a:ext cx="9144000" cy="646331"/>
          </a:xfrm>
          <a:prstGeom prst="rect">
            <a:avLst/>
          </a:prstGeom>
        </p:spPr>
        <p:txBody>
          <a:bodyPr wrap="square">
            <a:spAutoFit/>
          </a:bodyPr>
          <a:lstStyle/>
          <a:p>
            <a:pPr algn="ctr"/>
            <a:r>
              <a:rPr lang="en-US" dirty="0" err="1">
                <a:latin typeface="Palatino-Roman"/>
              </a:rPr>
              <a:t>Superoxido</a:t>
            </a:r>
            <a:r>
              <a:rPr lang="en-US" dirty="0">
                <a:latin typeface="Palatino-Roman"/>
              </a:rPr>
              <a:t> </a:t>
            </a:r>
            <a:r>
              <a:rPr lang="en-US" dirty="0" err="1">
                <a:latin typeface="Palatino-Roman"/>
              </a:rPr>
              <a:t>dismutasa</a:t>
            </a:r>
            <a:r>
              <a:rPr lang="en-US" dirty="0">
                <a:latin typeface="Palatino-Roman"/>
              </a:rPr>
              <a:t>: </a:t>
            </a:r>
            <a:r>
              <a:rPr lang="en-US" dirty="0" err="1">
                <a:latin typeface="Palatino-Roman"/>
              </a:rPr>
              <a:t>detoxifica</a:t>
            </a:r>
            <a:r>
              <a:rPr lang="en-US" dirty="0">
                <a:latin typeface="Palatino-Roman"/>
              </a:rPr>
              <a:t> ERO ; sitio active Cu/Zn para </a:t>
            </a:r>
            <a:r>
              <a:rPr lang="en-US" dirty="0" err="1">
                <a:latin typeface="Palatino-Roman"/>
              </a:rPr>
              <a:t>actuar</a:t>
            </a:r>
            <a:r>
              <a:rPr lang="en-US" dirty="0">
                <a:latin typeface="Palatino-Roman"/>
              </a:rPr>
              <a:t> </a:t>
            </a:r>
            <a:r>
              <a:rPr lang="en-US" dirty="0" err="1">
                <a:latin typeface="Palatino-Roman"/>
              </a:rPr>
              <a:t>sobre</a:t>
            </a:r>
            <a:r>
              <a:rPr lang="en-US" dirty="0">
                <a:latin typeface="Palatino-Roman"/>
              </a:rPr>
              <a:t> </a:t>
            </a:r>
            <a:r>
              <a:rPr lang="en-US" dirty="0" err="1">
                <a:latin typeface="Palatino-Roman"/>
              </a:rPr>
              <a:t>superoxido</a:t>
            </a:r>
            <a:r>
              <a:rPr lang="en-US" dirty="0">
                <a:latin typeface="Palatino-Roman"/>
              </a:rPr>
              <a:t> </a:t>
            </a:r>
            <a:r>
              <a:rPr lang="en-US" dirty="0" err="1">
                <a:latin typeface="Palatino-Roman"/>
              </a:rPr>
              <a:t>sostenidos</a:t>
            </a:r>
            <a:r>
              <a:rPr lang="en-US" dirty="0">
                <a:latin typeface="Palatino-Roman"/>
              </a:rPr>
              <a:t> </a:t>
            </a:r>
            <a:r>
              <a:rPr lang="en-US" dirty="0" err="1">
                <a:latin typeface="Palatino-Roman"/>
              </a:rPr>
              <a:t>por</a:t>
            </a:r>
            <a:r>
              <a:rPr lang="en-US" dirty="0">
                <a:latin typeface="Palatino-Roman"/>
              </a:rPr>
              <a:t> </a:t>
            </a:r>
            <a:r>
              <a:rPr lang="en-US" dirty="0" err="1">
                <a:latin typeface="Palatino-Roman"/>
              </a:rPr>
              <a:t>histidinas</a:t>
            </a:r>
            <a:r>
              <a:rPr lang="en-US" dirty="0">
                <a:latin typeface="Palatino-Roman"/>
              </a:rPr>
              <a:t> (</a:t>
            </a:r>
            <a:r>
              <a:rPr lang="en-US" dirty="0" err="1">
                <a:latin typeface="Palatino-Roman"/>
              </a:rPr>
              <a:t>rosa</a:t>
            </a:r>
            <a:r>
              <a:rPr lang="en-US" dirty="0">
                <a:latin typeface="Palatino-Roman"/>
              </a:rPr>
              <a:t>) </a:t>
            </a:r>
            <a:endParaRPr lang="es-AR" dirty="0"/>
          </a:p>
        </p:txBody>
      </p:sp>
    </p:spTree>
    <p:extLst>
      <p:ext uri="{BB962C8B-B14F-4D97-AF65-F5344CB8AC3E}">
        <p14:creationId xmlns:p14="http://schemas.microsoft.com/office/powerpoint/2010/main" val="2659235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3B0C7C9-6823-47CB-81C8-5C7E6399667F}"/>
              </a:ext>
            </a:extLst>
          </p:cNvPr>
          <p:cNvSpPr/>
          <p:nvPr/>
        </p:nvSpPr>
        <p:spPr>
          <a:xfrm>
            <a:off x="2045076" y="1504067"/>
            <a:ext cx="4826962" cy="369332"/>
          </a:xfrm>
          <a:prstGeom prst="rect">
            <a:avLst/>
          </a:prstGeom>
        </p:spPr>
        <p:txBody>
          <a:bodyPr wrap="none">
            <a:spAutoFit/>
          </a:bodyPr>
          <a:lstStyle/>
          <a:p>
            <a:pPr algn="ctr"/>
            <a:r>
              <a:rPr lang="es-AR" b="1" dirty="0">
                <a:latin typeface="Arial" panose="020B0604020202020204" pitchFamily="34" charset="0"/>
                <a:cs typeface="Arial" panose="020B0604020202020204" pitchFamily="34" charset="0"/>
              </a:rPr>
              <a:t>Nanomáquinas</a:t>
            </a:r>
            <a:r>
              <a:rPr lang="es-AR" dirty="0">
                <a:latin typeface="Arial" panose="020B0604020202020204" pitchFamily="34" charset="0"/>
                <a:cs typeface="Arial" panose="020B0604020202020204" pitchFamily="34" charset="0"/>
              </a:rPr>
              <a:t> tienen granularidad atómica </a:t>
            </a:r>
          </a:p>
        </p:txBody>
      </p:sp>
      <p:sp>
        <p:nvSpPr>
          <p:cNvPr id="5" name="Rectángulo 4">
            <a:extLst>
              <a:ext uri="{FF2B5EF4-FFF2-40B4-BE49-F238E27FC236}">
                <a16:creationId xmlns:a16="http://schemas.microsoft.com/office/drawing/2014/main" id="{48E3731E-EFD3-4FE7-A8A0-A4446FB734FE}"/>
              </a:ext>
            </a:extLst>
          </p:cNvPr>
          <p:cNvSpPr/>
          <p:nvPr/>
        </p:nvSpPr>
        <p:spPr>
          <a:xfrm>
            <a:off x="653598" y="2480895"/>
            <a:ext cx="7928426" cy="1292662"/>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El </a:t>
            </a:r>
            <a:r>
              <a:rPr lang="es-AR" b="1" dirty="0">
                <a:latin typeface="Arial" panose="020B0604020202020204" pitchFamily="34" charset="0"/>
                <a:cs typeface="Arial" panose="020B0604020202020204" pitchFamily="34" charset="0"/>
              </a:rPr>
              <a:t>movimiento térmico </a:t>
            </a:r>
            <a:r>
              <a:rPr lang="es-AR" dirty="0">
                <a:latin typeface="Arial" panose="020B0604020202020204" pitchFamily="34" charset="0"/>
                <a:cs typeface="Arial" panose="020B0604020202020204" pitchFamily="34" charset="0"/>
              </a:rPr>
              <a:t>es una fuerza significativa en la </a:t>
            </a:r>
            <a:r>
              <a:rPr lang="es-AR" dirty="0" err="1">
                <a:latin typeface="Arial" panose="020B0604020202020204" pitchFamily="34" charset="0"/>
                <a:cs typeface="Arial" panose="020B0604020202020204" pitchFamily="34" charset="0"/>
              </a:rPr>
              <a:t>nanoescala</a:t>
            </a:r>
            <a:r>
              <a:rPr lang="es-AR" dirty="0">
                <a:latin typeface="Arial" panose="020B0604020202020204" pitchFamily="34" charset="0"/>
                <a:cs typeface="Arial" panose="020B0604020202020204" pitchFamily="34" charset="0"/>
              </a:rPr>
              <a:t>:</a:t>
            </a:r>
          </a:p>
          <a:p>
            <a:pPr algn="ctr"/>
            <a:r>
              <a:rPr lang="es-AR" sz="1200" dirty="0">
                <a:latin typeface="Arial" panose="020B0604020202020204" pitchFamily="34" charset="0"/>
                <a:cs typeface="Arial" panose="020B0604020202020204" pitchFamily="34" charset="0"/>
              </a:rPr>
              <a:t>Las </a:t>
            </a:r>
            <a:r>
              <a:rPr lang="es-AR" sz="1200" dirty="0" err="1">
                <a:latin typeface="Arial" panose="020B0604020202020204" pitchFamily="34" charset="0"/>
                <a:cs typeface="Arial" panose="020B0604020202020204" pitchFamily="34" charset="0"/>
              </a:rPr>
              <a:t>nanobiomaquinas</a:t>
            </a:r>
            <a:r>
              <a:rPr lang="es-AR" sz="1200" dirty="0">
                <a:latin typeface="Arial" panose="020B0604020202020204" pitchFamily="34" charset="0"/>
                <a:cs typeface="Arial" panose="020B0604020202020204" pitchFamily="34" charset="0"/>
              </a:rPr>
              <a:t> operan en un entorno caótico. Son constantemente bombardeadas por moléculas de agua. Se dispersarían si no estuvieran firmemente mantenidas en su lugar. Las </a:t>
            </a:r>
            <a:r>
              <a:rPr lang="es-AR" sz="1200" dirty="0" err="1">
                <a:latin typeface="Arial" panose="020B0604020202020204" pitchFamily="34" charset="0"/>
                <a:cs typeface="Arial" panose="020B0604020202020204" pitchFamily="34" charset="0"/>
              </a:rPr>
              <a:t>nanobiomaquinas</a:t>
            </a:r>
            <a:r>
              <a:rPr lang="es-AR" sz="1200" dirty="0">
                <a:latin typeface="Arial" panose="020B0604020202020204" pitchFamily="34" charset="0"/>
                <a:cs typeface="Arial" panose="020B0604020202020204" pitchFamily="34" charset="0"/>
              </a:rPr>
              <a:t> operan entablando interacciones con otras </a:t>
            </a:r>
            <a:r>
              <a:rPr lang="es-AR" sz="1200" dirty="0" err="1">
                <a:latin typeface="Arial" panose="020B0604020202020204" pitchFamily="34" charset="0"/>
                <a:cs typeface="Arial" panose="020B0604020202020204" pitchFamily="34" charset="0"/>
              </a:rPr>
              <a:t>nanobiomaquinas</a:t>
            </a:r>
            <a:r>
              <a:rPr lang="es-AR" sz="1200" dirty="0">
                <a:latin typeface="Arial" panose="020B0604020202020204" pitchFamily="34" charset="0"/>
                <a:cs typeface="Arial" panose="020B0604020202020204" pitchFamily="34" charset="0"/>
              </a:rPr>
              <a:t>, ensamblándose y desensamblándose durante el curso de acción. De acuerdo a la intensidad de las interacciones atractivas puede modularse el tiempo de la asociación y la prestación resultante. </a:t>
            </a:r>
          </a:p>
        </p:txBody>
      </p:sp>
      <p:sp>
        <p:nvSpPr>
          <p:cNvPr id="6" name="Rectángulo 5">
            <a:extLst>
              <a:ext uri="{FF2B5EF4-FFF2-40B4-BE49-F238E27FC236}">
                <a16:creationId xmlns:a16="http://schemas.microsoft.com/office/drawing/2014/main" id="{5704F1E3-7EF9-42CE-9184-E91A2CC6DDEF}"/>
              </a:ext>
            </a:extLst>
          </p:cNvPr>
          <p:cNvSpPr/>
          <p:nvPr/>
        </p:nvSpPr>
        <p:spPr>
          <a:xfrm>
            <a:off x="739322" y="4148709"/>
            <a:ext cx="7928425" cy="738664"/>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A escala celular, el movimiento difusivo es remarcablemente veloz.  </a:t>
            </a:r>
          </a:p>
          <a:p>
            <a:pPr algn="ctr"/>
            <a:r>
              <a:rPr lang="es-AR" sz="1200" dirty="0">
                <a:latin typeface="Arial" panose="020B0604020202020204" pitchFamily="34" charset="0"/>
                <a:cs typeface="Arial" panose="020B0604020202020204" pitchFamily="34" charset="0"/>
              </a:rPr>
              <a:t>Una proteína típica puede alcanzar cualquier punto del interior de una bacteria</a:t>
            </a:r>
          </a:p>
          <a:p>
            <a:pPr algn="ctr"/>
            <a:r>
              <a:rPr lang="es-AR" sz="1200" dirty="0">
                <a:latin typeface="Arial" panose="020B0604020202020204" pitchFamily="34" charset="0"/>
                <a:cs typeface="Arial" panose="020B0604020202020204" pitchFamily="34" charset="0"/>
              </a:rPr>
              <a:t>en 1/100 segundos. Toma 1 s que 2 moléculas en sitios opuestos de la célula pueden encontrarse. </a:t>
            </a:r>
            <a:endParaRPr lang="es-AR" sz="1200" dirty="0"/>
          </a:p>
        </p:txBody>
      </p:sp>
      <p:sp>
        <p:nvSpPr>
          <p:cNvPr id="7" name="Rectángulo 6">
            <a:extLst>
              <a:ext uri="{FF2B5EF4-FFF2-40B4-BE49-F238E27FC236}">
                <a16:creationId xmlns:a16="http://schemas.microsoft.com/office/drawing/2014/main" id="{1B0C3380-7CB0-4212-BFC6-A076B65A1A2B}"/>
              </a:ext>
            </a:extLst>
          </p:cNvPr>
          <p:cNvSpPr/>
          <p:nvPr/>
        </p:nvSpPr>
        <p:spPr>
          <a:xfrm>
            <a:off x="739322" y="5393293"/>
            <a:ext cx="7842702" cy="553998"/>
          </a:xfrm>
          <a:prstGeom prst="rect">
            <a:avLst/>
          </a:prstGeom>
        </p:spPr>
        <p:txBody>
          <a:bodyPr wrap="square">
            <a:spAutoFit/>
          </a:bodyPr>
          <a:lstStyle/>
          <a:p>
            <a:pPr algn="ctr"/>
            <a:r>
              <a:rPr lang="es-AR"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requieren un medio acuoso</a:t>
            </a:r>
          </a:p>
          <a:p>
            <a:pPr algn="ctr"/>
            <a:r>
              <a:rPr lang="es-AR" sz="1200" dirty="0">
                <a:latin typeface="Arial" panose="020B0604020202020204" pitchFamily="34" charset="0"/>
                <a:cs typeface="Arial" panose="020B0604020202020204" pitchFamily="34" charset="0"/>
              </a:rPr>
              <a:t>Efecto hidrofóbico: gobierna forma y función de biomoléculas (proteínas, ADN; lípidos)</a:t>
            </a:r>
          </a:p>
        </p:txBody>
      </p:sp>
      <p:sp>
        <p:nvSpPr>
          <p:cNvPr id="8" name="CuadroTexto 7">
            <a:extLst>
              <a:ext uri="{FF2B5EF4-FFF2-40B4-BE49-F238E27FC236}">
                <a16:creationId xmlns:a16="http://schemas.microsoft.com/office/drawing/2014/main" id="{25CC07A8-E643-439E-9C37-D3EC47395BA7}"/>
              </a:ext>
            </a:extLst>
          </p:cNvPr>
          <p:cNvSpPr txBox="1"/>
          <p:nvPr/>
        </p:nvSpPr>
        <p:spPr>
          <a:xfrm>
            <a:off x="0" y="154745"/>
            <a:ext cx="9144000" cy="523220"/>
          </a:xfrm>
          <a:prstGeom prst="rect">
            <a:avLst/>
          </a:prstGeom>
          <a:solidFill>
            <a:schemeClr val="bg2">
              <a:lumMod val="90000"/>
            </a:schemeClr>
          </a:solidFill>
        </p:spPr>
        <p:txBody>
          <a:bodyPr wrap="square" rtlCol="0">
            <a:spAutoFit/>
          </a:bodyPr>
          <a:lstStyle/>
          <a:p>
            <a:pPr algn="ctr"/>
            <a:r>
              <a:rPr lang="es-AR" sz="2800">
                <a:solidFill>
                  <a:srgbClr val="3333FF"/>
                </a:solidFill>
                <a:latin typeface="Arial" panose="020B0604020202020204" pitchFamily="34" charset="0"/>
                <a:cs typeface="Arial" panose="020B0604020202020204" pitchFamily="34" charset="0"/>
              </a:rPr>
              <a:t>EL EXTRAÑO MUNDO DE LAS </a:t>
            </a:r>
            <a:r>
              <a:rPr lang="es-AR" sz="2800" b="1">
                <a:solidFill>
                  <a:srgbClr val="3333FF"/>
                </a:solidFill>
                <a:latin typeface="Arial" panose="020B0604020202020204" pitchFamily="34" charset="0"/>
                <a:cs typeface="Arial" panose="020B0604020202020204" pitchFamily="34" charset="0"/>
              </a:rPr>
              <a:t>nanobiomaquinas</a:t>
            </a:r>
          </a:p>
        </p:txBody>
      </p:sp>
    </p:spTree>
    <p:extLst>
      <p:ext uri="{BB962C8B-B14F-4D97-AF65-F5344CB8AC3E}">
        <p14:creationId xmlns:p14="http://schemas.microsoft.com/office/powerpoint/2010/main" val="384919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C193787-C506-42A0-89FB-190228CFA185}"/>
              </a:ext>
            </a:extLst>
          </p:cNvPr>
          <p:cNvSpPr/>
          <p:nvPr/>
        </p:nvSpPr>
        <p:spPr>
          <a:xfrm>
            <a:off x="4469642" y="969708"/>
            <a:ext cx="4572000" cy="5355312"/>
          </a:xfrm>
          <a:prstGeom prst="rect">
            <a:avLst/>
          </a:prstGeom>
        </p:spPr>
        <p:txBody>
          <a:bodyPr>
            <a:spAutoFit/>
          </a:bodyPr>
          <a:lstStyle/>
          <a:p>
            <a:r>
              <a:rPr lang="en-US" dirty="0">
                <a:latin typeface="Palatino-Roman"/>
              </a:rPr>
              <a:t>Electrostatic interactions are reduced by the </a:t>
            </a:r>
            <a:r>
              <a:rPr lang="en-US" i="1" dirty="0">
                <a:latin typeface="Palatino-Italic"/>
              </a:rPr>
              <a:t>dielectric effect, </a:t>
            </a:r>
            <a:r>
              <a:rPr lang="en-US" dirty="0">
                <a:latin typeface="Palatino-Roman"/>
              </a:rPr>
              <a:t>which is dependent</a:t>
            </a:r>
          </a:p>
          <a:p>
            <a:r>
              <a:rPr lang="en-US" dirty="0">
                <a:latin typeface="Palatino-Roman"/>
              </a:rPr>
              <a:t>on the atoms between and around the charged atoms. Water acts</a:t>
            </a:r>
          </a:p>
          <a:p>
            <a:r>
              <a:rPr lang="en-US" dirty="0">
                <a:latin typeface="Palatino-Roman"/>
              </a:rPr>
              <a:t>as a strong dielectric, strongly reducing interaction of ions, whereas protein</a:t>
            </a:r>
          </a:p>
          <a:p>
            <a:r>
              <a:rPr lang="en-US" dirty="0">
                <a:latin typeface="Palatino-Roman"/>
              </a:rPr>
              <a:t>is a weak dielectric. Water molecules are dipoles: The oxygen atom is somewhat</a:t>
            </a:r>
          </a:p>
          <a:p>
            <a:r>
              <a:rPr lang="en-US" dirty="0">
                <a:latin typeface="Palatino-Roman"/>
              </a:rPr>
              <a:t>negative, and the two hydrogen atoms are somewhat positive. When</a:t>
            </a:r>
          </a:p>
          <a:p>
            <a:r>
              <a:rPr lang="en-US" dirty="0">
                <a:latin typeface="Palatino-Roman"/>
              </a:rPr>
              <a:t>charged ions are placed in water solution, the surrounding water molecules</a:t>
            </a:r>
          </a:p>
          <a:p>
            <a:r>
              <a:rPr lang="en-US" dirty="0">
                <a:latin typeface="Palatino-Roman"/>
              </a:rPr>
              <a:t>tend to align their dipole moments to interact with the ion. This reduces the</a:t>
            </a:r>
          </a:p>
          <a:p>
            <a:r>
              <a:rPr lang="en-US" dirty="0">
                <a:latin typeface="Palatino-Roman"/>
              </a:rPr>
              <a:t>force on other ions, dampening electrostatic interactions by 80-fold. The</a:t>
            </a:r>
          </a:p>
          <a:p>
            <a:r>
              <a:rPr lang="en-US" dirty="0">
                <a:latin typeface="Palatino-Roman"/>
              </a:rPr>
              <a:t>atoms in proteins, on the other hand, are more fixed and cannot undergo</a:t>
            </a:r>
          </a:p>
          <a:p>
            <a:r>
              <a:rPr lang="es-AR" dirty="0" err="1">
                <a:latin typeface="Palatino-Roman"/>
              </a:rPr>
              <a:t>this</a:t>
            </a:r>
            <a:r>
              <a:rPr lang="es-AR" dirty="0">
                <a:latin typeface="Palatino-Roman"/>
              </a:rPr>
              <a:t> </a:t>
            </a:r>
            <a:r>
              <a:rPr lang="es-AR" dirty="0" err="1">
                <a:latin typeface="Palatino-Roman"/>
              </a:rPr>
              <a:t>dynamic</a:t>
            </a:r>
            <a:r>
              <a:rPr lang="es-AR" dirty="0">
                <a:latin typeface="Palatino-Roman"/>
              </a:rPr>
              <a:t> </a:t>
            </a:r>
            <a:r>
              <a:rPr lang="es-AR" dirty="0" err="1">
                <a:latin typeface="Palatino-Roman"/>
              </a:rPr>
              <a:t>reorganization</a:t>
            </a:r>
            <a:r>
              <a:rPr lang="es-AR" dirty="0">
                <a:latin typeface="Palatino-Roman"/>
              </a:rPr>
              <a:t>.</a:t>
            </a:r>
            <a:endParaRPr lang="es-AR" dirty="0"/>
          </a:p>
        </p:txBody>
      </p:sp>
      <p:sp>
        <p:nvSpPr>
          <p:cNvPr id="6" name="Rectángulo 5">
            <a:extLst>
              <a:ext uri="{FF2B5EF4-FFF2-40B4-BE49-F238E27FC236}">
                <a16:creationId xmlns:a16="http://schemas.microsoft.com/office/drawing/2014/main" id="{BA698A8D-3EA4-4936-958D-0D19227EB38E}"/>
              </a:ext>
            </a:extLst>
          </p:cNvPr>
          <p:cNvSpPr/>
          <p:nvPr/>
        </p:nvSpPr>
        <p:spPr>
          <a:xfrm>
            <a:off x="0" y="-87890"/>
            <a:ext cx="9144000" cy="523220"/>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  Efecto dieléctrico del agua</a:t>
            </a:r>
          </a:p>
        </p:txBody>
      </p:sp>
      <p:pic>
        <p:nvPicPr>
          <p:cNvPr id="3" name="Imagen 2">
            <a:extLst>
              <a:ext uri="{FF2B5EF4-FFF2-40B4-BE49-F238E27FC236}">
                <a16:creationId xmlns:a16="http://schemas.microsoft.com/office/drawing/2014/main" id="{52CC23F2-AD55-451C-B6AF-E7C25A6B9C09}"/>
              </a:ext>
            </a:extLst>
          </p:cNvPr>
          <p:cNvPicPr>
            <a:picLocks noChangeAspect="1"/>
          </p:cNvPicPr>
          <p:nvPr/>
        </p:nvPicPr>
        <p:blipFill>
          <a:blip r:embed="rId2"/>
          <a:stretch>
            <a:fillRect/>
          </a:stretch>
        </p:blipFill>
        <p:spPr>
          <a:xfrm>
            <a:off x="379293" y="1814512"/>
            <a:ext cx="3581400" cy="3228975"/>
          </a:xfrm>
          <a:prstGeom prst="rect">
            <a:avLst/>
          </a:prstGeom>
        </p:spPr>
      </p:pic>
      <p:sp>
        <p:nvSpPr>
          <p:cNvPr id="7" name="Rectángulo 6">
            <a:extLst>
              <a:ext uri="{FF2B5EF4-FFF2-40B4-BE49-F238E27FC236}">
                <a16:creationId xmlns:a16="http://schemas.microsoft.com/office/drawing/2014/main" id="{12DC558B-C22D-4D2A-92F3-77F0EAB4E01A}"/>
              </a:ext>
            </a:extLst>
          </p:cNvPr>
          <p:cNvSpPr/>
          <p:nvPr/>
        </p:nvSpPr>
        <p:spPr>
          <a:xfrm>
            <a:off x="72218" y="6238003"/>
            <a:ext cx="9143999" cy="369332"/>
          </a:xfrm>
          <a:prstGeom prst="rect">
            <a:avLst/>
          </a:prstGeom>
        </p:spPr>
        <p:txBody>
          <a:bodyPr wrap="square">
            <a:spAutoFit/>
          </a:bodyPr>
          <a:lstStyle/>
          <a:p>
            <a:r>
              <a:rPr lang="es-AR" dirty="0"/>
              <a:t>http://www.ehu.eus/biomoleculas/agua/agua.htm</a:t>
            </a:r>
          </a:p>
        </p:txBody>
      </p:sp>
    </p:spTree>
    <p:extLst>
      <p:ext uri="{BB962C8B-B14F-4D97-AF65-F5344CB8AC3E}">
        <p14:creationId xmlns:p14="http://schemas.microsoft.com/office/powerpoint/2010/main" val="2351396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FDD61A2-D4CA-4FC2-8456-58D01323EDEB}"/>
              </a:ext>
            </a:extLst>
          </p:cNvPr>
          <p:cNvSpPr/>
          <p:nvPr/>
        </p:nvSpPr>
        <p:spPr>
          <a:xfrm>
            <a:off x="0" y="0"/>
            <a:ext cx="9144000" cy="954107"/>
          </a:xfrm>
          <a:prstGeom prst="rect">
            <a:avLst/>
          </a:prstGeom>
          <a:solidFill>
            <a:schemeClr val="bg2">
              <a:lumMod val="90000"/>
            </a:schemeClr>
          </a:solidFill>
        </p:spPr>
        <p:txBody>
          <a:bodyPr wrap="square">
            <a:spAutoFit/>
          </a:bodyPr>
          <a:lstStyle/>
          <a:p>
            <a:pPr algn="ctr"/>
            <a:r>
              <a:rPr lang="en-US" sz="2800" dirty="0">
                <a:solidFill>
                  <a:srgbClr val="3333FF"/>
                </a:solidFill>
                <a:latin typeface="Arial" panose="020B0604020202020204" pitchFamily="34" charset="0"/>
                <a:cs typeface="Arial" panose="020B0604020202020204" pitchFamily="34" charset="0"/>
              </a:rPr>
              <a:t>El </a:t>
            </a:r>
            <a:r>
              <a:rPr lang="en-US" sz="2800" dirty="0" err="1">
                <a:solidFill>
                  <a:srgbClr val="3333FF"/>
                </a:solidFill>
                <a:latin typeface="Arial" panose="020B0604020202020204" pitchFamily="34" charset="0"/>
                <a:cs typeface="Arial" panose="020B0604020202020204" pitchFamily="34" charset="0"/>
              </a:rPr>
              <a:t>efecto</a:t>
            </a:r>
            <a:r>
              <a:rPr lang="en-US" sz="2800" dirty="0">
                <a:solidFill>
                  <a:srgbClr val="3333FF"/>
                </a:solidFill>
                <a:latin typeface="Arial" panose="020B0604020202020204" pitchFamily="34" charset="0"/>
                <a:cs typeface="Arial" panose="020B0604020202020204" pitchFamily="34" charset="0"/>
              </a:rPr>
              <a:t> </a:t>
            </a:r>
            <a:r>
              <a:rPr lang="en-US" sz="2800" dirty="0" err="1">
                <a:solidFill>
                  <a:srgbClr val="3333FF"/>
                </a:solidFill>
                <a:latin typeface="Arial" panose="020B0604020202020204" pitchFamily="34" charset="0"/>
                <a:cs typeface="Arial" panose="020B0604020202020204" pitchFamily="34" charset="0"/>
              </a:rPr>
              <a:t>hidrofobico</a:t>
            </a:r>
            <a:r>
              <a:rPr lang="en-US" sz="2800" dirty="0">
                <a:solidFill>
                  <a:srgbClr val="3333FF"/>
                </a:solidFill>
                <a:latin typeface="Arial" panose="020B0604020202020204" pitchFamily="34" charset="0"/>
                <a:cs typeface="Arial" panose="020B0604020202020204" pitchFamily="34" charset="0"/>
              </a:rPr>
              <a:t> </a:t>
            </a:r>
            <a:r>
              <a:rPr lang="en-US" sz="2800" dirty="0" err="1">
                <a:solidFill>
                  <a:srgbClr val="3333FF"/>
                </a:solidFill>
                <a:latin typeface="Arial" panose="020B0604020202020204" pitchFamily="34" charset="0"/>
                <a:cs typeface="Arial" panose="020B0604020202020204" pitchFamily="34" charset="0"/>
              </a:rPr>
              <a:t>estabiliza</a:t>
            </a:r>
            <a:r>
              <a:rPr lang="en-US" sz="2800" dirty="0">
                <a:solidFill>
                  <a:srgbClr val="3333FF"/>
                </a:solidFill>
                <a:latin typeface="Arial" panose="020B0604020202020204" pitchFamily="34" charset="0"/>
                <a:cs typeface="Arial" panose="020B0604020202020204" pitchFamily="34" charset="0"/>
              </a:rPr>
              <a:t> </a:t>
            </a:r>
            <a:r>
              <a:rPr lang="en-US" sz="2800" dirty="0" err="1">
                <a:solidFill>
                  <a:srgbClr val="3333FF"/>
                </a:solidFill>
                <a:latin typeface="Arial" panose="020B0604020202020204" pitchFamily="34" charset="0"/>
                <a:cs typeface="Arial" panose="020B0604020202020204" pitchFamily="34" charset="0"/>
              </a:rPr>
              <a:t>moleculas</a:t>
            </a:r>
            <a:r>
              <a:rPr lang="en-US" sz="2800" dirty="0">
                <a:solidFill>
                  <a:srgbClr val="3333FF"/>
                </a:solidFill>
                <a:latin typeface="Arial" panose="020B0604020202020204" pitchFamily="34" charset="0"/>
                <a:cs typeface="Arial" panose="020B0604020202020204" pitchFamily="34" charset="0"/>
              </a:rPr>
              <a:t> </a:t>
            </a:r>
            <a:r>
              <a:rPr lang="en-US" sz="2800" dirty="0" err="1">
                <a:solidFill>
                  <a:srgbClr val="3333FF"/>
                </a:solidFill>
                <a:latin typeface="Arial" panose="020B0604020202020204" pitchFamily="34" charset="0"/>
                <a:cs typeface="Arial" panose="020B0604020202020204" pitchFamily="34" charset="0"/>
              </a:rPr>
              <a:t>en</a:t>
            </a:r>
            <a:r>
              <a:rPr lang="en-US" sz="2800" dirty="0">
                <a:solidFill>
                  <a:srgbClr val="3333FF"/>
                </a:solidFill>
                <a:latin typeface="Arial" panose="020B0604020202020204" pitchFamily="34" charset="0"/>
                <a:cs typeface="Arial" panose="020B0604020202020204" pitchFamily="34" charset="0"/>
              </a:rPr>
              <a:t> medio </a:t>
            </a:r>
            <a:r>
              <a:rPr lang="en-US" sz="2800" dirty="0" err="1">
                <a:solidFill>
                  <a:srgbClr val="3333FF"/>
                </a:solidFill>
                <a:latin typeface="Arial" panose="020B0604020202020204" pitchFamily="34" charset="0"/>
                <a:cs typeface="Arial" panose="020B0604020202020204" pitchFamily="34" charset="0"/>
              </a:rPr>
              <a:t>acuoso</a:t>
            </a:r>
            <a:r>
              <a:rPr lang="en-US" sz="2800" dirty="0">
                <a:solidFill>
                  <a:srgbClr val="3333FF"/>
                </a:solidFill>
                <a:latin typeface="Arial" panose="020B0604020202020204" pitchFamily="34" charset="0"/>
                <a:cs typeface="Arial" panose="020B0604020202020204" pitchFamily="34" charset="0"/>
              </a:rPr>
              <a:t> </a:t>
            </a:r>
            <a:endParaRPr lang="es-AR" sz="2800" dirty="0">
              <a:solidFill>
                <a:srgbClr val="3333FF"/>
              </a:solidFill>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85CDAF91-71B9-412D-9E21-97E380E39104}"/>
              </a:ext>
            </a:extLst>
          </p:cNvPr>
          <p:cNvSpPr/>
          <p:nvPr/>
        </p:nvSpPr>
        <p:spPr>
          <a:xfrm>
            <a:off x="609600" y="1443841"/>
            <a:ext cx="6248400" cy="369332"/>
          </a:xfrm>
          <a:prstGeom prst="rect">
            <a:avLst/>
          </a:prstGeom>
        </p:spPr>
        <p:txBody>
          <a:bodyPr wrap="square">
            <a:spAutoFit/>
          </a:bodyPr>
          <a:lstStyle/>
          <a:p>
            <a:endParaRPr lang="es-AR" dirty="0"/>
          </a:p>
        </p:txBody>
      </p:sp>
      <p:pic>
        <p:nvPicPr>
          <p:cNvPr id="3" name="Imagen 2">
            <a:extLst>
              <a:ext uri="{FF2B5EF4-FFF2-40B4-BE49-F238E27FC236}">
                <a16:creationId xmlns:a16="http://schemas.microsoft.com/office/drawing/2014/main" id="{3A095224-E91C-44A8-BE23-A65A01736F61}"/>
              </a:ext>
            </a:extLst>
          </p:cNvPr>
          <p:cNvPicPr>
            <a:picLocks noChangeAspect="1"/>
          </p:cNvPicPr>
          <p:nvPr/>
        </p:nvPicPr>
        <p:blipFill>
          <a:blip r:embed="rId2"/>
          <a:stretch>
            <a:fillRect/>
          </a:stretch>
        </p:blipFill>
        <p:spPr>
          <a:xfrm>
            <a:off x="6082075" y="924832"/>
            <a:ext cx="2614613" cy="6326505"/>
          </a:xfrm>
          <a:prstGeom prst="rect">
            <a:avLst/>
          </a:prstGeom>
        </p:spPr>
      </p:pic>
      <p:grpSp>
        <p:nvGrpSpPr>
          <p:cNvPr id="6" name="Grupo 5">
            <a:extLst>
              <a:ext uri="{FF2B5EF4-FFF2-40B4-BE49-F238E27FC236}">
                <a16:creationId xmlns:a16="http://schemas.microsoft.com/office/drawing/2014/main" id="{DF24892D-0454-480D-B3A3-EBEE75BA414B}"/>
              </a:ext>
            </a:extLst>
          </p:cNvPr>
          <p:cNvGrpSpPr/>
          <p:nvPr/>
        </p:nvGrpSpPr>
        <p:grpSpPr>
          <a:xfrm>
            <a:off x="319613" y="1259269"/>
            <a:ext cx="3686175" cy="5425048"/>
            <a:chOff x="319613" y="1259269"/>
            <a:chExt cx="3686175" cy="5425048"/>
          </a:xfrm>
        </p:grpSpPr>
        <p:pic>
          <p:nvPicPr>
            <p:cNvPr id="2" name="Imagen 1">
              <a:extLst>
                <a:ext uri="{FF2B5EF4-FFF2-40B4-BE49-F238E27FC236}">
                  <a16:creationId xmlns:a16="http://schemas.microsoft.com/office/drawing/2014/main" id="{24D1F55E-A2BD-46FF-8093-41E67B200B75}"/>
                </a:ext>
              </a:extLst>
            </p:cNvPr>
            <p:cNvPicPr>
              <a:picLocks noChangeAspect="1"/>
            </p:cNvPicPr>
            <p:nvPr/>
          </p:nvPicPr>
          <p:blipFill>
            <a:blip r:embed="rId3"/>
            <a:stretch>
              <a:fillRect/>
            </a:stretch>
          </p:blipFill>
          <p:spPr>
            <a:xfrm>
              <a:off x="319613" y="1259269"/>
              <a:ext cx="3686175" cy="3486150"/>
            </a:xfrm>
            <a:prstGeom prst="rect">
              <a:avLst/>
            </a:prstGeom>
          </p:spPr>
        </p:pic>
        <p:sp>
          <p:nvSpPr>
            <p:cNvPr id="4" name="Rectángulo 3">
              <a:extLst>
                <a:ext uri="{FF2B5EF4-FFF2-40B4-BE49-F238E27FC236}">
                  <a16:creationId xmlns:a16="http://schemas.microsoft.com/office/drawing/2014/main" id="{F4DAC721-4E5C-4639-9D6E-B58142FF131D}"/>
                </a:ext>
              </a:extLst>
            </p:cNvPr>
            <p:cNvSpPr/>
            <p:nvPr/>
          </p:nvSpPr>
          <p:spPr>
            <a:xfrm>
              <a:off x="319613" y="4929991"/>
              <a:ext cx="3686174" cy="1754326"/>
            </a:xfrm>
            <a:prstGeom prst="rect">
              <a:avLst/>
            </a:prstGeom>
          </p:spPr>
          <p:txBody>
            <a:bodyPr wrap="square">
              <a:spAutoFit/>
            </a:bodyPr>
            <a:lstStyle/>
            <a:p>
              <a:pPr algn="ctr"/>
              <a:r>
                <a:rPr lang="en-US" dirty="0">
                  <a:solidFill>
                    <a:srgbClr val="000000"/>
                  </a:solidFill>
                  <a:latin typeface="Times New Roman" panose="02020603050405020304" pitchFamily="18" charset="0"/>
                </a:rPr>
                <a:t>The free-energy change for dissolving a nonpolar solute in water is thus unfavorable: ΔG = ΔH- TΔS, where ΔH has a positive value, ΔS a negative value, and thus ΔG is positive.</a:t>
              </a:r>
              <a:endParaRPr lang="es-AR" dirty="0"/>
            </a:p>
          </p:txBody>
        </p:sp>
      </p:grpSp>
      <p:sp>
        <p:nvSpPr>
          <p:cNvPr id="8" name="Rectángulo 7">
            <a:extLst>
              <a:ext uri="{FF2B5EF4-FFF2-40B4-BE49-F238E27FC236}">
                <a16:creationId xmlns:a16="http://schemas.microsoft.com/office/drawing/2014/main" id="{42E4A65F-D077-4FB4-8981-B8F61FA9C26A}"/>
              </a:ext>
            </a:extLst>
          </p:cNvPr>
          <p:cNvSpPr/>
          <p:nvPr/>
        </p:nvSpPr>
        <p:spPr>
          <a:xfrm>
            <a:off x="0" y="6488668"/>
            <a:ext cx="9144000" cy="276999"/>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http://www.bioinfo.org.cn/book/biochemistry/chapt04/bio2.htm</a:t>
            </a:r>
          </a:p>
        </p:txBody>
      </p:sp>
    </p:spTree>
    <p:extLst>
      <p:ext uri="{BB962C8B-B14F-4D97-AF65-F5344CB8AC3E}">
        <p14:creationId xmlns:p14="http://schemas.microsoft.com/office/powerpoint/2010/main" val="52324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FD35EA8-E0E1-4EA5-A061-D8C73999B483}"/>
              </a:ext>
            </a:extLst>
          </p:cNvPr>
          <p:cNvSpPr/>
          <p:nvPr/>
        </p:nvSpPr>
        <p:spPr>
          <a:xfrm>
            <a:off x="0" y="1078569"/>
            <a:ext cx="4013555" cy="2585323"/>
          </a:xfrm>
          <a:prstGeom prst="rect">
            <a:avLst/>
          </a:prstGeom>
        </p:spPr>
        <p:txBody>
          <a:bodyPr wrap="square">
            <a:spAutoFit/>
          </a:bodyPr>
          <a:lstStyle/>
          <a:p>
            <a:pPr algn="r"/>
            <a:r>
              <a:rPr lang="es-AR" dirty="0">
                <a:solidFill>
                  <a:srgbClr val="000000"/>
                </a:solidFill>
                <a:latin typeface="Arial" panose="020B0604020202020204" pitchFamily="34" charset="0"/>
                <a:cs typeface="Arial" panose="020B0604020202020204" pitchFamily="34" charset="0"/>
              </a:rPr>
              <a:t>El efecto hidrofóbico gobierna la estructura globular de las proteínas: </a:t>
            </a:r>
            <a:r>
              <a:rPr lang="es-AR" i="1" dirty="0" err="1">
                <a:solidFill>
                  <a:srgbClr val="000000"/>
                </a:solidFill>
                <a:latin typeface="Arial" panose="020B0604020202020204" pitchFamily="34" charset="0"/>
                <a:cs typeface="Arial" panose="020B0604020202020204" pitchFamily="34" charset="0"/>
              </a:rPr>
              <a:t>core</a:t>
            </a:r>
            <a:r>
              <a:rPr lang="es-AR" dirty="0">
                <a:solidFill>
                  <a:srgbClr val="000000"/>
                </a:solidFill>
                <a:latin typeface="Arial" panose="020B0604020202020204" pitchFamily="34" charset="0"/>
                <a:cs typeface="Arial" panose="020B0604020202020204" pitchFamily="34" charset="0"/>
              </a:rPr>
              <a:t> </a:t>
            </a:r>
            <a:r>
              <a:rPr lang="es-AR" dirty="0" err="1">
                <a:solidFill>
                  <a:srgbClr val="000000"/>
                </a:solidFill>
                <a:latin typeface="Arial" panose="020B0604020202020204" pitchFamily="34" charset="0"/>
                <a:cs typeface="Arial" panose="020B0604020202020204" pitchFamily="34" charset="0"/>
              </a:rPr>
              <a:t>hidrofobico</a:t>
            </a:r>
            <a:r>
              <a:rPr lang="es-AR" dirty="0">
                <a:solidFill>
                  <a:srgbClr val="000000"/>
                </a:solidFill>
                <a:latin typeface="Arial" panose="020B0604020202020204" pitchFamily="34" charset="0"/>
                <a:cs typeface="Arial" panose="020B0604020202020204" pitchFamily="34" charset="0"/>
              </a:rPr>
              <a:t>; aminoácidos cargados eléctricamente y –H- en la superficie.</a:t>
            </a:r>
          </a:p>
          <a:p>
            <a:pPr algn="r"/>
            <a:r>
              <a:rPr lang="es-AR" dirty="0">
                <a:solidFill>
                  <a:srgbClr val="000000"/>
                </a:solidFill>
                <a:latin typeface="Arial" panose="020B0604020202020204" pitchFamily="34" charset="0"/>
                <a:cs typeface="Arial" panose="020B0604020202020204" pitchFamily="34" charset="0"/>
              </a:rPr>
              <a:t>Las proteínas se plegaran espontáneamente de acuerdo a su secuencia de </a:t>
            </a:r>
            <a:r>
              <a:rPr lang="es-AR" dirty="0" err="1">
                <a:solidFill>
                  <a:srgbClr val="000000"/>
                </a:solidFill>
                <a:latin typeface="Arial" panose="020B0604020202020204" pitchFamily="34" charset="0"/>
                <a:cs typeface="Arial" panose="020B0604020202020204" pitchFamily="34" charset="0"/>
              </a:rPr>
              <a:t>aas</a:t>
            </a:r>
            <a:r>
              <a:rPr lang="es-AR" dirty="0">
                <a:solidFill>
                  <a:srgbClr val="000000"/>
                </a:solidFill>
                <a:latin typeface="Arial" panose="020B0604020202020204" pitchFamily="34" charset="0"/>
                <a:cs typeface="Arial" panose="020B0604020202020204" pitchFamily="34" charset="0"/>
              </a:rPr>
              <a:t>, el plegamiento mediado por el efecto hidrofóbico.  </a:t>
            </a:r>
            <a:endParaRPr lang="es-AR"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C43F09BE-5256-426D-9559-D3B733A9EC7B}"/>
              </a:ext>
            </a:extLst>
          </p:cNvPr>
          <p:cNvPicPr>
            <a:picLocks noChangeAspect="1"/>
          </p:cNvPicPr>
          <p:nvPr/>
        </p:nvPicPr>
        <p:blipFill>
          <a:blip r:embed="rId2"/>
          <a:stretch>
            <a:fillRect/>
          </a:stretch>
        </p:blipFill>
        <p:spPr>
          <a:xfrm>
            <a:off x="3931667" y="1298134"/>
            <a:ext cx="4968106" cy="4731516"/>
          </a:xfrm>
          <a:prstGeom prst="rect">
            <a:avLst/>
          </a:prstGeom>
        </p:spPr>
      </p:pic>
      <p:sp>
        <p:nvSpPr>
          <p:cNvPr id="7" name="Rectángulo 6">
            <a:extLst>
              <a:ext uri="{FF2B5EF4-FFF2-40B4-BE49-F238E27FC236}">
                <a16:creationId xmlns:a16="http://schemas.microsoft.com/office/drawing/2014/main" id="{14CEC265-B122-45BF-81FA-3AFA431644D6}"/>
              </a:ext>
            </a:extLst>
          </p:cNvPr>
          <p:cNvSpPr/>
          <p:nvPr/>
        </p:nvSpPr>
        <p:spPr>
          <a:xfrm>
            <a:off x="-1" y="3786883"/>
            <a:ext cx="4013555" cy="2585323"/>
          </a:xfrm>
          <a:prstGeom prst="rect">
            <a:avLst/>
          </a:prstGeom>
        </p:spPr>
        <p:txBody>
          <a:bodyPr wrap="square">
            <a:spAutoFit/>
          </a:bodyPr>
          <a:lstStyle/>
          <a:p>
            <a:pPr algn="r"/>
            <a:r>
              <a:rPr lang="es-AR" dirty="0">
                <a:latin typeface="Arial" panose="020B0604020202020204" pitchFamily="34" charset="0"/>
                <a:cs typeface="Arial" panose="020B0604020202020204" pitchFamily="34" charset="0"/>
              </a:rPr>
              <a:t>La cadena proteica desenrollada con regiones ricas en C (blanco). Moléculas de agua (negro) interaccionan desfavorablemente con esas regiones. </a:t>
            </a:r>
          </a:p>
          <a:p>
            <a:pPr algn="r"/>
            <a:r>
              <a:rPr lang="es-AR" dirty="0">
                <a:latin typeface="Arial" panose="020B0604020202020204" pitchFamily="34" charset="0"/>
                <a:cs typeface="Arial" panose="020B0604020202020204" pitchFamily="34" charset="0"/>
              </a:rPr>
              <a:t>Los átomos cargados eléctricamente (N y O) quedan expuesto hacia el entorno acuoso en la proteína definitivamente plegada. </a:t>
            </a:r>
          </a:p>
        </p:txBody>
      </p:sp>
      <p:sp>
        <p:nvSpPr>
          <p:cNvPr id="8" name="Rectángulo 7">
            <a:extLst>
              <a:ext uri="{FF2B5EF4-FFF2-40B4-BE49-F238E27FC236}">
                <a16:creationId xmlns:a16="http://schemas.microsoft.com/office/drawing/2014/main" id="{741FEE76-56A7-49B6-971D-EEBBFA0AEE43}"/>
              </a:ext>
            </a:extLst>
          </p:cNvPr>
          <p:cNvSpPr/>
          <p:nvPr/>
        </p:nvSpPr>
        <p:spPr>
          <a:xfrm>
            <a:off x="-1" y="0"/>
            <a:ext cx="9144000" cy="523220"/>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Plegamiento proteico </a:t>
            </a:r>
          </a:p>
        </p:txBody>
      </p:sp>
    </p:spTree>
    <p:extLst>
      <p:ext uri="{BB962C8B-B14F-4D97-AF65-F5344CB8AC3E}">
        <p14:creationId xmlns:p14="http://schemas.microsoft.com/office/powerpoint/2010/main" val="3403258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B2955C1-A5EE-4B2C-BFDA-2B6179344F56}"/>
              </a:ext>
            </a:extLst>
          </p:cNvPr>
          <p:cNvPicPr>
            <a:picLocks noChangeAspect="1"/>
          </p:cNvPicPr>
          <p:nvPr/>
        </p:nvPicPr>
        <p:blipFill>
          <a:blip r:embed="rId2"/>
          <a:stretch>
            <a:fillRect/>
          </a:stretch>
        </p:blipFill>
        <p:spPr>
          <a:xfrm>
            <a:off x="4393475" y="660656"/>
            <a:ext cx="4750525" cy="5536688"/>
          </a:xfrm>
          <a:prstGeom prst="rect">
            <a:avLst/>
          </a:prstGeom>
        </p:spPr>
      </p:pic>
      <p:sp>
        <p:nvSpPr>
          <p:cNvPr id="5" name="Rectángulo 4">
            <a:extLst>
              <a:ext uri="{FF2B5EF4-FFF2-40B4-BE49-F238E27FC236}">
                <a16:creationId xmlns:a16="http://schemas.microsoft.com/office/drawing/2014/main" id="{E7707A10-4088-4A3D-8F86-C5EE57D4AFB5}"/>
              </a:ext>
            </a:extLst>
          </p:cNvPr>
          <p:cNvSpPr/>
          <p:nvPr/>
        </p:nvSpPr>
        <p:spPr>
          <a:xfrm>
            <a:off x="192157" y="196839"/>
            <a:ext cx="4572000" cy="3416320"/>
          </a:xfrm>
          <a:prstGeom prst="rect">
            <a:avLst/>
          </a:prstGeom>
        </p:spPr>
        <p:txBody>
          <a:bodyPr>
            <a:spAutoFit/>
          </a:bodyPr>
          <a:lstStyle/>
          <a:p>
            <a:pPr algn="just"/>
            <a:r>
              <a:rPr lang="es-AR" dirty="0">
                <a:latin typeface="Arial" panose="020B0604020202020204" pitchFamily="34" charset="0"/>
                <a:cs typeface="Arial" panose="020B0604020202020204" pitchFamily="34" charset="0"/>
              </a:rPr>
              <a:t>La mayor parte de las proteínas están construidas en estructuras jerárquicas. </a:t>
            </a:r>
          </a:p>
          <a:p>
            <a:pPr marL="342900" indent="-342900" algn="just">
              <a:buAutoNum type="alphaUcPeriod"/>
            </a:pPr>
            <a:r>
              <a:rPr lang="es-AR" dirty="0">
                <a:latin typeface="Arial" panose="020B0604020202020204" pitchFamily="34" charset="0"/>
                <a:cs typeface="Arial" panose="020B0604020202020204" pitchFamily="34" charset="0"/>
              </a:rPr>
              <a:t>Cadena proteica adopta estructuras locales muy estables, como </a:t>
            </a:r>
            <a:r>
              <a:rPr lang="es-AR" dirty="0">
                <a:latin typeface="Arial" panose="020B0604020202020204" pitchFamily="34" charset="0"/>
                <a:cs typeface="Arial" panose="020B0604020202020204" pitchFamily="34" charset="0"/>
                <a:sym typeface="Symbol" panose="05050102010706020507" pitchFamily="18" charset="2"/>
              </a:rPr>
              <a:t></a:t>
            </a:r>
            <a:r>
              <a:rPr lang="es-AR" dirty="0" err="1">
                <a:latin typeface="Arial" panose="020B0604020202020204" pitchFamily="34" charset="0"/>
                <a:cs typeface="Arial" panose="020B0604020202020204" pitchFamily="34" charset="0"/>
                <a:sym typeface="Symbol" panose="05050102010706020507" pitchFamily="18" charset="2"/>
              </a:rPr>
              <a:t>helice</a:t>
            </a:r>
            <a:r>
              <a:rPr lang="es-AR" dirty="0">
                <a:latin typeface="Arial" panose="020B0604020202020204" pitchFamily="34" charset="0"/>
                <a:cs typeface="Arial" panose="020B0604020202020204" pitchFamily="34" charset="0"/>
                <a:sym typeface="Symbol" panose="05050102010706020507" pitchFamily="18" charset="2"/>
              </a:rPr>
              <a:t> o </a:t>
            </a:r>
            <a:r>
              <a:rPr lang="es-AR" dirty="0" err="1">
                <a:latin typeface="Arial" panose="020B0604020202020204" pitchFamily="34" charset="0"/>
                <a:cs typeface="Arial" panose="020B0604020202020204" pitchFamily="34" charset="0"/>
                <a:sym typeface="Symbol" panose="05050102010706020507" pitchFamily="18" charset="2"/>
              </a:rPr>
              <a:t>sheet</a:t>
            </a:r>
            <a:endParaRPr lang="es-AR" dirty="0">
              <a:latin typeface="Arial" panose="020B0604020202020204" pitchFamily="34" charset="0"/>
              <a:cs typeface="Arial" panose="020B0604020202020204" pitchFamily="34" charset="0"/>
              <a:sym typeface="Symbol" panose="05050102010706020507" pitchFamily="18" charset="2"/>
            </a:endParaRPr>
          </a:p>
          <a:p>
            <a:pPr algn="just"/>
            <a:r>
              <a:rPr lang="es-AR" dirty="0">
                <a:latin typeface="Arial" panose="020B0604020202020204" pitchFamily="34" charset="0"/>
                <a:cs typeface="Arial" panose="020B0604020202020204" pitchFamily="34" charset="0"/>
              </a:rPr>
              <a:t>B. Luego se pliega en estructuras 	globulares </a:t>
            </a:r>
          </a:p>
          <a:p>
            <a:pPr algn="just"/>
            <a:r>
              <a:rPr lang="es-AR" dirty="0">
                <a:latin typeface="Arial" panose="020B0604020202020204" pitchFamily="34" charset="0"/>
                <a:cs typeface="Arial" panose="020B0604020202020204" pitchFamily="34" charset="0"/>
              </a:rPr>
              <a:t>C.	Varias proteínas globulares se 	combinan en ensamblaje oligómero 	como la estructura viral de la figura 	con 60 subunidades idénticas 	ensambladas en una cápside hueca.</a:t>
            </a:r>
          </a:p>
        </p:txBody>
      </p:sp>
      <p:sp>
        <p:nvSpPr>
          <p:cNvPr id="6" name="Rectángulo 5">
            <a:extLst>
              <a:ext uri="{FF2B5EF4-FFF2-40B4-BE49-F238E27FC236}">
                <a16:creationId xmlns:a16="http://schemas.microsoft.com/office/drawing/2014/main" id="{C708C13F-A52D-47F9-9DDC-6542F9185DEB}"/>
              </a:ext>
            </a:extLst>
          </p:cNvPr>
          <p:cNvSpPr/>
          <p:nvPr/>
        </p:nvSpPr>
        <p:spPr>
          <a:xfrm>
            <a:off x="192157" y="3613159"/>
            <a:ext cx="4572000" cy="3139321"/>
          </a:xfrm>
          <a:prstGeom prst="rect">
            <a:avLst/>
          </a:prstGeom>
        </p:spPr>
        <p:txBody>
          <a:bodyPr>
            <a:spAutoFit/>
          </a:bodyPr>
          <a:lstStyle/>
          <a:p>
            <a:pPr algn="just"/>
            <a:r>
              <a:rPr lang="es-AR" b="1" dirty="0">
                <a:latin typeface="Arial" panose="020B0604020202020204" pitchFamily="34" charset="0"/>
                <a:cs typeface="Arial" panose="020B0604020202020204" pitchFamily="34" charset="0"/>
              </a:rPr>
              <a:t>Las hélices </a:t>
            </a:r>
            <a:r>
              <a:rPr lang="es-AR" dirty="0">
                <a:latin typeface="Arial" panose="020B0604020202020204" pitchFamily="34" charset="0"/>
                <a:cs typeface="Arial" panose="020B0604020202020204" pitchFamily="34" charset="0"/>
              </a:rPr>
              <a:t>poseen –H- intermoleculares, sus cadenas laterales hacia afuera del </a:t>
            </a:r>
            <a:r>
              <a:rPr lang="es-AR" dirty="0" err="1">
                <a:latin typeface="Arial" panose="020B0604020202020204" pitchFamily="34" charset="0"/>
                <a:cs typeface="Arial" panose="020B0604020202020204" pitchFamily="34" charset="0"/>
              </a:rPr>
              <a:t>core</a:t>
            </a:r>
            <a:r>
              <a:rPr lang="es-AR" dirty="0">
                <a:latin typeface="Arial" panose="020B0604020202020204" pitchFamily="34" charset="0"/>
                <a:cs typeface="Arial" panose="020B0604020202020204" pitchFamily="34" charset="0"/>
              </a:rPr>
              <a:t> cilíndrico.</a:t>
            </a:r>
          </a:p>
          <a:p>
            <a:pPr algn="just"/>
            <a:r>
              <a:rPr lang="es-AR" dirty="0">
                <a:latin typeface="Arial" panose="020B0604020202020204" pitchFamily="34" charset="0"/>
                <a:cs typeface="Arial" panose="020B0604020202020204" pitchFamily="34" charset="0"/>
              </a:rPr>
              <a:t>El ordenamiento helicoidal de cadenas laterales forma surcos y crestas alrededor del cilindro </a:t>
            </a:r>
          </a:p>
          <a:p>
            <a:pPr algn="just"/>
            <a:r>
              <a:rPr lang="es-AR" b="1" dirty="0">
                <a:latin typeface="Arial" panose="020B0604020202020204" pitchFamily="34" charset="0"/>
                <a:cs typeface="Arial" panose="020B0604020202020204" pitchFamily="34" charset="0"/>
              </a:rPr>
              <a:t>Las hélices </a:t>
            </a:r>
            <a:r>
              <a:rPr lang="es-AR" dirty="0">
                <a:latin typeface="Arial" panose="020B0604020202020204" pitchFamily="34" charset="0"/>
                <a:cs typeface="Arial" panose="020B0604020202020204" pitchFamily="34" charset="0"/>
              </a:rPr>
              <a:t>tienden a empaquetarse lateralmente alineando las crestas con surcos vecinos</a:t>
            </a:r>
          </a:p>
          <a:p>
            <a:pPr algn="just"/>
            <a:r>
              <a:rPr lang="es-AR" dirty="0">
                <a:latin typeface="Arial" panose="020B0604020202020204" pitchFamily="34" charset="0"/>
                <a:cs typeface="Arial" panose="020B0604020202020204" pitchFamily="34" charset="0"/>
              </a:rPr>
              <a:t>Las hélices se alinean contra las caras planas de las </a:t>
            </a:r>
            <a:r>
              <a:rPr lang="es-AR" dirty="0">
                <a:latin typeface="Arial" panose="020B0604020202020204" pitchFamily="34" charset="0"/>
                <a:cs typeface="Arial" panose="020B0604020202020204" pitchFamily="34" charset="0"/>
                <a:sym typeface="Symbol" panose="05050102010706020507" pitchFamily="18" charset="2"/>
              </a:rPr>
              <a:t></a:t>
            </a:r>
            <a:r>
              <a:rPr lang="es-AR" dirty="0" err="1">
                <a:latin typeface="Arial" panose="020B0604020202020204" pitchFamily="34" charset="0"/>
                <a:cs typeface="Arial" panose="020B0604020202020204" pitchFamily="34" charset="0"/>
                <a:sym typeface="Symbol" panose="05050102010706020507" pitchFamily="18" charset="2"/>
              </a:rPr>
              <a:t>sheet</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075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AFA3CFD-56A2-439F-B6CB-2FFD0D69BA69}"/>
              </a:ext>
            </a:extLst>
          </p:cNvPr>
          <p:cNvPicPr>
            <a:picLocks noChangeAspect="1"/>
          </p:cNvPicPr>
          <p:nvPr/>
        </p:nvPicPr>
        <p:blipFill>
          <a:blip r:embed="rId2"/>
          <a:stretch>
            <a:fillRect/>
          </a:stretch>
        </p:blipFill>
        <p:spPr>
          <a:xfrm>
            <a:off x="1189679" y="0"/>
            <a:ext cx="6764642" cy="6858000"/>
          </a:xfrm>
          <a:prstGeom prst="rect">
            <a:avLst/>
          </a:prstGeom>
        </p:spPr>
      </p:pic>
      <p:sp>
        <p:nvSpPr>
          <p:cNvPr id="5" name="CuadroTexto 4">
            <a:extLst>
              <a:ext uri="{FF2B5EF4-FFF2-40B4-BE49-F238E27FC236}">
                <a16:creationId xmlns:a16="http://schemas.microsoft.com/office/drawing/2014/main" id="{87987D5B-2B99-499B-A0E4-3530F03337BC}"/>
              </a:ext>
            </a:extLst>
          </p:cNvPr>
          <p:cNvSpPr txBox="1"/>
          <p:nvPr/>
        </p:nvSpPr>
        <p:spPr>
          <a:xfrm>
            <a:off x="74428" y="5257722"/>
            <a:ext cx="9069572" cy="369332"/>
          </a:xfrm>
          <a:prstGeom prst="rect">
            <a:avLst/>
          </a:prstGeom>
          <a:noFill/>
        </p:spPr>
        <p:txBody>
          <a:bodyPr wrap="square" rtlCol="0">
            <a:spAutoFit/>
          </a:bodyPr>
          <a:lstStyle/>
          <a:p>
            <a:pPr algn="ctr"/>
            <a:r>
              <a:rPr lang="es-AR" dirty="0">
                <a:solidFill>
                  <a:schemeClr val="bg1"/>
                </a:solidFill>
              </a:rPr>
              <a:t>Diseño positivo y negativo</a:t>
            </a:r>
          </a:p>
        </p:txBody>
      </p:sp>
    </p:spTree>
    <p:extLst>
      <p:ext uri="{BB962C8B-B14F-4D97-AF65-F5344CB8AC3E}">
        <p14:creationId xmlns:p14="http://schemas.microsoft.com/office/powerpoint/2010/main" val="82507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36A6ADB-9076-41C1-8C57-A86FDCC1B89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6757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12FA38C-70A4-4EA6-A94E-E1ADD0FF27B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78040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FE1484-F187-485D-B396-22AF53D300E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90694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ucture of&#10;proteins&#10;Introduction&#10;Why ?&#10;Some deï¬nitions&#10;Primary&#10;structure&#10;Deï¬nition&#10;Characteristics&#10;Secondary&#10;structure&#10;C...">
            <a:extLst>
              <a:ext uri="{FF2B5EF4-FFF2-40B4-BE49-F238E27FC236}">
                <a16:creationId xmlns:a16="http://schemas.microsoft.com/office/drawing/2014/main" id="{32BFE0FB-05F5-4817-99D2-928CB85A4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761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ructure of&#10;proteins&#10;Introduction&#10;Why ?&#10;Some deï¬nitions&#10;Primary&#10;structure&#10;Deï¬nition&#10;Characteristics&#10;Secondary&#10;structure&#10;C...">
            <a:extLst>
              <a:ext uri="{FF2B5EF4-FFF2-40B4-BE49-F238E27FC236}">
                <a16:creationId xmlns:a16="http://schemas.microsoft.com/office/drawing/2014/main" id="{1B750E18-2204-4218-AD1C-271D6685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5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27CA3BB-B24F-40D7-B3A9-B623568B6F12}"/>
              </a:ext>
            </a:extLst>
          </p:cNvPr>
          <p:cNvSpPr txBox="1"/>
          <p:nvPr/>
        </p:nvSpPr>
        <p:spPr>
          <a:xfrm>
            <a:off x="0" y="0"/>
            <a:ext cx="9144000" cy="1077218"/>
          </a:xfrm>
          <a:prstGeom prst="rect">
            <a:avLst/>
          </a:prstGeom>
          <a:solidFill>
            <a:schemeClr val="bg2">
              <a:lumMod val="90000"/>
            </a:schemeClr>
          </a:solidFill>
        </p:spPr>
        <p:txBody>
          <a:bodyPr wrap="square" rtlCol="0">
            <a:spAutoFit/>
          </a:bodyPr>
          <a:lstStyle/>
          <a:p>
            <a:r>
              <a:rPr lang="es-AR" sz="2800" dirty="0">
                <a:solidFill>
                  <a:srgbClr val="3333FF"/>
                </a:solidFill>
                <a:latin typeface="Arial" panose="020B0604020202020204" pitchFamily="34" charset="0"/>
                <a:cs typeface="Arial" panose="020B0604020202020204" pitchFamily="34" charset="0"/>
              </a:rPr>
              <a:t>Biomateriales modernos</a:t>
            </a:r>
          </a:p>
          <a:p>
            <a:r>
              <a:rPr lang="es-AR" dirty="0">
                <a:latin typeface="Arial" panose="020B0604020202020204" pitchFamily="34" charset="0"/>
                <a:cs typeface="Arial" panose="020B0604020202020204" pitchFamily="34" charset="0"/>
              </a:rPr>
              <a:t>Plan básico evolutivo de los últimos 3.000 millones años, empleado por los seres vivos: </a:t>
            </a:r>
            <a:r>
              <a:rPr lang="es-AR" b="1" dirty="0">
                <a:solidFill>
                  <a:srgbClr val="3333FF"/>
                </a:solidFill>
                <a:latin typeface="Arial" panose="020B0604020202020204" pitchFamily="34" charset="0"/>
                <a:cs typeface="Arial" panose="020B0604020202020204" pitchFamily="34" charset="0"/>
              </a:rPr>
              <a:t>proteínas</a:t>
            </a:r>
            <a:r>
              <a:rPr lang="es-AR" dirty="0">
                <a:latin typeface="Arial" panose="020B0604020202020204" pitchFamily="34" charset="0"/>
                <a:cs typeface="Arial" panose="020B0604020202020204" pitchFamily="34" charset="0"/>
              </a:rPr>
              <a:t>, ácidos nucleicos, </a:t>
            </a:r>
            <a:r>
              <a:rPr lang="es-AR" dirty="0" err="1">
                <a:latin typeface="Arial" panose="020B0604020202020204" pitchFamily="34" charset="0"/>
                <a:cs typeface="Arial" panose="020B0604020202020204" pitchFamily="34" charset="0"/>
              </a:rPr>
              <a:t>polisacaridos</a:t>
            </a:r>
            <a:r>
              <a:rPr lang="es-AR" dirty="0">
                <a:latin typeface="Arial" panose="020B0604020202020204" pitchFamily="34" charset="0"/>
                <a:cs typeface="Arial" panose="020B0604020202020204" pitchFamily="34" charset="0"/>
              </a:rPr>
              <a:t> y </a:t>
            </a:r>
            <a:r>
              <a:rPr lang="es-AR" b="1" dirty="0" err="1">
                <a:solidFill>
                  <a:srgbClr val="3333FF"/>
                </a:solidFill>
                <a:latin typeface="Arial" panose="020B0604020202020204" pitchFamily="34" charset="0"/>
                <a:cs typeface="Arial" panose="020B0604020202020204" pitchFamily="34" charset="0"/>
              </a:rPr>
              <a:t>lipidos</a:t>
            </a:r>
            <a:endParaRPr lang="es-AR" b="1" dirty="0">
              <a:solidFill>
                <a:srgbClr val="3333FF"/>
              </a:solidFill>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0C99E336-EF35-479E-A179-957644DE28B5}"/>
              </a:ext>
            </a:extLst>
          </p:cNvPr>
          <p:cNvGrpSpPr/>
          <p:nvPr/>
        </p:nvGrpSpPr>
        <p:grpSpPr>
          <a:xfrm>
            <a:off x="308837" y="1646662"/>
            <a:ext cx="7968466" cy="4179656"/>
            <a:chOff x="308837" y="1646662"/>
            <a:chExt cx="7968466" cy="4179656"/>
          </a:xfrm>
        </p:grpSpPr>
        <p:pic>
          <p:nvPicPr>
            <p:cNvPr id="5" name="Imagen 4">
              <a:extLst>
                <a:ext uri="{FF2B5EF4-FFF2-40B4-BE49-F238E27FC236}">
                  <a16:creationId xmlns:a16="http://schemas.microsoft.com/office/drawing/2014/main" id="{4EB46E94-744C-4D10-8635-18C8BA5FA468}"/>
                </a:ext>
              </a:extLst>
            </p:cNvPr>
            <p:cNvPicPr>
              <a:picLocks noChangeAspect="1"/>
            </p:cNvPicPr>
            <p:nvPr/>
          </p:nvPicPr>
          <p:blipFill>
            <a:blip r:embed="rId2"/>
            <a:stretch>
              <a:fillRect/>
            </a:stretch>
          </p:blipFill>
          <p:spPr>
            <a:xfrm>
              <a:off x="308837" y="1646662"/>
              <a:ext cx="4061517" cy="4179656"/>
            </a:xfrm>
            <a:prstGeom prst="rect">
              <a:avLst/>
            </a:prstGeom>
          </p:spPr>
        </p:pic>
        <p:sp>
          <p:nvSpPr>
            <p:cNvPr id="2" name="CuadroTexto 1">
              <a:extLst>
                <a:ext uri="{FF2B5EF4-FFF2-40B4-BE49-F238E27FC236}">
                  <a16:creationId xmlns:a16="http://schemas.microsoft.com/office/drawing/2014/main" id="{D84366FE-5316-48D7-9105-677CB757B8B9}"/>
                </a:ext>
              </a:extLst>
            </p:cNvPr>
            <p:cNvSpPr txBox="1"/>
            <p:nvPr/>
          </p:nvSpPr>
          <p:spPr>
            <a:xfrm>
              <a:off x="4660646" y="2828835"/>
              <a:ext cx="3616657" cy="1200329"/>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Almacenamiento de oxigeno: en la </a:t>
              </a:r>
              <a:r>
                <a:rPr lang="es-AR" dirty="0" err="1">
                  <a:latin typeface="Arial" panose="020B0604020202020204" pitchFamily="34" charset="0"/>
                  <a:cs typeface="Arial" panose="020B0604020202020204" pitchFamily="34" charset="0"/>
                </a:rPr>
                <a:t>nanoescala</a:t>
              </a:r>
              <a:r>
                <a:rPr lang="es-AR" dirty="0">
                  <a:latin typeface="Arial" panose="020B0604020202020204" pitchFamily="34" charset="0"/>
                  <a:cs typeface="Arial" panose="020B0604020202020204" pitchFamily="34" charset="0"/>
                </a:rPr>
                <a:t> se emplean modalidades distintas (Hb) que en el mundo macroscópico</a:t>
              </a:r>
            </a:p>
          </p:txBody>
        </p:sp>
      </p:grpSp>
    </p:spTree>
    <p:extLst>
      <p:ext uri="{BB962C8B-B14F-4D97-AF65-F5344CB8AC3E}">
        <p14:creationId xmlns:p14="http://schemas.microsoft.com/office/powerpoint/2010/main" val="10012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Structure of&#10;proteins&#10;Introduction&#10;Why ?&#10;Some deï¬nitions&#10;Primary&#10;structure&#10;Deï¬nition&#10;Characteristics&#10;Secondary&#10;structure&#10;C...">
            <a:extLst>
              <a:ext uri="{FF2B5EF4-FFF2-40B4-BE49-F238E27FC236}">
                <a16:creationId xmlns:a16="http://schemas.microsoft.com/office/drawing/2014/main" id="{134098DD-06F6-45D8-A02E-BE2B2AFBA4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581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ructure of&#10;proteins&#10;Introduction&#10;Why ?&#10;Some deï¬nitions&#10;Primary&#10;structure&#10;Deï¬nition&#10;Characteristics&#10;Secondary&#10;structure&#10;C...">
            <a:extLst>
              <a:ext uri="{FF2B5EF4-FFF2-40B4-BE49-F238E27FC236}">
                <a16:creationId xmlns:a16="http://schemas.microsoft.com/office/drawing/2014/main" id="{5B5F77F0-3808-468E-9738-4C68BF987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201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3D52EFA-3E24-4199-B8B8-FD6AE0EF1177}"/>
              </a:ext>
            </a:extLst>
          </p:cNvPr>
          <p:cNvSpPr/>
          <p:nvPr/>
        </p:nvSpPr>
        <p:spPr>
          <a:xfrm>
            <a:off x="331305" y="487524"/>
            <a:ext cx="8481390" cy="1477328"/>
          </a:xfrm>
          <a:prstGeom prst="rect">
            <a:avLst/>
          </a:prstGeom>
        </p:spPr>
        <p:txBody>
          <a:bodyPr wrap="square">
            <a:spAutoFit/>
          </a:bodyPr>
          <a:lstStyle/>
          <a:p>
            <a:pPr algn="ctr"/>
            <a:r>
              <a:rPr lang="es-AR" b="1" dirty="0">
                <a:solidFill>
                  <a:srgbClr val="000000"/>
                </a:solidFill>
                <a:latin typeface="Arial" panose="020B0604020202020204" pitchFamily="34" charset="0"/>
                <a:cs typeface="Arial" panose="020B0604020202020204" pitchFamily="34" charset="0"/>
              </a:rPr>
              <a:t>Auto-</a:t>
            </a:r>
            <a:r>
              <a:rPr lang="es-AR" b="1" dirty="0" err="1">
                <a:solidFill>
                  <a:srgbClr val="000000"/>
                </a:solidFill>
                <a:latin typeface="Arial" panose="020B0604020202020204" pitchFamily="34" charset="0"/>
                <a:cs typeface="Arial" panose="020B0604020202020204" pitchFamily="34" charset="0"/>
              </a:rPr>
              <a:t>organizacion</a:t>
            </a:r>
            <a:r>
              <a:rPr lang="es-AR" b="1" dirty="0">
                <a:solidFill>
                  <a:srgbClr val="000000"/>
                </a:solidFill>
                <a:latin typeface="Arial" panose="020B0604020202020204" pitchFamily="34" charset="0"/>
                <a:cs typeface="Arial" panose="020B0604020202020204" pitchFamily="34" charset="0"/>
              </a:rPr>
              <a:t>:</a:t>
            </a:r>
            <a:r>
              <a:rPr lang="es-AR" dirty="0">
                <a:solidFill>
                  <a:srgbClr val="000000"/>
                </a:solidFill>
                <a:latin typeface="Arial" panose="020B0604020202020204" pitchFamily="34" charset="0"/>
                <a:cs typeface="Arial" panose="020B0604020202020204" pitchFamily="34" charset="0"/>
              </a:rPr>
              <a:t> creación de estructuras flexibles, resistentes y auto-reparables.  </a:t>
            </a:r>
            <a:r>
              <a:rPr lang="es-AR" b="1" dirty="0">
                <a:solidFill>
                  <a:srgbClr val="000000"/>
                </a:solidFill>
                <a:latin typeface="Arial" panose="020B0604020202020204" pitchFamily="34" charset="0"/>
                <a:cs typeface="Arial" panose="020B0604020202020204" pitchFamily="34" charset="0"/>
              </a:rPr>
              <a:t>Auto-</a:t>
            </a:r>
            <a:r>
              <a:rPr lang="es-AR" b="1" dirty="0" err="1">
                <a:solidFill>
                  <a:srgbClr val="000000"/>
                </a:solidFill>
                <a:latin typeface="Arial" panose="020B0604020202020204" pitchFamily="34" charset="0"/>
                <a:cs typeface="Arial" panose="020B0604020202020204" pitchFamily="34" charset="0"/>
              </a:rPr>
              <a:t>organizacion</a:t>
            </a:r>
            <a:r>
              <a:rPr lang="es-AR"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sym typeface="Symbol" panose="05050102010706020507" pitchFamily="18" charset="2"/>
              </a:rPr>
              <a:t> auto-ensamblaje </a:t>
            </a:r>
          </a:p>
          <a:p>
            <a:pPr algn="ctr"/>
            <a:r>
              <a:rPr lang="es-AR" dirty="0">
                <a:latin typeface="Arial" panose="020B0604020202020204" pitchFamily="34" charset="0"/>
                <a:cs typeface="Arial" panose="020B0604020202020204" pitchFamily="34" charset="0"/>
                <a:sym typeface="Symbol" panose="05050102010706020507" pitchFamily="18" charset="2"/>
              </a:rPr>
              <a:t>[&lt; control, no hay estructuras definidas]</a:t>
            </a:r>
          </a:p>
          <a:p>
            <a:pPr algn="ctr"/>
            <a:r>
              <a:rPr lang="es-AR" dirty="0">
                <a:latin typeface="Arial" panose="020B0604020202020204" pitchFamily="34" charset="0"/>
                <a:cs typeface="Arial" panose="020B0604020202020204" pitchFamily="34" charset="0"/>
              </a:rPr>
              <a:t>En la naturaleza la </a:t>
            </a:r>
            <a:r>
              <a:rPr lang="es-AR" b="1" dirty="0">
                <a:latin typeface="Arial" panose="020B0604020202020204" pitchFamily="34" charset="0"/>
                <a:cs typeface="Arial" panose="020B0604020202020204" pitchFamily="34" charset="0"/>
              </a:rPr>
              <a:t>auto-</a:t>
            </a:r>
            <a:r>
              <a:rPr lang="es-AR" b="1" dirty="0" err="1">
                <a:latin typeface="Arial" panose="020B0604020202020204" pitchFamily="34" charset="0"/>
                <a:cs typeface="Arial" panose="020B0604020202020204" pitchFamily="34" charset="0"/>
              </a:rPr>
              <a:t>organizacion</a:t>
            </a:r>
            <a:r>
              <a:rPr lang="es-AR" dirty="0">
                <a:latin typeface="Arial" panose="020B0604020202020204" pitchFamily="34" charset="0"/>
                <a:cs typeface="Arial" panose="020B0604020202020204" pitchFamily="34" charset="0"/>
              </a:rPr>
              <a:t> se emplea en la creación de membranas lipídicas. </a:t>
            </a:r>
          </a:p>
        </p:txBody>
      </p:sp>
      <p:pic>
        <p:nvPicPr>
          <p:cNvPr id="5" name="Imagen 4">
            <a:extLst>
              <a:ext uri="{FF2B5EF4-FFF2-40B4-BE49-F238E27FC236}">
                <a16:creationId xmlns:a16="http://schemas.microsoft.com/office/drawing/2014/main" id="{8F53C0D7-3138-4F8E-AD52-8C92238AB8CF}"/>
              </a:ext>
            </a:extLst>
          </p:cNvPr>
          <p:cNvPicPr>
            <a:picLocks noChangeAspect="1"/>
          </p:cNvPicPr>
          <p:nvPr/>
        </p:nvPicPr>
        <p:blipFill>
          <a:blip r:embed="rId2"/>
          <a:stretch>
            <a:fillRect/>
          </a:stretch>
        </p:blipFill>
        <p:spPr>
          <a:xfrm>
            <a:off x="3709796" y="1964852"/>
            <a:ext cx="4804920" cy="4252031"/>
          </a:xfrm>
          <a:prstGeom prst="rect">
            <a:avLst/>
          </a:prstGeom>
        </p:spPr>
      </p:pic>
      <p:sp>
        <p:nvSpPr>
          <p:cNvPr id="6" name="Rectángulo 5">
            <a:extLst>
              <a:ext uri="{FF2B5EF4-FFF2-40B4-BE49-F238E27FC236}">
                <a16:creationId xmlns:a16="http://schemas.microsoft.com/office/drawing/2014/main" id="{B5F9FCE4-516C-49CF-89C4-00A2FB34CC84}"/>
              </a:ext>
            </a:extLst>
          </p:cNvPr>
          <p:cNvSpPr/>
          <p:nvPr/>
        </p:nvSpPr>
        <p:spPr>
          <a:xfrm>
            <a:off x="175533" y="6139643"/>
            <a:ext cx="8792934" cy="461665"/>
          </a:xfrm>
          <a:prstGeom prst="rect">
            <a:avLst/>
          </a:prstGeom>
        </p:spPr>
        <p:txBody>
          <a:bodyPr wrap="square">
            <a:spAutoFit/>
          </a:bodyPr>
          <a:lstStyle/>
          <a:p>
            <a:r>
              <a:rPr lang="es-AR" sz="1200">
                <a:latin typeface="Arial" panose="020B0604020202020204" pitchFamily="34" charset="0"/>
                <a:cs typeface="Arial" panose="020B0604020202020204" pitchFamily="34" charset="0"/>
              </a:rPr>
              <a:t>Lipidos (fosfolipidos mostrados arriba a la izquierda) se organizan espontaneamente en micelas (arriba derechA) por ejemplo o en bicapas (abajo) La auto organizacion es impulsada por el efecto hidrofobico. </a:t>
            </a:r>
          </a:p>
        </p:txBody>
      </p:sp>
      <p:sp>
        <p:nvSpPr>
          <p:cNvPr id="7" name="Rectángulo 6">
            <a:extLst>
              <a:ext uri="{FF2B5EF4-FFF2-40B4-BE49-F238E27FC236}">
                <a16:creationId xmlns:a16="http://schemas.microsoft.com/office/drawing/2014/main" id="{970E86C7-2D9F-40D7-937A-05E7E03821E4}"/>
              </a:ext>
            </a:extLst>
          </p:cNvPr>
          <p:cNvSpPr/>
          <p:nvPr/>
        </p:nvSpPr>
        <p:spPr>
          <a:xfrm>
            <a:off x="0" y="0"/>
            <a:ext cx="9144000" cy="523220"/>
          </a:xfrm>
          <a:prstGeom prst="rect">
            <a:avLst/>
          </a:prstGeom>
          <a:solidFill>
            <a:schemeClr val="bg2">
              <a:lumMod val="90000"/>
            </a:schemeClr>
          </a:solidFill>
        </p:spPr>
        <p:txBody>
          <a:bodyPr wrap="square">
            <a:spAutoFit/>
          </a:bodyPr>
          <a:lstStyle/>
          <a:p>
            <a:pPr algn="ctr"/>
            <a:r>
              <a:rPr lang="es-AR" sz="2800" b="1">
                <a:solidFill>
                  <a:srgbClr val="3333FF"/>
                </a:solidFill>
                <a:latin typeface="Arial" panose="020B0604020202020204" pitchFamily="34" charset="0"/>
                <a:cs typeface="Arial" panose="020B0604020202020204" pitchFamily="34" charset="0"/>
              </a:rPr>
              <a:t>Auto-organización </a:t>
            </a:r>
          </a:p>
        </p:txBody>
      </p:sp>
      <p:sp>
        <p:nvSpPr>
          <p:cNvPr id="8" name="Rectángulo 7">
            <a:extLst>
              <a:ext uri="{FF2B5EF4-FFF2-40B4-BE49-F238E27FC236}">
                <a16:creationId xmlns:a16="http://schemas.microsoft.com/office/drawing/2014/main" id="{5D2982E2-7C92-417E-BF53-199C4EDD2C25}"/>
              </a:ext>
            </a:extLst>
          </p:cNvPr>
          <p:cNvSpPr/>
          <p:nvPr/>
        </p:nvSpPr>
        <p:spPr>
          <a:xfrm>
            <a:off x="175533" y="2282957"/>
            <a:ext cx="3080512" cy="3139321"/>
          </a:xfrm>
          <a:prstGeom prst="rect">
            <a:avLst/>
          </a:prstGeom>
        </p:spPr>
        <p:txBody>
          <a:bodyPr wrap="square">
            <a:spAutoFit/>
          </a:bodyPr>
          <a:lstStyle/>
          <a:p>
            <a:pPr algn="r"/>
            <a:r>
              <a:rPr lang="es-AR" dirty="0">
                <a:latin typeface="Arial" panose="020B0604020202020204" pitchFamily="34" charset="0"/>
                <a:cs typeface="Arial" panose="020B0604020202020204" pitchFamily="34" charset="0"/>
              </a:rPr>
              <a:t>Los sistemas auto-organizados son modulares, igual que los auto-ensamblados</a:t>
            </a:r>
            <a:r>
              <a:rPr lang="es-AR" dirty="0">
                <a:solidFill>
                  <a:srgbClr val="FF0000"/>
                </a:solidFill>
                <a:latin typeface="Arial" panose="020B0604020202020204" pitchFamily="34" charset="0"/>
                <a:cs typeface="Arial" panose="020B0604020202020204" pitchFamily="34" charset="0"/>
              </a:rPr>
              <a:t>, aunque carecen de superficies especificas de interacción</a:t>
            </a:r>
            <a:r>
              <a:rPr lang="es-AR" dirty="0">
                <a:latin typeface="Arial" panose="020B0604020202020204" pitchFamily="34" charset="0"/>
                <a:cs typeface="Arial" panose="020B0604020202020204" pitchFamily="34" charset="0"/>
              </a:rPr>
              <a:t>. </a:t>
            </a:r>
            <a:r>
              <a:rPr lang="es-AR" u="sng" dirty="0">
                <a:latin typeface="Arial" panose="020B0604020202020204" pitchFamily="34" charset="0"/>
                <a:cs typeface="Arial" panose="020B0604020202020204" pitchFamily="34" charset="0"/>
              </a:rPr>
              <a:t>La interacción modular ocurre a través de parámetros geométricos. </a:t>
            </a:r>
            <a:r>
              <a:rPr lang="es-AR" dirty="0">
                <a:latin typeface="Arial" panose="020B0604020202020204" pitchFamily="34" charset="0"/>
                <a:cs typeface="Arial" panose="020B0604020202020204" pitchFamily="34" charset="0"/>
              </a:rPr>
              <a:t>Y el producto final puede tener diferentes formas flexibles. </a:t>
            </a:r>
          </a:p>
        </p:txBody>
      </p:sp>
    </p:spTree>
    <p:extLst>
      <p:ext uri="{BB962C8B-B14F-4D97-AF65-F5344CB8AC3E}">
        <p14:creationId xmlns:p14="http://schemas.microsoft.com/office/powerpoint/2010/main" val="3881731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824B1C-089F-4325-922C-3B3B34792150}"/>
              </a:ext>
            </a:extLst>
          </p:cNvPr>
          <p:cNvPicPr>
            <a:picLocks noChangeAspect="1"/>
          </p:cNvPicPr>
          <p:nvPr/>
        </p:nvPicPr>
        <p:blipFill>
          <a:blip r:embed="rId2"/>
          <a:stretch>
            <a:fillRect/>
          </a:stretch>
        </p:blipFill>
        <p:spPr>
          <a:xfrm>
            <a:off x="730032" y="641590"/>
            <a:ext cx="7376006" cy="4185085"/>
          </a:xfrm>
          <a:prstGeom prst="rect">
            <a:avLst/>
          </a:prstGeom>
        </p:spPr>
      </p:pic>
      <p:sp>
        <p:nvSpPr>
          <p:cNvPr id="5" name="Rectángulo 4">
            <a:extLst>
              <a:ext uri="{FF2B5EF4-FFF2-40B4-BE49-F238E27FC236}">
                <a16:creationId xmlns:a16="http://schemas.microsoft.com/office/drawing/2014/main" id="{E9926659-2122-41E9-A256-F5B2C604D96A}"/>
              </a:ext>
            </a:extLst>
          </p:cNvPr>
          <p:cNvSpPr/>
          <p:nvPr/>
        </p:nvSpPr>
        <p:spPr>
          <a:xfrm>
            <a:off x="414130" y="4826675"/>
            <a:ext cx="8315739" cy="2031325"/>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Las proteínas interactúan con las bicapas lipídicas de distintas maneras. Izquierda: proteína ras [corta cola hidrocarbonada unida a la cadena proteica. La cola se inserta en la bicapa y ancla la proteína a la superficie] </a:t>
            </a:r>
          </a:p>
          <a:p>
            <a:pPr algn="just"/>
            <a:r>
              <a:rPr lang="es-AR" dirty="0">
                <a:latin typeface="Arial" panose="020B0604020202020204" pitchFamily="34" charset="0"/>
                <a:cs typeface="Arial" panose="020B0604020202020204" pitchFamily="34" charset="0"/>
              </a:rPr>
              <a:t>Derecha: citocromo oxidase, un gran complejo globular de proteína que atraviesa la bicapa. El diseño de esta proteína incorpora un anillo de </a:t>
            </a:r>
            <a:r>
              <a:rPr lang="es-AR" dirty="0" err="1">
                <a:latin typeface="Arial" panose="020B0604020202020204" pitchFamily="34" charset="0"/>
                <a:cs typeface="Arial" panose="020B0604020202020204" pitchFamily="34" charset="0"/>
              </a:rPr>
              <a:t>aas</a:t>
            </a:r>
            <a:r>
              <a:rPr lang="es-AR" dirty="0">
                <a:latin typeface="Arial" panose="020B0604020202020204" pitchFamily="34" charset="0"/>
                <a:cs typeface="Arial" panose="020B0604020202020204" pitchFamily="34" charset="0"/>
              </a:rPr>
              <a:t> ricos en C, que la orientan en la membrana. Los extremos en contacto con el agua son ricos en </a:t>
            </a:r>
            <a:r>
              <a:rPr lang="es-AR" dirty="0" err="1">
                <a:latin typeface="Arial" panose="020B0604020202020204" pitchFamily="34" charset="0"/>
                <a:cs typeface="Arial" panose="020B0604020202020204" pitchFamily="34" charset="0"/>
              </a:rPr>
              <a:t>aas</a:t>
            </a:r>
            <a:r>
              <a:rPr lang="es-AR" dirty="0">
                <a:latin typeface="Arial" panose="020B0604020202020204" pitchFamily="34" charset="0"/>
                <a:cs typeface="Arial" panose="020B0604020202020204" pitchFamily="34" charset="0"/>
              </a:rPr>
              <a:t> con cargas eléctricas (rosa fuerte). </a:t>
            </a:r>
          </a:p>
        </p:txBody>
      </p:sp>
      <p:sp>
        <p:nvSpPr>
          <p:cNvPr id="6" name="Rectángulo 5">
            <a:extLst>
              <a:ext uri="{FF2B5EF4-FFF2-40B4-BE49-F238E27FC236}">
                <a16:creationId xmlns:a16="http://schemas.microsoft.com/office/drawing/2014/main" id="{E660389D-0448-4D35-9C88-8E1355091F47}"/>
              </a:ext>
            </a:extLst>
          </p:cNvPr>
          <p:cNvSpPr/>
          <p:nvPr/>
        </p:nvSpPr>
        <p:spPr>
          <a:xfrm>
            <a:off x="0" y="0"/>
            <a:ext cx="9144000" cy="523220"/>
          </a:xfrm>
          <a:prstGeom prst="rect">
            <a:avLst/>
          </a:prstGeom>
          <a:solidFill>
            <a:schemeClr val="bg2">
              <a:lumMod val="90000"/>
            </a:schemeClr>
          </a:solidFill>
        </p:spPr>
        <p:txBody>
          <a:bodyPr wrap="square">
            <a:spAutoFit/>
          </a:bodyPr>
          <a:lstStyle/>
          <a:p>
            <a:pPr algn="ctr"/>
            <a:r>
              <a:rPr lang="es-AR" sz="2800" b="1">
                <a:solidFill>
                  <a:srgbClr val="3333FF"/>
                </a:solidFill>
                <a:latin typeface="Arial" panose="020B0604020202020204" pitchFamily="34" charset="0"/>
                <a:cs typeface="Arial" panose="020B0604020202020204" pitchFamily="34" charset="0"/>
              </a:rPr>
              <a:t>Auto-organización </a:t>
            </a:r>
          </a:p>
        </p:txBody>
      </p:sp>
    </p:spTree>
    <p:extLst>
      <p:ext uri="{BB962C8B-B14F-4D97-AF65-F5344CB8AC3E}">
        <p14:creationId xmlns:p14="http://schemas.microsoft.com/office/powerpoint/2010/main" val="3312429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41F4316-4D78-429A-8FF4-9706C911D187}"/>
              </a:ext>
            </a:extLst>
          </p:cNvPr>
          <p:cNvPicPr>
            <a:picLocks noChangeAspect="1"/>
          </p:cNvPicPr>
          <p:nvPr/>
        </p:nvPicPr>
        <p:blipFill>
          <a:blip r:embed="rId2"/>
          <a:stretch>
            <a:fillRect/>
          </a:stretch>
        </p:blipFill>
        <p:spPr>
          <a:xfrm>
            <a:off x="-124129" y="172965"/>
            <a:ext cx="9392258" cy="4635618"/>
          </a:xfrm>
          <a:prstGeom prst="rect">
            <a:avLst/>
          </a:prstGeom>
        </p:spPr>
      </p:pic>
      <p:sp>
        <p:nvSpPr>
          <p:cNvPr id="3" name="Rectángulo 2">
            <a:extLst>
              <a:ext uri="{FF2B5EF4-FFF2-40B4-BE49-F238E27FC236}">
                <a16:creationId xmlns:a16="http://schemas.microsoft.com/office/drawing/2014/main" id="{6A0CA07B-BC36-4819-9F14-906FD1DF4A82}"/>
              </a:ext>
            </a:extLst>
          </p:cNvPr>
          <p:cNvSpPr/>
          <p:nvPr/>
        </p:nvSpPr>
        <p:spPr>
          <a:xfrm>
            <a:off x="0" y="6396335"/>
            <a:ext cx="9144000" cy="461665"/>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2. </a:t>
            </a:r>
            <a:r>
              <a:rPr lang="es-AR" sz="1200" dirty="0" err="1">
                <a:latin typeface="Arial" panose="020B0604020202020204" pitchFamily="34" charset="0"/>
                <a:cs typeface="Arial" panose="020B0604020202020204" pitchFamily="34" charset="0"/>
              </a:rPr>
              <a:t>Protein</a:t>
            </a:r>
            <a:r>
              <a:rPr lang="es-AR" sz="1200" dirty="0">
                <a:latin typeface="Arial" panose="020B0604020202020204" pitchFamily="34" charset="0"/>
                <a:cs typeface="Arial" panose="020B0604020202020204" pitchFamily="34" charset="0"/>
              </a:rPr>
              <a:t>–</a:t>
            </a:r>
            <a:r>
              <a:rPr lang="es-AR" sz="1200" dirty="0" err="1">
                <a:latin typeface="Arial" panose="020B0604020202020204" pitchFamily="34" charset="0"/>
                <a:cs typeface="Arial" panose="020B0604020202020204" pitchFamily="34" charset="0"/>
              </a:rPr>
              <a:t>Lipid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Assembly</a:t>
            </a:r>
            <a:r>
              <a:rPr lang="es-AR" sz="1200" dirty="0">
                <a:latin typeface="Arial" panose="020B0604020202020204" pitchFamily="34" charset="0"/>
                <a:cs typeface="Arial" panose="020B0604020202020204" pitchFamily="34" charset="0"/>
              </a:rPr>
              <a:t> and </a:t>
            </a:r>
            <a:r>
              <a:rPr lang="es-AR" sz="1200" dirty="0" err="1">
                <a:latin typeface="Arial" panose="020B0604020202020204" pitchFamily="34" charset="0"/>
                <a:cs typeface="Arial" panose="020B0604020202020204" pitchFamily="34" charset="0"/>
              </a:rPr>
              <a:t>Biomimetic</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Nanostructures</a:t>
            </a:r>
            <a:r>
              <a:rPr lang="es-AR" sz="1200" dirty="0">
                <a:latin typeface="Arial" panose="020B0604020202020204" pitchFamily="34" charset="0"/>
                <a:cs typeface="Arial" panose="020B0604020202020204" pitchFamily="34" charset="0"/>
              </a:rPr>
              <a:t>. A. Girard-</a:t>
            </a:r>
            <a:r>
              <a:rPr lang="es-AR" sz="1200" dirty="0" err="1">
                <a:latin typeface="Arial" panose="020B0604020202020204" pitchFamily="34" charset="0"/>
                <a:cs typeface="Arial" panose="020B0604020202020204" pitchFamily="34" charset="0"/>
              </a:rPr>
              <a:t>Egrot</a:t>
            </a:r>
            <a:r>
              <a:rPr lang="es-AR" sz="1200" dirty="0">
                <a:latin typeface="Arial" panose="020B0604020202020204" pitchFamily="34" charset="0"/>
                <a:cs typeface="Arial" panose="020B0604020202020204" pitchFamily="34" charset="0"/>
              </a:rPr>
              <a:t>, L. Blum, R. Richter, and A. </a:t>
            </a:r>
            <a:r>
              <a:rPr lang="es-AR" sz="1200" dirty="0" err="1">
                <a:latin typeface="Arial" panose="020B0604020202020204" pitchFamily="34" charset="0"/>
                <a:cs typeface="Arial" panose="020B0604020202020204" pitchFamily="34" charset="0"/>
              </a:rPr>
              <a:t>Brisson</a:t>
            </a:r>
            <a:r>
              <a:rPr lang="fr-FR" sz="1200" dirty="0">
                <a:solidFill>
                  <a:srgbClr val="131413"/>
                </a:solidFill>
                <a:latin typeface="Arial" panose="020B0604020202020204" pitchFamily="34" charset="0"/>
                <a:cs typeface="Arial" panose="020B0604020202020204" pitchFamily="34" charset="0"/>
              </a:rPr>
              <a:t>P. Boisseau et al. (</a:t>
            </a:r>
            <a:r>
              <a:rPr lang="fr-FR" sz="1200" dirty="0" err="1">
                <a:solidFill>
                  <a:srgbClr val="131413"/>
                </a:solidFill>
                <a:latin typeface="Arial" panose="020B0604020202020204" pitchFamily="34" charset="0"/>
                <a:cs typeface="Arial" panose="020B0604020202020204" pitchFamily="34" charset="0"/>
              </a:rPr>
              <a:t>eds</a:t>
            </a:r>
            <a:r>
              <a:rPr lang="fr-FR" sz="1200" dirty="0">
                <a:solidFill>
                  <a:srgbClr val="131413"/>
                </a:solidFill>
                <a:latin typeface="Arial" panose="020B0604020202020204" pitchFamily="34" charset="0"/>
                <a:cs typeface="Arial" panose="020B0604020202020204" pitchFamily="34" charset="0"/>
              </a:rPr>
              <a:t>.), </a:t>
            </a:r>
            <a:r>
              <a:rPr lang="fr-FR" sz="1200" i="1" dirty="0">
                <a:solidFill>
                  <a:srgbClr val="131413"/>
                </a:solidFill>
                <a:latin typeface="Arial" panose="020B0604020202020204" pitchFamily="34" charset="0"/>
                <a:cs typeface="Arial" panose="020B0604020202020204" pitchFamily="34" charset="0"/>
              </a:rPr>
              <a:t>Nanoscience</a:t>
            </a:r>
            <a:r>
              <a:rPr lang="fr-FR" sz="1200" dirty="0">
                <a:solidFill>
                  <a:srgbClr val="131413"/>
                </a:solidFill>
                <a:latin typeface="Arial" panose="020B0604020202020204" pitchFamily="34" charset="0"/>
                <a:cs typeface="Arial" panose="020B0604020202020204" pitchFamily="34" charset="0"/>
              </a:rPr>
              <a:t>, </a:t>
            </a:r>
            <a:r>
              <a:rPr lang="de-DE" sz="1200" dirty="0">
                <a:solidFill>
                  <a:srgbClr val="131413"/>
                </a:solidFill>
                <a:latin typeface="Arial" panose="020B0604020202020204" pitchFamily="34" charset="0"/>
                <a:cs typeface="Arial" panose="020B0604020202020204" pitchFamily="34" charset="0"/>
              </a:rPr>
              <a:t>DOI: 10.1007/978-3-540-88633-4 2, c Springer-Verlag Berlin Heidelberg 2010</a:t>
            </a:r>
            <a:endParaRPr lang="es-AR" sz="1200"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671615E8-C45B-4C6C-9F63-D6076954B83F}"/>
              </a:ext>
            </a:extLst>
          </p:cNvPr>
          <p:cNvSpPr/>
          <p:nvPr/>
        </p:nvSpPr>
        <p:spPr>
          <a:xfrm>
            <a:off x="0" y="4826675"/>
            <a:ext cx="9144000" cy="1569660"/>
          </a:xfrm>
          <a:prstGeom prst="rect">
            <a:avLst/>
          </a:prstGeom>
        </p:spPr>
        <p:txBody>
          <a:bodyPr wrap="square">
            <a:spAutoFit/>
          </a:bodyPr>
          <a:lstStyle/>
          <a:p>
            <a:pPr algn="ctr"/>
            <a:r>
              <a:rPr lang="en-US" sz="1200" b="1" dirty="0">
                <a:solidFill>
                  <a:srgbClr val="3333FF"/>
                </a:solidFill>
                <a:latin typeface="Arial" panose="020B0604020202020204" pitchFamily="34" charset="0"/>
                <a:cs typeface="Arial" panose="020B0604020202020204" pitchFamily="34" charset="0"/>
              </a:rPr>
              <a:t>Fig. 2.1. </a:t>
            </a:r>
            <a:r>
              <a:rPr lang="en-US" sz="1200" dirty="0">
                <a:solidFill>
                  <a:srgbClr val="3333FF"/>
                </a:solidFill>
                <a:latin typeface="Arial" panose="020B0604020202020204" pitchFamily="34" charset="0"/>
                <a:cs typeface="Arial" panose="020B0604020202020204" pitchFamily="34" charset="0"/>
              </a:rPr>
              <a:t>General view of a biological membrane. This is the plasma membrane separating the inside from the outside of the cell. Biological membranes have a functional protein–lipid architecture comprising a lipid bilayer together with integrated</a:t>
            </a:r>
          </a:p>
          <a:p>
            <a:pPr algn="ctr"/>
            <a:r>
              <a:rPr lang="en-US" sz="1200" dirty="0">
                <a:solidFill>
                  <a:srgbClr val="3333FF"/>
                </a:solidFill>
                <a:latin typeface="Arial" panose="020B0604020202020204" pitchFamily="34" charset="0"/>
                <a:cs typeface="Arial" panose="020B0604020202020204" pitchFamily="34" charset="0"/>
              </a:rPr>
              <a:t>or associated proteins. While it is the lipid bilayer which gives the membrane its structural properties, the proteins are essential to the way the membrane carries out its functions in the cell. In particular, they deal with the transfer of molecules across</a:t>
            </a:r>
          </a:p>
          <a:p>
            <a:pPr algn="ctr"/>
            <a:r>
              <a:rPr lang="en-US" sz="1200" dirty="0">
                <a:solidFill>
                  <a:srgbClr val="3333FF"/>
                </a:solidFill>
                <a:latin typeface="Arial" panose="020B0604020202020204" pitchFamily="34" charset="0"/>
                <a:cs typeface="Arial" panose="020B0604020202020204" pitchFamily="34" charset="0"/>
              </a:rPr>
              <a:t>the lipid bilayer, and they also </a:t>
            </a:r>
            <a:r>
              <a:rPr lang="en-US" sz="1200" dirty="0" err="1">
                <a:solidFill>
                  <a:srgbClr val="3333FF"/>
                </a:solidFill>
                <a:latin typeface="Arial" panose="020B0604020202020204" pitchFamily="34" charset="0"/>
                <a:cs typeface="Arial" panose="020B0604020202020204" pitchFamily="34" charset="0"/>
              </a:rPr>
              <a:t>catalyse</a:t>
            </a:r>
            <a:r>
              <a:rPr lang="en-US" sz="1200" dirty="0">
                <a:solidFill>
                  <a:srgbClr val="3333FF"/>
                </a:solidFill>
                <a:latin typeface="Arial" panose="020B0604020202020204" pitchFamily="34" charset="0"/>
                <a:cs typeface="Arial" panose="020B0604020202020204" pitchFamily="34" charset="0"/>
              </a:rPr>
              <a:t> reactions occurring specifically at the cell surface. Furthermore, they ensure the transduction of signals beyond the membrane. Apart from its role of </a:t>
            </a:r>
            <a:r>
              <a:rPr lang="en-US" sz="1200" dirty="0" err="1">
                <a:solidFill>
                  <a:srgbClr val="3333FF"/>
                </a:solidFill>
                <a:latin typeface="Arial" panose="020B0604020202020204" pitchFamily="34" charset="0"/>
                <a:cs typeface="Arial" panose="020B0604020202020204" pitchFamily="34" charset="0"/>
              </a:rPr>
              <a:t>compartmentalising</a:t>
            </a:r>
            <a:r>
              <a:rPr lang="en-US" sz="1200" dirty="0">
                <a:solidFill>
                  <a:srgbClr val="3333FF"/>
                </a:solidFill>
                <a:latin typeface="Arial" panose="020B0604020202020204" pitchFamily="34" charset="0"/>
                <a:cs typeface="Arial" panose="020B0604020202020204" pitchFamily="34" charset="0"/>
              </a:rPr>
              <a:t> the cell, the biological membrane is thus the scene of many recognition and transduction phenomena, not to mention the exchange of energy, matter, and information between the interior and the exterior of the cell. Taken from [1]</a:t>
            </a:r>
            <a:endParaRPr lang="es-AR" sz="1200" dirty="0">
              <a:solidFill>
                <a:srgbClr val="3333FF"/>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6B115A33-78D0-425F-8C20-8CA975E13B2C}"/>
              </a:ext>
            </a:extLst>
          </p:cNvPr>
          <p:cNvSpPr/>
          <p:nvPr/>
        </p:nvSpPr>
        <p:spPr>
          <a:xfrm>
            <a:off x="0" y="0"/>
            <a:ext cx="9144000" cy="523220"/>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Auto-organización. Membrana </a:t>
            </a:r>
            <a:r>
              <a:rPr lang="es-AR" sz="2800" b="1" dirty="0" err="1">
                <a:solidFill>
                  <a:srgbClr val="3333FF"/>
                </a:solidFill>
                <a:latin typeface="Arial" panose="020B0604020202020204" pitchFamily="34" charset="0"/>
                <a:cs typeface="Arial" panose="020B0604020202020204" pitchFamily="34" charset="0"/>
              </a:rPr>
              <a:t>biologica</a:t>
            </a:r>
            <a:r>
              <a:rPr lang="es-AR" sz="2800" b="1" dirty="0">
                <a:solidFill>
                  <a:srgbClr val="3333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47537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2B78585-B95F-4785-A67B-1460873D3273}"/>
              </a:ext>
            </a:extLst>
          </p:cNvPr>
          <p:cNvPicPr>
            <a:picLocks noChangeAspect="1"/>
          </p:cNvPicPr>
          <p:nvPr/>
        </p:nvPicPr>
        <p:blipFill>
          <a:blip r:embed="rId2"/>
          <a:stretch>
            <a:fillRect/>
          </a:stretch>
        </p:blipFill>
        <p:spPr>
          <a:xfrm>
            <a:off x="1181358" y="1900078"/>
            <a:ext cx="6781283" cy="3057844"/>
          </a:xfrm>
          <a:prstGeom prst="rect">
            <a:avLst/>
          </a:prstGeom>
        </p:spPr>
      </p:pic>
      <p:sp>
        <p:nvSpPr>
          <p:cNvPr id="3" name="Rectángulo 2">
            <a:extLst>
              <a:ext uri="{FF2B5EF4-FFF2-40B4-BE49-F238E27FC236}">
                <a16:creationId xmlns:a16="http://schemas.microsoft.com/office/drawing/2014/main" id="{DD4399C6-BE1A-461A-82A2-2651E603E3D0}"/>
              </a:ext>
            </a:extLst>
          </p:cNvPr>
          <p:cNvSpPr/>
          <p:nvPr/>
        </p:nvSpPr>
        <p:spPr>
          <a:xfrm>
            <a:off x="0" y="6396335"/>
            <a:ext cx="9144000" cy="461665"/>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2. </a:t>
            </a:r>
            <a:r>
              <a:rPr lang="es-AR" sz="1200" dirty="0" err="1">
                <a:latin typeface="Arial" panose="020B0604020202020204" pitchFamily="34" charset="0"/>
                <a:cs typeface="Arial" panose="020B0604020202020204" pitchFamily="34" charset="0"/>
              </a:rPr>
              <a:t>Protein</a:t>
            </a:r>
            <a:r>
              <a:rPr lang="es-AR" sz="1200" dirty="0">
                <a:latin typeface="Arial" panose="020B0604020202020204" pitchFamily="34" charset="0"/>
                <a:cs typeface="Arial" panose="020B0604020202020204" pitchFamily="34" charset="0"/>
              </a:rPr>
              <a:t>–</a:t>
            </a:r>
            <a:r>
              <a:rPr lang="es-AR" sz="1200" dirty="0" err="1">
                <a:latin typeface="Arial" panose="020B0604020202020204" pitchFamily="34" charset="0"/>
                <a:cs typeface="Arial" panose="020B0604020202020204" pitchFamily="34" charset="0"/>
              </a:rPr>
              <a:t>Lipid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Assembly</a:t>
            </a:r>
            <a:r>
              <a:rPr lang="es-AR" sz="1200" dirty="0">
                <a:latin typeface="Arial" panose="020B0604020202020204" pitchFamily="34" charset="0"/>
                <a:cs typeface="Arial" panose="020B0604020202020204" pitchFamily="34" charset="0"/>
              </a:rPr>
              <a:t> and </a:t>
            </a:r>
            <a:r>
              <a:rPr lang="es-AR" sz="1200" dirty="0" err="1">
                <a:latin typeface="Arial" panose="020B0604020202020204" pitchFamily="34" charset="0"/>
                <a:cs typeface="Arial" panose="020B0604020202020204" pitchFamily="34" charset="0"/>
              </a:rPr>
              <a:t>Biomimetic</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Nanostructures</a:t>
            </a:r>
            <a:r>
              <a:rPr lang="es-AR" sz="1200" dirty="0">
                <a:latin typeface="Arial" panose="020B0604020202020204" pitchFamily="34" charset="0"/>
                <a:cs typeface="Arial" panose="020B0604020202020204" pitchFamily="34" charset="0"/>
              </a:rPr>
              <a:t>. A. Girard-</a:t>
            </a:r>
            <a:r>
              <a:rPr lang="es-AR" sz="1200" dirty="0" err="1">
                <a:latin typeface="Arial" panose="020B0604020202020204" pitchFamily="34" charset="0"/>
                <a:cs typeface="Arial" panose="020B0604020202020204" pitchFamily="34" charset="0"/>
              </a:rPr>
              <a:t>Egrot</a:t>
            </a:r>
            <a:r>
              <a:rPr lang="es-AR" sz="1200" dirty="0">
                <a:latin typeface="Arial" panose="020B0604020202020204" pitchFamily="34" charset="0"/>
                <a:cs typeface="Arial" panose="020B0604020202020204" pitchFamily="34" charset="0"/>
              </a:rPr>
              <a:t>, L. Blum, R. Richter, and A. </a:t>
            </a:r>
            <a:r>
              <a:rPr lang="es-AR" sz="1200" dirty="0" err="1">
                <a:latin typeface="Arial" panose="020B0604020202020204" pitchFamily="34" charset="0"/>
                <a:cs typeface="Arial" panose="020B0604020202020204" pitchFamily="34" charset="0"/>
              </a:rPr>
              <a:t>Brisson</a:t>
            </a:r>
            <a:r>
              <a:rPr lang="fr-FR" sz="1200" dirty="0">
                <a:solidFill>
                  <a:srgbClr val="131413"/>
                </a:solidFill>
                <a:latin typeface="Arial" panose="020B0604020202020204" pitchFamily="34" charset="0"/>
                <a:cs typeface="Arial" panose="020B0604020202020204" pitchFamily="34" charset="0"/>
              </a:rPr>
              <a:t>P. Boisseau et al. (</a:t>
            </a:r>
            <a:r>
              <a:rPr lang="fr-FR" sz="1200" dirty="0" err="1">
                <a:solidFill>
                  <a:srgbClr val="131413"/>
                </a:solidFill>
                <a:latin typeface="Arial" panose="020B0604020202020204" pitchFamily="34" charset="0"/>
                <a:cs typeface="Arial" panose="020B0604020202020204" pitchFamily="34" charset="0"/>
              </a:rPr>
              <a:t>eds</a:t>
            </a:r>
            <a:r>
              <a:rPr lang="fr-FR" sz="1200" dirty="0">
                <a:solidFill>
                  <a:srgbClr val="131413"/>
                </a:solidFill>
                <a:latin typeface="Arial" panose="020B0604020202020204" pitchFamily="34" charset="0"/>
                <a:cs typeface="Arial" panose="020B0604020202020204" pitchFamily="34" charset="0"/>
              </a:rPr>
              <a:t>.), </a:t>
            </a:r>
            <a:r>
              <a:rPr lang="fr-FR" sz="1200" i="1" dirty="0">
                <a:solidFill>
                  <a:srgbClr val="131413"/>
                </a:solidFill>
                <a:latin typeface="Arial" panose="020B0604020202020204" pitchFamily="34" charset="0"/>
                <a:cs typeface="Arial" panose="020B0604020202020204" pitchFamily="34" charset="0"/>
              </a:rPr>
              <a:t>Nanoscience</a:t>
            </a:r>
            <a:r>
              <a:rPr lang="fr-FR" sz="1200" dirty="0">
                <a:solidFill>
                  <a:srgbClr val="131413"/>
                </a:solidFill>
                <a:latin typeface="Arial" panose="020B0604020202020204" pitchFamily="34" charset="0"/>
                <a:cs typeface="Arial" panose="020B0604020202020204" pitchFamily="34" charset="0"/>
              </a:rPr>
              <a:t>, </a:t>
            </a:r>
            <a:r>
              <a:rPr lang="de-DE" sz="1200" dirty="0">
                <a:solidFill>
                  <a:srgbClr val="131413"/>
                </a:solidFill>
                <a:latin typeface="Arial" panose="020B0604020202020204" pitchFamily="34" charset="0"/>
                <a:cs typeface="Arial" panose="020B0604020202020204" pitchFamily="34" charset="0"/>
              </a:rPr>
              <a:t>DOI: 10.1007/978-3-540-88633-4 2, c Springer-Verlag Berlin Heidelberg 2010</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44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B3B9A12-FEA0-4403-A2EC-E4E4F393A788}"/>
              </a:ext>
            </a:extLst>
          </p:cNvPr>
          <p:cNvPicPr>
            <a:picLocks noChangeAspect="1"/>
          </p:cNvPicPr>
          <p:nvPr/>
        </p:nvPicPr>
        <p:blipFill>
          <a:blip r:embed="rId2"/>
          <a:stretch>
            <a:fillRect/>
          </a:stretch>
        </p:blipFill>
        <p:spPr>
          <a:xfrm>
            <a:off x="1652388" y="532425"/>
            <a:ext cx="6463977" cy="6325575"/>
          </a:xfrm>
          <a:prstGeom prst="rect">
            <a:avLst/>
          </a:prstGeom>
          <a:solidFill>
            <a:schemeClr val="bg1"/>
          </a:solidFill>
        </p:spPr>
      </p:pic>
      <p:sp>
        <p:nvSpPr>
          <p:cNvPr id="6" name="CuadroTexto 5">
            <a:extLst>
              <a:ext uri="{FF2B5EF4-FFF2-40B4-BE49-F238E27FC236}">
                <a16:creationId xmlns:a16="http://schemas.microsoft.com/office/drawing/2014/main" id="{D251DE0A-31A2-4DB9-B52C-EFAEC483C1B4}"/>
              </a:ext>
            </a:extLst>
          </p:cNvPr>
          <p:cNvSpPr txBox="1"/>
          <p:nvPr/>
        </p:nvSpPr>
        <p:spPr>
          <a:xfrm>
            <a:off x="0" y="9205"/>
            <a:ext cx="9144000" cy="523220"/>
          </a:xfrm>
          <a:prstGeom prst="rect">
            <a:avLst/>
          </a:prstGeom>
          <a:solidFill>
            <a:schemeClr val="bg2">
              <a:lumMod val="90000"/>
            </a:schemeClr>
          </a:solidFill>
        </p:spPr>
        <p:txBody>
          <a:bodyPr wrap="square" rtlCol="0">
            <a:spAutoFit/>
          </a:bodyPr>
          <a:lstStyle/>
          <a:p>
            <a:pPr algn="ctr"/>
            <a:r>
              <a:rPr lang="es-AR" sz="2800" dirty="0">
                <a:solidFill>
                  <a:srgbClr val="3333FF"/>
                </a:solidFill>
                <a:latin typeface="Arial" panose="020B0604020202020204" pitchFamily="34" charset="0"/>
                <a:cs typeface="Arial" panose="020B0604020202020204" pitchFamily="34" charset="0"/>
              </a:rPr>
              <a:t>Principales </a:t>
            </a:r>
            <a:r>
              <a:rPr lang="es-AR" sz="2800" dirty="0" err="1">
                <a:solidFill>
                  <a:srgbClr val="3333FF"/>
                </a:solidFill>
                <a:latin typeface="Arial" panose="020B0604020202020204" pitchFamily="34" charset="0"/>
                <a:cs typeface="Arial" panose="020B0604020202020204" pitchFamily="34" charset="0"/>
              </a:rPr>
              <a:t>diacilfosfogliceridos</a:t>
            </a:r>
            <a:r>
              <a:rPr lang="es-AR" sz="2800" dirty="0">
                <a:solidFill>
                  <a:srgbClr val="3333FF"/>
                </a:solidFill>
                <a:latin typeface="Arial" panose="020B0604020202020204" pitchFamily="34" charset="0"/>
                <a:cs typeface="Arial" panose="020B0604020202020204" pitchFamily="34" charset="0"/>
              </a:rPr>
              <a:t> (fosfolípidos) </a:t>
            </a:r>
          </a:p>
        </p:txBody>
      </p:sp>
      <p:sp>
        <p:nvSpPr>
          <p:cNvPr id="7" name="CuadroTexto 6">
            <a:extLst>
              <a:ext uri="{FF2B5EF4-FFF2-40B4-BE49-F238E27FC236}">
                <a16:creationId xmlns:a16="http://schemas.microsoft.com/office/drawing/2014/main" id="{16ECCFAD-1350-4CBB-9FE0-5CAB351BEC92}"/>
              </a:ext>
            </a:extLst>
          </p:cNvPr>
          <p:cNvSpPr txBox="1"/>
          <p:nvPr/>
        </p:nvSpPr>
        <p:spPr>
          <a:xfrm>
            <a:off x="1142358" y="398869"/>
            <a:ext cx="1992574" cy="369332"/>
          </a:xfrm>
          <a:prstGeom prst="rect">
            <a:avLst/>
          </a:prstGeom>
          <a:solidFill>
            <a:schemeClr val="bg1"/>
          </a:solidFill>
        </p:spPr>
        <p:txBody>
          <a:bodyPr wrap="square" rtlCol="0">
            <a:spAutoFit/>
          </a:bodyPr>
          <a:lstStyle/>
          <a:p>
            <a:pPr algn="ctr"/>
            <a:r>
              <a:rPr lang="es-AR" dirty="0">
                <a:solidFill>
                  <a:srgbClr val="3333FF"/>
                </a:solidFill>
                <a:latin typeface="Arial" panose="020B0604020202020204" pitchFamily="34" charset="0"/>
                <a:cs typeface="Arial" panose="020B0604020202020204" pitchFamily="34" charset="0"/>
              </a:rPr>
              <a:t>Acido fosfatídico</a:t>
            </a:r>
          </a:p>
        </p:txBody>
      </p:sp>
      <p:sp>
        <p:nvSpPr>
          <p:cNvPr id="8" name="CuadroTexto 7">
            <a:extLst>
              <a:ext uri="{FF2B5EF4-FFF2-40B4-BE49-F238E27FC236}">
                <a16:creationId xmlns:a16="http://schemas.microsoft.com/office/drawing/2014/main" id="{9216DE8D-B0F4-42E7-97CC-5DFFC93CBD35}"/>
              </a:ext>
            </a:extLst>
          </p:cNvPr>
          <p:cNvSpPr txBox="1"/>
          <p:nvPr/>
        </p:nvSpPr>
        <p:spPr>
          <a:xfrm>
            <a:off x="3166280" y="385221"/>
            <a:ext cx="1992574" cy="369332"/>
          </a:xfrm>
          <a:prstGeom prst="rect">
            <a:avLst/>
          </a:prstGeom>
          <a:solidFill>
            <a:schemeClr val="bg1"/>
          </a:solidFill>
        </p:spPr>
        <p:txBody>
          <a:bodyPr wrap="square" rtlCol="0">
            <a:spAutoFit/>
          </a:bodyPr>
          <a:lstStyle/>
          <a:p>
            <a:pPr algn="ctr"/>
            <a:r>
              <a:rPr lang="es-AR" dirty="0" err="1">
                <a:solidFill>
                  <a:srgbClr val="3333FF"/>
                </a:solidFill>
                <a:latin typeface="Arial" panose="020B0604020202020204" pitchFamily="34" charset="0"/>
                <a:cs typeface="Arial" panose="020B0604020202020204" pitchFamily="34" charset="0"/>
              </a:rPr>
              <a:t>Fosfatidilcolina</a:t>
            </a:r>
            <a:endParaRPr lang="es-AR" dirty="0">
              <a:solidFill>
                <a:srgbClr val="3333FF"/>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91A5EDFD-0E6B-4C66-AAB5-FA6814A55B54}"/>
              </a:ext>
            </a:extLst>
          </p:cNvPr>
          <p:cNvSpPr txBox="1"/>
          <p:nvPr/>
        </p:nvSpPr>
        <p:spPr>
          <a:xfrm>
            <a:off x="4299044" y="3260983"/>
            <a:ext cx="1719619" cy="646331"/>
          </a:xfrm>
          <a:prstGeom prst="rect">
            <a:avLst/>
          </a:prstGeom>
          <a:noFill/>
        </p:spPr>
        <p:txBody>
          <a:bodyPr wrap="square" rtlCol="0">
            <a:spAutoFit/>
          </a:bodyPr>
          <a:lstStyle/>
          <a:p>
            <a:pPr algn="ctr"/>
            <a:r>
              <a:rPr lang="es-AR" dirty="0">
                <a:solidFill>
                  <a:srgbClr val="3333FF"/>
                </a:solidFill>
                <a:latin typeface="Arial" panose="020B0604020202020204" pitchFamily="34" charset="0"/>
                <a:cs typeface="Arial" panose="020B0604020202020204" pitchFamily="34" charset="0"/>
              </a:rPr>
              <a:t>Fosfatidiletanolamina </a:t>
            </a:r>
          </a:p>
        </p:txBody>
      </p:sp>
      <p:sp>
        <p:nvSpPr>
          <p:cNvPr id="10" name="CuadroTexto 9">
            <a:extLst>
              <a:ext uri="{FF2B5EF4-FFF2-40B4-BE49-F238E27FC236}">
                <a16:creationId xmlns:a16="http://schemas.microsoft.com/office/drawing/2014/main" id="{FB504635-8F06-4DF6-9E0A-000DBB7121B7}"/>
              </a:ext>
            </a:extLst>
          </p:cNvPr>
          <p:cNvSpPr txBox="1"/>
          <p:nvPr/>
        </p:nvSpPr>
        <p:spPr>
          <a:xfrm>
            <a:off x="5954477" y="355684"/>
            <a:ext cx="2442950" cy="369332"/>
          </a:xfrm>
          <a:prstGeom prst="rect">
            <a:avLst/>
          </a:prstGeom>
          <a:solidFill>
            <a:schemeClr val="bg1"/>
          </a:solidFill>
        </p:spPr>
        <p:txBody>
          <a:bodyPr wrap="square" rtlCol="0">
            <a:spAutoFit/>
          </a:bodyPr>
          <a:lstStyle/>
          <a:p>
            <a:pPr algn="ctr"/>
            <a:r>
              <a:rPr lang="es-AR" dirty="0">
                <a:solidFill>
                  <a:srgbClr val="3333FF"/>
                </a:solidFill>
                <a:latin typeface="Arial" panose="020B0604020202020204" pitchFamily="34" charset="0"/>
                <a:cs typeface="Arial" panose="020B0604020202020204" pitchFamily="34" charset="0"/>
              </a:rPr>
              <a:t>Fosfatidilinositol</a:t>
            </a:r>
          </a:p>
        </p:txBody>
      </p:sp>
      <p:sp>
        <p:nvSpPr>
          <p:cNvPr id="11" name="CuadroTexto 10">
            <a:extLst>
              <a:ext uri="{FF2B5EF4-FFF2-40B4-BE49-F238E27FC236}">
                <a16:creationId xmlns:a16="http://schemas.microsoft.com/office/drawing/2014/main" id="{BC1B44FB-DDA4-43DC-9B4A-9AFECF63F19D}"/>
              </a:ext>
            </a:extLst>
          </p:cNvPr>
          <p:cNvSpPr txBox="1"/>
          <p:nvPr/>
        </p:nvSpPr>
        <p:spPr>
          <a:xfrm>
            <a:off x="1142358" y="6563228"/>
            <a:ext cx="2442950" cy="369332"/>
          </a:xfrm>
          <a:prstGeom prst="rect">
            <a:avLst/>
          </a:prstGeom>
          <a:noFill/>
        </p:spPr>
        <p:txBody>
          <a:bodyPr wrap="square" rtlCol="0">
            <a:spAutoFit/>
          </a:bodyPr>
          <a:lstStyle/>
          <a:p>
            <a:pPr algn="ctr"/>
            <a:r>
              <a:rPr lang="es-AR" dirty="0">
                <a:solidFill>
                  <a:srgbClr val="3333FF"/>
                </a:solidFill>
                <a:latin typeface="Arial" panose="020B0604020202020204" pitchFamily="34" charset="0"/>
                <a:cs typeface="Arial" panose="020B0604020202020204" pitchFamily="34" charset="0"/>
              </a:rPr>
              <a:t>Fosfatidilserina </a:t>
            </a:r>
          </a:p>
        </p:txBody>
      </p:sp>
      <p:sp>
        <p:nvSpPr>
          <p:cNvPr id="12" name="CuadroTexto 11">
            <a:extLst>
              <a:ext uri="{FF2B5EF4-FFF2-40B4-BE49-F238E27FC236}">
                <a16:creationId xmlns:a16="http://schemas.microsoft.com/office/drawing/2014/main" id="{DD3DE3FD-565A-4023-87CD-47F9583AC6C0}"/>
              </a:ext>
            </a:extLst>
          </p:cNvPr>
          <p:cNvSpPr txBox="1"/>
          <p:nvPr/>
        </p:nvSpPr>
        <p:spPr>
          <a:xfrm>
            <a:off x="2186411" y="6193896"/>
            <a:ext cx="2442950" cy="369332"/>
          </a:xfrm>
          <a:prstGeom prst="rect">
            <a:avLst/>
          </a:prstGeom>
          <a:noFill/>
        </p:spPr>
        <p:txBody>
          <a:bodyPr wrap="square" rtlCol="0">
            <a:spAutoFit/>
          </a:bodyPr>
          <a:lstStyle/>
          <a:p>
            <a:pPr algn="ctr"/>
            <a:r>
              <a:rPr lang="es-AR" dirty="0" err="1">
                <a:solidFill>
                  <a:srgbClr val="3333FF"/>
                </a:solidFill>
                <a:latin typeface="Arial" panose="020B0604020202020204" pitchFamily="34" charset="0"/>
                <a:cs typeface="Arial" panose="020B0604020202020204" pitchFamily="34" charset="0"/>
              </a:rPr>
              <a:t>Fosfatidilglicerol</a:t>
            </a:r>
            <a:r>
              <a:rPr lang="es-AR" dirty="0">
                <a:solidFill>
                  <a:srgbClr val="3333FF"/>
                </a:solidFill>
                <a:latin typeface="Arial" panose="020B0604020202020204" pitchFamily="34" charset="0"/>
                <a:cs typeface="Arial" panose="020B0604020202020204" pitchFamily="34" charset="0"/>
              </a:rPr>
              <a:t> </a:t>
            </a:r>
          </a:p>
        </p:txBody>
      </p:sp>
      <p:sp>
        <p:nvSpPr>
          <p:cNvPr id="13" name="CuadroTexto 12">
            <a:extLst>
              <a:ext uri="{FF2B5EF4-FFF2-40B4-BE49-F238E27FC236}">
                <a16:creationId xmlns:a16="http://schemas.microsoft.com/office/drawing/2014/main" id="{6CAF3AC2-CDFE-45CA-ABB9-D9F5053DC9DD}"/>
              </a:ext>
            </a:extLst>
          </p:cNvPr>
          <p:cNvSpPr txBox="1"/>
          <p:nvPr/>
        </p:nvSpPr>
        <p:spPr>
          <a:xfrm>
            <a:off x="3937378" y="4040870"/>
            <a:ext cx="2442950" cy="369332"/>
          </a:xfrm>
          <a:prstGeom prst="rect">
            <a:avLst/>
          </a:prstGeom>
          <a:noFill/>
        </p:spPr>
        <p:txBody>
          <a:bodyPr wrap="square" rtlCol="0">
            <a:spAutoFit/>
          </a:bodyPr>
          <a:lstStyle/>
          <a:p>
            <a:pPr algn="ctr"/>
            <a:r>
              <a:rPr lang="es-AR" dirty="0">
                <a:solidFill>
                  <a:srgbClr val="3333FF"/>
                </a:solidFill>
                <a:latin typeface="Arial" panose="020B0604020202020204" pitchFamily="34" charset="0"/>
                <a:cs typeface="Arial" panose="020B0604020202020204" pitchFamily="34" charset="0"/>
              </a:rPr>
              <a:t>Di-</a:t>
            </a:r>
            <a:r>
              <a:rPr lang="es-AR" dirty="0" err="1">
                <a:solidFill>
                  <a:srgbClr val="3333FF"/>
                </a:solidFill>
                <a:latin typeface="Arial" panose="020B0604020202020204" pitchFamily="34" charset="0"/>
                <a:cs typeface="Arial" panose="020B0604020202020204" pitchFamily="34" charset="0"/>
              </a:rPr>
              <a:t>fosfatidilglicerol</a:t>
            </a:r>
            <a:r>
              <a:rPr lang="es-AR" dirty="0">
                <a:solidFill>
                  <a:srgbClr val="3333FF"/>
                </a:solidFill>
                <a:latin typeface="Arial" panose="020B0604020202020204" pitchFamily="34" charset="0"/>
                <a:cs typeface="Arial" panose="020B0604020202020204" pitchFamily="34" charset="0"/>
              </a:rPr>
              <a:t> </a:t>
            </a:r>
          </a:p>
        </p:txBody>
      </p:sp>
      <p:sp>
        <p:nvSpPr>
          <p:cNvPr id="14" name="CuadroTexto 13">
            <a:extLst>
              <a:ext uri="{FF2B5EF4-FFF2-40B4-BE49-F238E27FC236}">
                <a16:creationId xmlns:a16="http://schemas.microsoft.com/office/drawing/2014/main" id="{CB1C64E8-EF6D-4E9F-A96F-C243AF3C1132}"/>
              </a:ext>
            </a:extLst>
          </p:cNvPr>
          <p:cNvSpPr txBox="1"/>
          <p:nvPr/>
        </p:nvSpPr>
        <p:spPr>
          <a:xfrm>
            <a:off x="6012076" y="6507373"/>
            <a:ext cx="2442950" cy="369332"/>
          </a:xfrm>
          <a:prstGeom prst="rect">
            <a:avLst/>
          </a:prstGeom>
          <a:noFill/>
        </p:spPr>
        <p:txBody>
          <a:bodyPr wrap="square" rtlCol="0">
            <a:spAutoFit/>
          </a:bodyPr>
          <a:lstStyle/>
          <a:p>
            <a:pPr algn="ctr"/>
            <a:r>
              <a:rPr lang="es-AR" dirty="0" err="1">
                <a:solidFill>
                  <a:srgbClr val="3333FF"/>
                </a:solidFill>
                <a:latin typeface="Arial" panose="020B0604020202020204" pitchFamily="34" charset="0"/>
                <a:cs typeface="Arial" panose="020B0604020202020204" pitchFamily="34" charset="0"/>
              </a:rPr>
              <a:t>Lisofosfatidilcolina</a:t>
            </a:r>
            <a:r>
              <a:rPr lang="es-AR" dirty="0">
                <a:solidFill>
                  <a:srgbClr val="3333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1959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84EF80C-862B-483F-A0A9-B82DA17C15FD}"/>
              </a:ext>
            </a:extLst>
          </p:cNvPr>
          <p:cNvPicPr>
            <a:picLocks noChangeAspect="1"/>
          </p:cNvPicPr>
          <p:nvPr/>
        </p:nvPicPr>
        <p:blipFill>
          <a:blip r:embed="rId2"/>
          <a:stretch>
            <a:fillRect/>
          </a:stretch>
        </p:blipFill>
        <p:spPr>
          <a:xfrm>
            <a:off x="821262" y="866185"/>
            <a:ext cx="2085154" cy="5722149"/>
          </a:xfrm>
          <a:prstGeom prst="rect">
            <a:avLst/>
          </a:prstGeom>
        </p:spPr>
      </p:pic>
      <p:sp>
        <p:nvSpPr>
          <p:cNvPr id="5" name="Rectángulo 4">
            <a:extLst>
              <a:ext uri="{FF2B5EF4-FFF2-40B4-BE49-F238E27FC236}">
                <a16:creationId xmlns:a16="http://schemas.microsoft.com/office/drawing/2014/main" id="{EF4CB8BE-2D46-42A2-A366-4FA331306D78}"/>
              </a:ext>
            </a:extLst>
          </p:cNvPr>
          <p:cNvSpPr/>
          <p:nvPr/>
        </p:nvSpPr>
        <p:spPr>
          <a:xfrm>
            <a:off x="3750738" y="2067637"/>
            <a:ext cx="4572000" cy="923330"/>
          </a:xfrm>
          <a:prstGeom prst="rect">
            <a:avLst/>
          </a:prstGeom>
        </p:spPr>
        <p:txBody>
          <a:bodyPr>
            <a:spAutoFit/>
          </a:bodyPr>
          <a:lstStyle/>
          <a:p>
            <a:r>
              <a:rPr lang="en-US" dirty="0" err="1">
                <a:solidFill>
                  <a:srgbClr val="131413"/>
                </a:solidFill>
                <a:latin typeface="Arial" panose="020B0604020202020204" pitchFamily="34" charset="0"/>
                <a:cs typeface="Arial" panose="020B0604020202020204" pitchFamily="34" charset="0"/>
              </a:rPr>
              <a:t>Estructura</a:t>
            </a:r>
            <a:r>
              <a:rPr lang="en-US" dirty="0">
                <a:solidFill>
                  <a:srgbClr val="131413"/>
                </a:solidFill>
                <a:latin typeface="Arial" panose="020B0604020202020204" pitchFamily="34" charset="0"/>
                <a:cs typeface="Arial" panose="020B0604020202020204" pitchFamily="34" charset="0"/>
              </a:rPr>
              <a:t> de un </a:t>
            </a:r>
            <a:r>
              <a:rPr lang="en-US" b="1" dirty="0" err="1">
                <a:solidFill>
                  <a:srgbClr val="3333FF"/>
                </a:solidFill>
                <a:latin typeface="Arial" panose="020B0604020202020204" pitchFamily="34" charset="0"/>
                <a:cs typeface="Arial" panose="020B0604020202020204" pitchFamily="34" charset="0"/>
              </a:rPr>
              <a:t>plasmalogeno</a:t>
            </a:r>
            <a:r>
              <a:rPr lang="en-US" b="1" dirty="0">
                <a:solidFill>
                  <a:srgbClr val="3333FF"/>
                </a:solidFill>
                <a:latin typeface="Arial" panose="020B0604020202020204" pitchFamily="34" charset="0"/>
                <a:cs typeface="Arial" panose="020B0604020202020204" pitchFamily="34" charset="0"/>
              </a:rPr>
              <a:t>.</a:t>
            </a:r>
          </a:p>
          <a:p>
            <a:r>
              <a:rPr lang="en-US" dirty="0">
                <a:solidFill>
                  <a:srgbClr val="131413"/>
                </a:solidFill>
                <a:latin typeface="Arial" panose="020B0604020202020204" pitchFamily="34" charset="0"/>
                <a:cs typeface="Arial" panose="020B0604020202020204" pitchFamily="34" charset="0"/>
              </a:rPr>
              <a:t>X </a:t>
            </a:r>
            <a:r>
              <a:rPr lang="en-US" dirty="0" err="1">
                <a:solidFill>
                  <a:srgbClr val="131413"/>
                </a:solidFill>
                <a:latin typeface="Arial" panose="020B0604020202020204" pitchFamily="34" charset="0"/>
                <a:cs typeface="Arial" panose="020B0604020202020204" pitchFamily="34" charset="0"/>
              </a:rPr>
              <a:t>es</a:t>
            </a:r>
            <a:r>
              <a:rPr lang="en-US" dirty="0">
                <a:solidFill>
                  <a:srgbClr val="131413"/>
                </a:solidFill>
                <a:latin typeface="Arial" panose="020B0604020202020204" pitchFamily="34" charset="0"/>
                <a:cs typeface="Arial" panose="020B0604020202020204" pitchFamily="34" charset="0"/>
              </a:rPr>
              <a:t> </a:t>
            </a:r>
            <a:r>
              <a:rPr lang="en-US" dirty="0" err="1">
                <a:solidFill>
                  <a:srgbClr val="131413"/>
                </a:solidFill>
                <a:latin typeface="Arial" panose="020B0604020202020204" pitchFamily="34" charset="0"/>
                <a:cs typeface="Arial" panose="020B0604020202020204" pitchFamily="34" charset="0"/>
              </a:rPr>
              <a:t>usualmente</a:t>
            </a:r>
            <a:r>
              <a:rPr lang="en-US" dirty="0">
                <a:solidFill>
                  <a:srgbClr val="131413"/>
                </a:solidFill>
                <a:latin typeface="Arial" panose="020B0604020202020204" pitchFamily="34" charset="0"/>
                <a:cs typeface="Arial" panose="020B0604020202020204" pitchFamily="34" charset="0"/>
              </a:rPr>
              <a:t> </a:t>
            </a:r>
            <a:r>
              <a:rPr lang="en-US" dirty="0" err="1">
                <a:solidFill>
                  <a:srgbClr val="131413"/>
                </a:solidFill>
                <a:latin typeface="Arial" panose="020B0604020202020204" pitchFamily="34" charset="0"/>
                <a:cs typeface="Arial" panose="020B0604020202020204" pitchFamily="34" charset="0"/>
              </a:rPr>
              <a:t>etanolamina</a:t>
            </a:r>
            <a:r>
              <a:rPr lang="en-US" dirty="0">
                <a:solidFill>
                  <a:srgbClr val="131413"/>
                </a:solidFill>
                <a:latin typeface="Arial" panose="020B0604020202020204" pitchFamily="34" charset="0"/>
                <a:cs typeface="Arial" panose="020B0604020202020204" pitchFamily="34" charset="0"/>
              </a:rPr>
              <a:t>; a </a:t>
            </a:r>
            <a:r>
              <a:rPr lang="en-US" dirty="0" err="1">
                <a:solidFill>
                  <a:srgbClr val="131413"/>
                </a:solidFill>
                <a:latin typeface="Arial" panose="020B0604020202020204" pitchFamily="34" charset="0"/>
                <a:cs typeface="Arial" panose="020B0604020202020204" pitchFamily="34" charset="0"/>
              </a:rPr>
              <a:t>veces</a:t>
            </a:r>
            <a:r>
              <a:rPr lang="en-US" dirty="0">
                <a:solidFill>
                  <a:srgbClr val="131413"/>
                </a:solidFill>
                <a:latin typeface="Arial" panose="020B0604020202020204" pitchFamily="34" charset="0"/>
                <a:cs typeface="Arial" panose="020B0604020202020204" pitchFamily="34" charset="0"/>
              </a:rPr>
              <a:t> </a:t>
            </a:r>
            <a:r>
              <a:rPr lang="en-US" dirty="0" err="1">
                <a:solidFill>
                  <a:srgbClr val="131413"/>
                </a:solidFill>
                <a:latin typeface="Arial" panose="020B0604020202020204" pitchFamily="34" charset="0"/>
                <a:cs typeface="Arial" panose="020B0604020202020204" pitchFamily="34" charset="0"/>
              </a:rPr>
              <a:t>colina</a:t>
            </a:r>
            <a:r>
              <a:rPr lang="en-US" dirty="0">
                <a:solidFill>
                  <a:srgbClr val="131413"/>
                </a:solidFill>
                <a:latin typeface="Arial" panose="020B0604020202020204" pitchFamily="34" charset="0"/>
                <a:cs typeface="Arial" panose="020B0604020202020204" pitchFamily="34" charset="0"/>
              </a:rPr>
              <a:t> </a:t>
            </a:r>
            <a:endParaRPr lang="es-AR"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2207F4B5-A1CC-4EF1-AC97-03D418BFF63E}"/>
              </a:ext>
            </a:extLst>
          </p:cNvPr>
          <p:cNvSpPr/>
          <p:nvPr/>
        </p:nvSpPr>
        <p:spPr>
          <a:xfrm>
            <a:off x="3750738" y="3867034"/>
            <a:ext cx="4572000" cy="923330"/>
          </a:xfrm>
          <a:prstGeom prst="rect">
            <a:avLst/>
          </a:prstGeom>
        </p:spPr>
        <p:txBody>
          <a:bodyPr>
            <a:spAutoFit/>
          </a:bodyPr>
          <a:lstStyle/>
          <a:p>
            <a:r>
              <a:rPr lang="es-AR" dirty="0">
                <a:latin typeface="Arial" panose="020B0604020202020204" pitchFamily="34" charset="0"/>
                <a:cs typeface="Arial" panose="020B0604020202020204" pitchFamily="34" charset="0"/>
              </a:rPr>
              <a:t>Los </a:t>
            </a:r>
            <a:r>
              <a:rPr lang="es-AR" dirty="0" err="1">
                <a:latin typeface="Arial" panose="020B0604020202020204" pitchFamily="34" charset="0"/>
                <a:cs typeface="Arial" panose="020B0604020202020204" pitchFamily="34" charset="0"/>
              </a:rPr>
              <a:t>plasmalogenos</a:t>
            </a:r>
            <a:r>
              <a:rPr lang="es-AR" dirty="0">
                <a:latin typeface="Arial" panose="020B0604020202020204" pitchFamily="34" charset="0"/>
                <a:cs typeface="Arial" panose="020B0604020202020204" pitchFamily="34" charset="0"/>
              </a:rPr>
              <a:t> son comunes en tejido cardiaco de vertebrados, sistema nervioso periférico y musculo. </a:t>
            </a:r>
          </a:p>
        </p:txBody>
      </p:sp>
    </p:spTree>
    <p:extLst>
      <p:ext uri="{BB962C8B-B14F-4D97-AF65-F5344CB8AC3E}">
        <p14:creationId xmlns:p14="http://schemas.microsoft.com/office/powerpoint/2010/main" val="1329118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7A45EA4-1C6E-4B56-BA97-34862AC7EBBB}"/>
              </a:ext>
            </a:extLst>
          </p:cNvPr>
          <p:cNvPicPr>
            <a:picLocks noChangeAspect="1"/>
          </p:cNvPicPr>
          <p:nvPr/>
        </p:nvPicPr>
        <p:blipFill>
          <a:blip r:embed="rId2"/>
          <a:stretch>
            <a:fillRect/>
          </a:stretch>
        </p:blipFill>
        <p:spPr>
          <a:xfrm>
            <a:off x="449499" y="396204"/>
            <a:ext cx="5303544" cy="6525059"/>
          </a:xfrm>
          <a:prstGeom prst="rect">
            <a:avLst/>
          </a:prstGeom>
        </p:spPr>
      </p:pic>
      <p:sp>
        <p:nvSpPr>
          <p:cNvPr id="6" name="Rectángulo 5">
            <a:extLst>
              <a:ext uri="{FF2B5EF4-FFF2-40B4-BE49-F238E27FC236}">
                <a16:creationId xmlns:a16="http://schemas.microsoft.com/office/drawing/2014/main" id="{71444713-A70B-44B4-AEA0-8B6B635C79EA}"/>
              </a:ext>
            </a:extLst>
          </p:cNvPr>
          <p:cNvSpPr/>
          <p:nvPr/>
        </p:nvSpPr>
        <p:spPr>
          <a:xfrm>
            <a:off x="3696467" y="5671400"/>
            <a:ext cx="5326779" cy="923330"/>
          </a:xfrm>
          <a:prstGeom prst="rect">
            <a:avLst/>
          </a:prstGeom>
        </p:spPr>
        <p:txBody>
          <a:bodyPr wrap="square">
            <a:spAutoFit/>
          </a:bodyPr>
          <a:lstStyle/>
          <a:p>
            <a:r>
              <a:rPr lang="es-AR" dirty="0">
                <a:latin typeface="Arial" panose="020B0604020202020204" pitchFamily="34" charset="0"/>
                <a:cs typeface="Arial" panose="020B0604020202020204" pitchFamily="34" charset="0"/>
              </a:rPr>
              <a:t>Estructura de </a:t>
            </a:r>
            <a:r>
              <a:rPr lang="es-AR" dirty="0" err="1">
                <a:latin typeface="Arial" panose="020B0604020202020204" pitchFamily="34" charset="0"/>
                <a:cs typeface="Arial" panose="020B0604020202020204" pitchFamily="34" charset="0"/>
              </a:rPr>
              <a:t>diacil-glicogliceridos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glycolipidos</a:t>
            </a:r>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a</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Monogalactosyldiacylglycerol</a:t>
            </a:r>
            <a:r>
              <a:rPr lang="es-AR" dirty="0">
                <a:latin typeface="Arial" panose="020B0604020202020204" pitchFamily="34" charset="0"/>
                <a:cs typeface="Arial" panose="020B0604020202020204" pitchFamily="34" charset="0"/>
              </a:rPr>
              <a:t> (MGDG). </a:t>
            </a:r>
          </a:p>
          <a:p>
            <a:r>
              <a:rPr lang="es-AR" dirty="0">
                <a:latin typeface="Arial" panose="020B0604020202020204" pitchFamily="34" charset="0"/>
                <a:cs typeface="Arial" panose="020B0604020202020204" pitchFamily="34" charset="0"/>
              </a:rPr>
              <a:t>(</a:t>
            </a:r>
            <a:r>
              <a:rPr lang="es-AR" b="1" dirty="0">
                <a:latin typeface="Arial" panose="020B0604020202020204" pitchFamily="34" charset="0"/>
                <a:cs typeface="Arial" panose="020B0604020202020204" pitchFamily="34" charset="0"/>
              </a:rPr>
              <a:t>b</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Digalactosyldiacylglycerol</a:t>
            </a:r>
            <a:r>
              <a:rPr lang="es-AR" dirty="0">
                <a:latin typeface="Arial" panose="020B0604020202020204" pitchFamily="34" charset="0"/>
                <a:cs typeface="Arial" panose="020B0604020202020204" pitchFamily="34" charset="0"/>
              </a:rPr>
              <a:t> (DGDG)</a:t>
            </a:r>
          </a:p>
        </p:txBody>
      </p:sp>
      <p:sp>
        <p:nvSpPr>
          <p:cNvPr id="4" name="Rectángulo 3">
            <a:extLst>
              <a:ext uri="{FF2B5EF4-FFF2-40B4-BE49-F238E27FC236}">
                <a16:creationId xmlns:a16="http://schemas.microsoft.com/office/drawing/2014/main" id="{0DEAA799-9028-439A-AB25-D8B91E4A6CA1}"/>
              </a:ext>
            </a:extLst>
          </p:cNvPr>
          <p:cNvSpPr/>
          <p:nvPr/>
        </p:nvSpPr>
        <p:spPr>
          <a:xfrm>
            <a:off x="4572000" y="2664470"/>
            <a:ext cx="3575714" cy="1200329"/>
          </a:xfrm>
          <a:prstGeom prst="rect">
            <a:avLst/>
          </a:prstGeom>
        </p:spPr>
        <p:txBody>
          <a:bodyPr wrap="square">
            <a:spAutoFit/>
          </a:bodyPr>
          <a:lstStyle/>
          <a:p>
            <a:r>
              <a:rPr lang="en-US" b="1" dirty="0" err="1">
                <a:solidFill>
                  <a:srgbClr val="3333FF"/>
                </a:solidFill>
                <a:latin typeface="Arial" panose="020B0604020202020204" pitchFamily="34" charset="0"/>
                <a:cs typeface="Arial" panose="020B0604020202020204" pitchFamily="34" charset="0"/>
              </a:rPr>
              <a:t>Glicolipidos</a:t>
            </a:r>
            <a:r>
              <a:rPr lang="en-US" b="1" dirty="0">
                <a:solidFill>
                  <a:srgbClr val="3333FF"/>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abundantes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membranas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fotosinteticas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algas</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plantas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raras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el </a:t>
            </a:r>
            <a:r>
              <a:rPr lang="en-US" dirty="0" err="1">
                <a:latin typeface="Arial" panose="020B0604020202020204" pitchFamily="34" charset="0"/>
                <a:cs typeface="Arial" panose="020B0604020202020204" pitchFamily="34" charset="0"/>
              </a:rPr>
              <a:t>reino</a:t>
            </a:r>
            <a:r>
              <a:rPr lang="en-US" dirty="0">
                <a:latin typeface="Arial" panose="020B0604020202020204" pitchFamily="34" charset="0"/>
                <a:cs typeface="Arial" panose="020B0604020202020204" pitchFamily="34" charset="0"/>
              </a:rPr>
              <a:t> animal. </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6560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986AA2F-481E-4B4F-B2C9-A66E8A96F45F}"/>
              </a:ext>
            </a:extLst>
          </p:cNvPr>
          <p:cNvPicPr>
            <a:picLocks noChangeAspect="1"/>
          </p:cNvPicPr>
          <p:nvPr/>
        </p:nvPicPr>
        <p:blipFill>
          <a:blip r:embed="rId2"/>
          <a:stretch>
            <a:fillRect/>
          </a:stretch>
        </p:blipFill>
        <p:spPr>
          <a:xfrm>
            <a:off x="464460" y="356174"/>
            <a:ext cx="5530191" cy="6445899"/>
          </a:xfrm>
          <a:prstGeom prst="rect">
            <a:avLst/>
          </a:prstGeom>
        </p:spPr>
      </p:pic>
      <p:sp>
        <p:nvSpPr>
          <p:cNvPr id="5" name="Rectángulo 4">
            <a:extLst>
              <a:ext uri="{FF2B5EF4-FFF2-40B4-BE49-F238E27FC236}">
                <a16:creationId xmlns:a16="http://schemas.microsoft.com/office/drawing/2014/main" id="{27FC0CFC-083B-4515-9945-920F1A795852}"/>
              </a:ext>
            </a:extLst>
          </p:cNvPr>
          <p:cNvSpPr/>
          <p:nvPr/>
        </p:nvSpPr>
        <p:spPr>
          <a:xfrm>
            <a:off x="4770783" y="2828835"/>
            <a:ext cx="4572000" cy="1200329"/>
          </a:xfrm>
          <a:prstGeom prst="rect">
            <a:avLst/>
          </a:prstGeom>
        </p:spPr>
        <p:txBody>
          <a:bodyPr>
            <a:spAutoFit/>
          </a:bodyPr>
          <a:lstStyle/>
          <a:p>
            <a:r>
              <a:rPr lang="en-US" b="1" dirty="0" err="1">
                <a:solidFill>
                  <a:srgbClr val="3333FF"/>
                </a:solidFill>
                <a:latin typeface="Arial" panose="020B0604020202020204" pitchFamily="34" charset="0"/>
                <a:cs typeface="Arial" panose="020B0604020202020204" pitchFamily="34" charset="0"/>
              </a:rPr>
              <a:t>Esfingolipidos</a:t>
            </a:r>
            <a:endParaRPr lang="en-US" b="1" dirty="0">
              <a:solidFill>
                <a:srgbClr val="3333FF"/>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esfingosina</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esfingomielina</a:t>
            </a:r>
            <a:r>
              <a:rPr lang="en-US" dirty="0">
                <a:latin typeface="Arial" panose="020B0604020202020204" pitchFamily="34" charset="0"/>
                <a:cs typeface="Arial" panose="020B0604020202020204" pitchFamily="34" charset="0"/>
              </a:rPr>
              <a:t> </a:t>
            </a:r>
          </a:p>
          <a:p>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fosfoesfingolipidos</a:t>
            </a:r>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c</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galactocerebrosido</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glycoesfingolipido</a:t>
            </a:r>
            <a:r>
              <a:rPr lang="es-A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87989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FA7E1A5-3D18-40AC-A5C3-67968E19F9EE}"/>
              </a:ext>
            </a:extLst>
          </p:cNvPr>
          <p:cNvSpPr txBox="1"/>
          <p:nvPr/>
        </p:nvSpPr>
        <p:spPr>
          <a:xfrm>
            <a:off x="0" y="87148"/>
            <a:ext cx="9144000" cy="954107"/>
          </a:xfrm>
          <a:prstGeom prst="rect">
            <a:avLst/>
          </a:prstGeom>
          <a:solidFill>
            <a:schemeClr val="bg2">
              <a:lumMod val="90000"/>
            </a:schemeClr>
          </a:solidFill>
        </p:spPr>
        <p:txBody>
          <a:bodyPr wrap="square" rtlCol="0">
            <a:spAutoFit/>
          </a:bodyPr>
          <a:lstStyle/>
          <a:p>
            <a:pPr algn="ctr"/>
            <a:r>
              <a:rPr lang="es-AR" sz="2800" dirty="0" err="1">
                <a:latin typeface="Arial" panose="020B0604020202020204" pitchFamily="34" charset="0"/>
                <a:cs typeface="Arial" panose="020B0604020202020204" pitchFamily="34" charset="0"/>
              </a:rPr>
              <a:t>Nanobiomateriales</a:t>
            </a:r>
            <a:r>
              <a:rPr lang="es-AR" sz="2800" dirty="0">
                <a:latin typeface="Arial" panose="020B0604020202020204" pitchFamily="34" charset="0"/>
                <a:cs typeface="Arial" panose="020B0604020202020204" pitchFamily="34" charset="0"/>
              </a:rPr>
              <a:t>: Unidades biológicas de construcción (proteínas, ácidos nucleicos, polisacáridos, lípidos)</a:t>
            </a:r>
          </a:p>
        </p:txBody>
      </p:sp>
      <p:sp>
        <p:nvSpPr>
          <p:cNvPr id="3" name="Rectángulo 2">
            <a:extLst>
              <a:ext uri="{FF2B5EF4-FFF2-40B4-BE49-F238E27FC236}">
                <a16:creationId xmlns:a16="http://schemas.microsoft.com/office/drawing/2014/main" id="{28C530B5-D5F7-46F2-B5B1-90340414C426}"/>
              </a:ext>
            </a:extLst>
          </p:cNvPr>
          <p:cNvSpPr/>
          <p:nvPr/>
        </p:nvSpPr>
        <p:spPr>
          <a:xfrm>
            <a:off x="1" y="1226187"/>
            <a:ext cx="9144000" cy="369332"/>
          </a:xfrm>
          <a:prstGeom prst="rect">
            <a:avLst/>
          </a:prstGeom>
        </p:spPr>
        <p:txBody>
          <a:bodyPr wrap="square">
            <a:spAutoFit/>
          </a:bodyPr>
          <a:lstStyle/>
          <a:p>
            <a:pPr algn="ctr"/>
            <a:r>
              <a:rPr lang="es-AR" b="1" u="sng" dirty="0">
                <a:solidFill>
                  <a:srgbClr val="3333FF"/>
                </a:solidFill>
                <a:latin typeface="Arial" panose="020B0604020202020204" pitchFamily="34" charset="0"/>
                <a:cs typeface="Arial" panose="020B0604020202020204" pitchFamily="34" charset="0"/>
              </a:rPr>
              <a:t>Objetivo principal en nanotecnología: construir nanoestructuras estables. </a:t>
            </a:r>
          </a:p>
        </p:txBody>
      </p:sp>
      <p:sp>
        <p:nvSpPr>
          <p:cNvPr id="4" name="Rectángulo 3">
            <a:extLst>
              <a:ext uri="{FF2B5EF4-FFF2-40B4-BE49-F238E27FC236}">
                <a16:creationId xmlns:a16="http://schemas.microsoft.com/office/drawing/2014/main" id="{234D753E-8A41-42C7-A637-1F8038A03B29}"/>
              </a:ext>
            </a:extLst>
          </p:cNvPr>
          <p:cNvSpPr/>
          <p:nvPr/>
        </p:nvSpPr>
        <p:spPr>
          <a:xfrm>
            <a:off x="477078" y="1634050"/>
            <a:ext cx="7964557" cy="1200329"/>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Para conseguirlo, debemos comprender las </a:t>
            </a:r>
            <a:r>
              <a:rPr lang="es-AR" b="1" dirty="0">
                <a:latin typeface="Arial" panose="020B0604020202020204" pitchFamily="34" charset="0"/>
                <a:cs typeface="Arial" panose="020B0604020202020204" pitchFamily="34" charset="0"/>
              </a:rPr>
              <a:t>fuerzas que unen los átomos en una nanoestructura.</a:t>
            </a:r>
          </a:p>
          <a:p>
            <a:pPr algn="ctr"/>
            <a:r>
              <a:rPr lang="es-AR" dirty="0">
                <a:latin typeface="Arial" panose="020B0604020202020204" pitchFamily="34" charset="0"/>
                <a:cs typeface="Arial" panose="020B0604020202020204" pitchFamily="34" charset="0"/>
              </a:rPr>
              <a:t>Dichas fuerzas son distintas a las que conocemos en nuestro mundo familiar macroscópico. </a:t>
            </a:r>
          </a:p>
        </p:txBody>
      </p:sp>
      <p:sp>
        <p:nvSpPr>
          <p:cNvPr id="5" name="Rectángulo 4">
            <a:extLst>
              <a:ext uri="{FF2B5EF4-FFF2-40B4-BE49-F238E27FC236}">
                <a16:creationId xmlns:a16="http://schemas.microsoft.com/office/drawing/2014/main" id="{0D1DFDE6-4752-4E84-8077-08A6C1C58FAD}"/>
              </a:ext>
            </a:extLst>
          </p:cNvPr>
          <p:cNvSpPr/>
          <p:nvPr/>
        </p:nvSpPr>
        <p:spPr>
          <a:xfrm>
            <a:off x="424069" y="2872910"/>
            <a:ext cx="8295861" cy="3416320"/>
          </a:xfrm>
          <a:prstGeom prst="rect">
            <a:avLst/>
          </a:prstGeom>
        </p:spPr>
        <p:txBody>
          <a:bodyPr wrap="square">
            <a:spAutoFit/>
          </a:bodyPr>
          <a:lstStyle/>
          <a:p>
            <a:pPr algn="ctr"/>
            <a:r>
              <a:rPr lang="es-AR" dirty="0">
                <a:solidFill>
                  <a:srgbClr val="3333FF"/>
                </a:solidFill>
                <a:latin typeface="Arial" panose="020B0604020202020204" pitchFamily="34" charset="0"/>
                <a:cs typeface="Arial" panose="020B0604020202020204" pitchFamily="34" charset="0"/>
              </a:rPr>
              <a:t>En la </a:t>
            </a:r>
            <a:r>
              <a:rPr lang="es-AR" b="1" u="sng" dirty="0" err="1">
                <a:solidFill>
                  <a:srgbClr val="3333FF"/>
                </a:solidFill>
                <a:latin typeface="Arial" panose="020B0604020202020204" pitchFamily="34" charset="0"/>
                <a:cs typeface="Arial" panose="020B0604020202020204" pitchFamily="34" charset="0"/>
              </a:rPr>
              <a:t>macroescala</a:t>
            </a:r>
            <a:r>
              <a:rPr lang="es-AR" u="sng" dirty="0">
                <a:solidFill>
                  <a:srgbClr val="3333FF"/>
                </a:solidFill>
                <a:latin typeface="Arial" panose="020B0604020202020204" pitchFamily="34" charset="0"/>
                <a:cs typeface="Arial" panose="020B0604020202020204" pitchFamily="34" charset="0"/>
              </a:rPr>
              <a:t>,</a:t>
            </a:r>
            <a:r>
              <a:rPr lang="es-AR" dirty="0">
                <a:solidFill>
                  <a:srgbClr val="3333FF"/>
                </a:solidFill>
                <a:latin typeface="Arial" panose="020B0604020202020204" pitchFamily="34" charset="0"/>
                <a:cs typeface="Arial" panose="020B0604020202020204" pitchFamily="34" charset="0"/>
              </a:rPr>
              <a:t> es posible moldear plásticos, vidrio o metales con cualquier forma deseada. </a:t>
            </a:r>
          </a:p>
          <a:p>
            <a:pPr algn="ctr"/>
            <a:endParaRPr lang="es-AR" dirty="0">
              <a:solidFill>
                <a:srgbClr val="3333FF"/>
              </a:solidFill>
              <a:latin typeface="Arial" panose="020B0604020202020204" pitchFamily="34" charset="0"/>
              <a:cs typeface="Arial" panose="020B0604020202020204" pitchFamily="34" charset="0"/>
            </a:endParaRPr>
          </a:p>
          <a:p>
            <a:pPr algn="ctr"/>
            <a:r>
              <a:rPr lang="es-AR" dirty="0">
                <a:solidFill>
                  <a:srgbClr val="3333FF"/>
                </a:solidFill>
                <a:latin typeface="Arial" panose="020B0604020202020204" pitchFamily="34" charset="0"/>
                <a:cs typeface="Arial" panose="020B0604020202020204" pitchFamily="34" charset="0"/>
              </a:rPr>
              <a:t>En la </a:t>
            </a:r>
            <a:r>
              <a:rPr lang="es-AR" b="1" u="sng" dirty="0" err="1">
                <a:solidFill>
                  <a:srgbClr val="3333FF"/>
                </a:solidFill>
                <a:latin typeface="Arial" panose="020B0604020202020204" pitchFamily="34" charset="0"/>
                <a:cs typeface="Arial" panose="020B0604020202020204" pitchFamily="34" charset="0"/>
              </a:rPr>
              <a:t>nanoescala</a:t>
            </a:r>
            <a:r>
              <a:rPr lang="es-AR" dirty="0">
                <a:solidFill>
                  <a:srgbClr val="3333FF"/>
                </a:solidFill>
                <a:latin typeface="Arial" panose="020B0604020202020204" pitchFamily="34" charset="0"/>
                <a:cs typeface="Arial" panose="020B0604020202020204" pitchFamily="34" charset="0"/>
              </a:rPr>
              <a:t>, los materiales de construcción imponen limites a las posibles formas. Los átomos se unen entre si de acuerdo a un set definido de reglas químicas, restringiendo las formas de la </a:t>
            </a:r>
            <a:r>
              <a:rPr lang="es-AR" dirty="0" err="1">
                <a:solidFill>
                  <a:srgbClr val="3333FF"/>
                </a:solidFill>
                <a:latin typeface="Arial" panose="020B0604020202020204" pitchFamily="34" charset="0"/>
                <a:cs typeface="Arial" panose="020B0604020202020204" pitchFamily="34" charset="0"/>
              </a:rPr>
              <a:t>nanomaquinaria</a:t>
            </a:r>
            <a:r>
              <a:rPr lang="es-AR" dirty="0">
                <a:solidFill>
                  <a:srgbClr val="3333FF"/>
                </a:solidFill>
                <a:latin typeface="Arial" panose="020B0604020202020204" pitchFamily="34" charset="0"/>
                <a:cs typeface="Arial" panose="020B0604020202020204" pitchFamily="34" charset="0"/>
              </a:rPr>
              <a:t>. </a:t>
            </a:r>
          </a:p>
          <a:p>
            <a:pPr algn="ctr"/>
            <a:endParaRPr lang="es-AR" dirty="0">
              <a:solidFill>
                <a:srgbClr val="3333FF"/>
              </a:solidFill>
              <a:latin typeface="Arial" panose="020B0604020202020204" pitchFamily="34" charset="0"/>
              <a:cs typeface="Arial" panose="020B0604020202020204" pitchFamily="34" charset="0"/>
            </a:endParaRPr>
          </a:p>
          <a:p>
            <a:pPr algn="ctr"/>
            <a:r>
              <a:rPr lang="es-AR" dirty="0">
                <a:solidFill>
                  <a:srgbClr val="3333FF"/>
                </a:solidFill>
                <a:latin typeface="Arial" panose="020B0604020202020204" pitchFamily="34" charset="0"/>
                <a:cs typeface="Arial" panose="020B0604020202020204" pitchFamily="34" charset="0"/>
              </a:rPr>
              <a:t>La estabilidad estructural en la </a:t>
            </a:r>
            <a:r>
              <a:rPr lang="es-AR" dirty="0" err="1">
                <a:solidFill>
                  <a:srgbClr val="3333FF"/>
                </a:solidFill>
                <a:latin typeface="Arial" panose="020B0604020202020204" pitchFamily="34" charset="0"/>
                <a:cs typeface="Arial" panose="020B0604020202020204" pitchFamily="34" charset="0"/>
              </a:rPr>
              <a:t>nanoescala</a:t>
            </a:r>
            <a:r>
              <a:rPr lang="es-AR" dirty="0">
                <a:solidFill>
                  <a:srgbClr val="3333FF"/>
                </a:solidFill>
                <a:latin typeface="Arial" panose="020B0604020202020204" pitchFamily="34" charset="0"/>
                <a:cs typeface="Arial" panose="020B0604020202020204" pitchFamily="34" charset="0"/>
              </a:rPr>
              <a:t> es otro aspecto importante a considerar: deben ser </a:t>
            </a:r>
            <a:r>
              <a:rPr lang="es-AR" dirty="0" err="1">
                <a:solidFill>
                  <a:srgbClr val="3333FF"/>
                </a:solidFill>
                <a:latin typeface="Arial" panose="020B0604020202020204" pitchFamily="34" charset="0"/>
                <a:cs typeface="Arial" panose="020B0604020202020204" pitchFamily="34" charset="0"/>
              </a:rPr>
              <a:t>ingenierizados</a:t>
            </a:r>
            <a:r>
              <a:rPr lang="es-AR" dirty="0">
                <a:solidFill>
                  <a:srgbClr val="3333FF"/>
                </a:solidFill>
                <a:latin typeface="Arial" panose="020B0604020202020204" pitchFamily="34" charset="0"/>
                <a:cs typeface="Arial" panose="020B0604020202020204" pitchFamily="34" charset="0"/>
              </a:rPr>
              <a:t> para soportar las condiciones ambientales donde operaran. </a:t>
            </a:r>
          </a:p>
          <a:p>
            <a:pPr algn="ctr"/>
            <a:r>
              <a:rPr lang="es-AR" b="1" dirty="0">
                <a:solidFill>
                  <a:srgbClr val="3333FF"/>
                </a:solidFill>
                <a:latin typeface="Arial" panose="020B0604020202020204" pitchFamily="34" charset="0"/>
                <a:cs typeface="Arial" panose="020B0604020202020204" pitchFamily="34" charset="0"/>
              </a:rPr>
              <a:t>La estabilidad está limitada por el pequeño conjunto de átomos  que pueden conectarse entre si. </a:t>
            </a:r>
          </a:p>
        </p:txBody>
      </p:sp>
    </p:spTree>
    <p:extLst>
      <p:ext uri="{BB962C8B-B14F-4D97-AF65-F5344CB8AC3E}">
        <p14:creationId xmlns:p14="http://schemas.microsoft.com/office/powerpoint/2010/main" val="103797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D63407F-AA46-415D-A495-7F8A235C1F94}"/>
              </a:ext>
            </a:extLst>
          </p:cNvPr>
          <p:cNvPicPr>
            <a:picLocks noChangeAspect="1"/>
          </p:cNvPicPr>
          <p:nvPr/>
        </p:nvPicPr>
        <p:blipFill>
          <a:blip r:embed="rId2"/>
          <a:stretch>
            <a:fillRect/>
          </a:stretch>
        </p:blipFill>
        <p:spPr>
          <a:xfrm>
            <a:off x="900315" y="741584"/>
            <a:ext cx="7343369" cy="4760919"/>
          </a:xfrm>
          <a:prstGeom prst="rect">
            <a:avLst/>
          </a:prstGeom>
        </p:spPr>
      </p:pic>
      <p:sp>
        <p:nvSpPr>
          <p:cNvPr id="5" name="Rectángulo 4">
            <a:extLst>
              <a:ext uri="{FF2B5EF4-FFF2-40B4-BE49-F238E27FC236}">
                <a16:creationId xmlns:a16="http://schemas.microsoft.com/office/drawing/2014/main" id="{0FB4BCE6-DC68-4F76-A1E4-DF289D0A2332}"/>
              </a:ext>
            </a:extLst>
          </p:cNvPr>
          <p:cNvSpPr/>
          <p:nvPr/>
        </p:nvSpPr>
        <p:spPr>
          <a:xfrm>
            <a:off x="279779" y="6008244"/>
            <a:ext cx="8495730" cy="646331"/>
          </a:xfrm>
          <a:prstGeom prst="rect">
            <a:avLst/>
          </a:prstGeom>
        </p:spPr>
        <p:txBody>
          <a:bodyPr wrap="square">
            <a:spAutoFit/>
          </a:bodyPr>
          <a:lstStyle/>
          <a:p>
            <a:pPr algn="ct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esteroles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derivan</a:t>
            </a:r>
            <a:r>
              <a:rPr lang="en-US" dirty="0">
                <a:latin typeface="Arial" panose="020B0604020202020204" pitchFamily="34" charset="0"/>
                <a:cs typeface="Arial" panose="020B0604020202020204" pitchFamily="34" charset="0"/>
              </a:rPr>
              <a:t> del </a:t>
            </a:r>
            <a:r>
              <a:rPr lang="en-US" dirty="0" err="1">
                <a:latin typeface="Arial" panose="020B0604020202020204" pitchFamily="34" charset="0"/>
                <a:cs typeface="Arial" panose="020B0604020202020204" pitchFamily="34" charset="0"/>
              </a:rPr>
              <a:t>nucleo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esteroide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compuesto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por</a:t>
            </a:r>
            <a:r>
              <a:rPr lang="en-US" dirty="0">
                <a:latin typeface="Arial" panose="020B0604020202020204" pitchFamily="34" charset="0"/>
                <a:cs typeface="Arial" panose="020B0604020202020204" pitchFamily="34" charset="0"/>
              </a:rPr>
              <a:t> 4 </a:t>
            </a:r>
            <a:r>
              <a:rPr lang="en-US" dirty="0" err="1">
                <a:latin typeface="Arial" panose="020B0604020202020204" pitchFamily="34" charset="0"/>
                <a:cs typeface="Arial" panose="020B0604020202020204" pitchFamily="34" charset="0"/>
              </a:rPr>
              <a:t>anillos</a:t>
            </a:r>
            <a:r>
              <a:rPr lang="en-US" dirty="0">
                <a:latin typeface="Arial" panose="020B0604020202020204" pitchFamily="34" charset="0"/>
                <a:cs typeface="Arial" panose="020B0604020202020204" pitchFamily="34" charset="0"/>
              </a:rPr>
              <a:t> (ABCD) de C </a:t>
            </a:r>
            <a:r>
              <a:rPr lang="en-US" dirty="0" err="1">
                <a:latin typeface="Arial" panose="020B0604020202020204" pitchFamily="34" charset="0"/>
                <a:cs typeface="Arial" panose="020B0604020202020204" pitchFamily="34" charset="0"/>
              </a:rPr>
              <a:t>fusionados</a:t>
            </a:r>
            <a:endParaRPr lang="es-AR"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D811A1AA-A07F-4976-AB9E-085D1D088F7C}"/>
              </a:ext>
            </a:extLst>
          </p:cNvPr>
          <p:cNvSpPr txBox="1"/>
          <p:nvPr/>
        </p:nvSpPr>
        <p:spPr>
          <a:xfrm>
            <a:off x="0" y="-88591"/>
            <a:ext cx="9144000" cy="523220"/>
          </a:xfrm>
          <a:prstGeom prst="rect">
            <a:avLst/>
          </a:prstGeom>
          <a:solidFill>
            <a:schemeClr val="bg2">
              <a:lumMod val="90000"/>
            </a:schemeClr>
          </a:solidFill>
        </p:spPr>
        <p:txBody>
          <a:bodyPr wrap="square" rtlCol="0">
            <a:spAutoFit/>
          </a:bodyPr>
          <a:lstStyle/>
          <a:p>
            <a:pPr algn="ctr"/>
            <a:r>
              <a:rPr lang="es-AR" sz="2800" dirty="0">
                <a:solidFill>
                  <a:srgbClr val="3333FF"/>
                </a:solidFill>
                <a:latin typeface="Arial" panose="020B0604020202020204" pitchFamily="34" charset="0"/>
                <a:cs typeface="Arial" panose="020B0604020202020204" pitchFamily="34" charset="0"/>
              </a:rPr>
              <a:t>Estructura de esteroles</a:t>
            </a:r>
          </a:p>
        </p:txBody>
      </p:sp>
      <p:sp>
        <p:nvSpPr>
          <p:cNvPr id="7" name="CuadroTexto 6">
            <a:extLst>
              <a:ext uri="{FF2B5EF4-FFF2-40B4-BE49-F238E27FC236}">
                <a16:creationId xmlns:a16="http://schemas.microsoft.com/office/drawing/2014/main" id="{3C30DC35-9D6E-44A9-9EE0-7018DE369EE8}"/>
              </a:ext>
            </a:extLst>
          </p:cNvPr>
          <p:cNvSpPr txBox="1"/>
          <p:nvPr/>
        </p:nvSpPr>
        <p:spPr>
          <a:xfrm>
            <a:off x="-27733" y="925721"/>
            <a:ext cx="1719618" cy="369332"/>
          </a:xfrm>
          <a:prstGeom prst="rect">
            <a:avLst/>
          </a:prstGeom>
          <a:solidFill>
            <a:schemeClr val="bg1"/>
          </a:solidFill>
        </p:spPr>
        <p:txBody>
          <a:bodyPr wrap="square" rtlCol="0">
            <a:spAutoFit/>
          </a:bodyPr>
          <a:lstStyle/>
          <a:p>
            <a:pPr algn="ctr"/>
            <a:r>
              <a:rPr lang="es-AR" dirty="0">
                <a:solidFill>
                  <a:srgbClr val="3333FF"/>
                </a:solidFill>
                <a:latin typeface="Arial" panose="020B0604020202020204" pitchFamily="34" charset="0"/>
                <a:cs typeface="Arial" panose="020B0604020202020204" pitchFamily="34" charset="0"/>
              </a:rPr>
              <a:t>Colesterol</a:t>
            </a:r>
          </a:p>
        </p:txBody>
      </p:sp>
      <p:sp>
        <p:nvSpPr>
          <p:cNvPr id="8" name="CuadroTexto 7">
            <a:extLst>
              <a:ext uri="{FF2B5EF4-FFF2-40B4-BE49-F238E27FC236}">
                <a16:creationId xmlns:a16="http://schemas.microsoft.com/office/drawing/2014/main" id="{B1C41E3B-CF27-475F-9FDC-3800AB9F3AFE}"/>
              </a:ext>
            </a:extLst>
          </p:cNvPr>
          <p:cNvSpPr txBox="1"/>
          <p:nvPr/>
        </p:nvSpPr>
        <p:spPr>
          <a:xfrm>
            <a:off x="4527644" y="816226"/>
            <a:ext cx="2910386" cy="646331"/>
          </a:xfrm>
          <a:prstGeom prst="rect">
            <a:avLst/>
          </a:prstGeom>
          <a:solidFill>
            <a:schemeClr val="bg1"/>
          </a:solidFill>
        </p:spPr>
        <p:txBody>
          <a:bodyPr wrap="square" rtlCol="0">
            <a:spAutoFit/>
          </a:bodyPr>
          <a:lstStyle/>
          <a:p>
            <a:pPr algn="ctr"/>
            <a:r>
              <a:rPr lang="es-AR" dirty="0" err="1">
                <a:solidFill>
                  <a:srgbClr val="3333FF"/>
                </a:solidFill>
                <a:latin typeface="Arial" panose="020B0604020202020204" pitchFamily="34" charset="0"/>
                <a:cs typeface="Arial" panose="020B0604020202020204" pitchFamily="34" charset="0"/>
              </a:rPr>
              <a:t>Stigmasterol</a:t>
            </a:r>
            <a:r>
              <a:rPr lang="es-AR" dirty="0">
                <a:solidFill>
                  <a:srgbClr val="3333FF"/>
                </a:solidFill>
                <a:latin typeface="Arial" panose="020B0604020202020204" pitchFamily="34" charset="0"/>
                <a:cs typeface="Arial" panose="020B0604020202020204" pitchFamily="34" charset="0"/>
              </a:rPr>
              <a:t> (en membranas de plantas) </a:t>
            </a:r>
          </a:p>
        </p:txBody>
      </p:sp>
      <p:sp>
        <p:nvSpPr>
          <p:cNvPr id="9" name="CuadroTexto 8">
            <a:extLst>
              <a:ext uri="{FF2B5EF4-FFF2-40B4-BE49-F238E27FC236}">
                <a16:creationId xmlns:a16="http://schemas.microsoft.com/office/drawing/2014/main" id="{16089480-D7B6-4F6A-A84A-BC5149EA4B2C}"/>
              </a:ext>
            </a:extLst>
          </p:cNvPr>
          <p:cNvSpPr txBox="1"/>
          <p:nvPr/>
        </p:nvSpPr>
        <p:spPr>
          <a:xfrm>
            <a:off x="-8530" y="3390194"/>
            <a:ext cx="2910386" cy="646331"/>
          </a:xfrm>
          <a:prstGeom prst="rect">
            <a:avLst/>
          </a:prstGeom>
          <a:solidFill>
            <a:schemeClr val="bg1"/>
          </a:solidFill>
        </p:spPr>
        <p:txBody>
          <a:bodyPr wrap="square" rtlCol="0">
            <a:spAutoFit/>
          </a:bodyPr>
          <a:lstStyle/>
          <a:p>
            <a:pPr algn="ctr"/>
            <a:r>
              <a:rPr lang="es-AR" dirty="0">
                <a:solidFill>
                  <a:srgbClr val="3333FF"/>
                </a:solidFill>
                <a:latin typeface="Arial" panose="020B0604020202020204" pitchFamily="34" charset="0"/>
                <a:cs typeface="Arial" panose="020B0604020202020204" pitchFamily="34" charset="0"/>
              </a:rPr>
              <a:t>Ergosterol (en membranas </a:t>
            </a:r>
            <a:r>
              <a:rPr lang="es-AR" dirty="0" err="1">
                <a:solidFill>
                  <a:srgbClr val="3333FF"/>
                </a:solidFill>
                <a:latin typeface="Arial" panose="020B0604020202020204" pitchFamily="34" charset="0"/>
                <a:cs typeface="Arial" panose="020B0604020202020204" pitchFamily="34" charset="0"/>
              </a:rPr>
              <a:t>fungicas</a:t>
            </a:r>
            <a:r>
              <a:rPr lang="es-AR" dirty="0">
                <a:solidFill>
                  <a:srgbClr val="3333FF"/>
                </a:solidFill>
                <a:latin typeface="Arial" panose="020B0604020202020204" pitchFamily="34" charset="0"/>
                <a:cs typeface="Arial" panose="020B0604020202020204" pitchFamily="34" charset="0"/>
              </a:rPr>
              <a:t>) </a:t>
            </a:r>
          </a:p>
        </p:txBody>
      </p:sp>
      <p:sp>
        <p:nvSpPr>
          <p:cNvPr id="10" name="CuadroTexto 9">
            <a:extLst>
              <a:ext uri="{FF2B5EF4-FFF2-40B4-BE49-F238E27FC236}">
                <a16:creationId xmlns:a16="http://schemas.microsoft.com/office/drawing/2014/main" id="{01C3549E-2E4D-4BB0-AD12-C86FAE636D2F}"/>
              </a:ext>
            </a:extLst>
          </p:cNvPr>
          <p:cNvSpPr txBox="1"/>
          <p:nvPr/>
        </p:nvSpPr>
        <p:spPr>
          <a:xfrm>
            <a:off x="4789227" y="3235491"/>
            <a:ext cx="3658738" cy="646331"/>
          </a:xfrm>
          <a:prstGeom prst="rect">
            <a:avLst/>
          </a:prstGeom>
          <a:solidFill>
            <a:schemeClr val="bg1"/>
          </a:solidFill>
        </p:spPr>
        <p:txBody>
          <a:bodyPr wrap="square" rtlCol="0">
            <a:spAutoFit/>
          </a:bodyPr>
          <a:lstStyle/>
          <a:p>
            <a:pPr algn="ctr"/>
            <a:r>
              <a:rPr lang="es-AR" dirty="0">
                <a:solidFill>
                  <a:srgbClr val="3333FF"/>
                </a:solidFill>
                <a:latin typeface="Arial" panose="020B0604020202020204" pitchFamily="34" charset="0"/>
                <a:cs typeface="Arial" panose="020B0604020202020204" pitchFamily="34" charset="0"/>
              </a:rPr>
              <a:t>Tamaños relativos de fosfolípidos y esterol inserto en membrana  </a:t>
            </a:r>
          </a:p>
        </p:txBody>
      </p:sp>
    </p:spTree>
    <p:extLst>
      <p:ext uri="{BB962C8B-B14F-4D97-AF65-F5344CB8AC3E}">
        <p14:creationId xmlns:p14="http://schemas.microsoft.com/office/powerpoint/2010/main" val="1510604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748012A-8149-4596-AC92-461CE776EB18}"/>
              </a:ext>
            </a:extLst>
          </p:cNvPr>
          <p:cNvPicPr>
            <a:picLocks noChangeAspect="1"/>
          </p:cNvPicPr>
          <p:nvPr/>
        </p:nvPicPr>
        <p:blipFill>
          <a:blip r:embed="rId2"/>
          <a:stretch>
            <a:fillRect/>
          </a:stretch>
        </p:blipFill>
        <p:spPr>
          <a:xfrm>
            <a:off x="318738" y="1027287"/>
            <a:ext cx="8594460" cy="5563829"/>
          </a:xfrm>
          <a:prstGeom prst="rect">
            <a:avLst/>
          </a:prstGeom>
        </p:spPr>
      </p:pic>
      <p:sp>
        <p:nvSpPr>
          <p:cNvPr id="3" name="CuadroTexto 2">
            <a:extLst>
              <a:ext uri="{FF2B5EF4-FFF2-40B4-BE49-F238E27FC236}">
                <a16:creationId xmlns:a16="http://schemas.microsoft.com/office/drawing/2014/main" id="{436717B8-E23A-41FD-9166-717BE1A5C4EB}"/>
              </a:ext>
            </a:extLst>
          </p:cNvPr>
          <p:cNvSpPr txBox="1"/>
          <p:nvPr/>
        </p:nvSpPr>
        <p:spPr>
          <a:xfrm>
            <a:off x="0" y="0"/>
            <a:ext cx="9144000" cy="800219"/>
          </a:xfrm>
          <a:prstGeom prst="rect">
            <a:avLst/>
          </a:prstGeom>
          <a:solidFill>
            <a:schemeClr val="bg2">
              <a:lumMod val="90000"/>
            </a:schemeClr>
          </a:solidFill>
        </p:spPr>
        <p:txBody>
          <a:bodyPr wrap="square" rtlCol="0">
            <a:spAutoFit/>
          </a:bodyPr>
          <a:lstStyle/>
          <a:p>
            <a:pPr algn="ctr"/>
            <a:r>
              <a:rPr lang="es-AR" sz="2800" dirty="0">
                <a:solidFill>
                  <a:srgbClr val="3333FF"/>
                </a:solidFill>
                <a:latin typeface="Arial" panose="020B0604020202020204" pitchFamily="34" charset="0"/>
                <a:cs typeface="Arial" panose="020B0604020202020204" pitchFamily="34" charset="0"/>
              </a:rPr>
              <a:t>Polimorfismo lipídico. </a:t>
            </a:r>
            <a:r>
              <a:rPr lang="es-AR" dirty="0">
                <a:solidFill>
                  <a:srgbClr val="3333FF"/>
                </a:solidFill>
                <a:latin typeface="Arial" panose="020B0604020202020204" pitchFamily="34" charset="0"/>
                <a:cs typeface="Arial" panose="020B0604020202020204" pitchFamily="34" charset="0"/>
              </a:rPr>
              <a:t>Principales fase y arreglos estructurales de lípidos suspendidos en agua</a:t>
            </a:r>
          </a:p>
        </p:txBody>
      </p:sp>
      <p:sp>
        <p:nvSpPr>
          <p:cNvPr id="5" name="CuadroTexto 4">
            <a:extLst>
              <a:ext uri="{FF2B5EF4-FFF2-40B4-BE49-F238E27FC236}">
                <a16:creationId xmlns:a16="http://schemas.microsoft.com/office/drawing/2014/main" id="{582320CA-259D-423E-8F26-09A2AF2EF467}"/>
              </a:ext>
            </a:extLst>
          </p:cNvPr>
          <p:cNvSpPr txBox="1"/>
          <p:nvPr/>
        </p:nvSpPr>
        <p:spPr>
          <a:xfrm>
            <a:off x="346035" y="820594"/>
            <a:ext cx="4022459" cy="646331"/>
          </a:xfrm>
          <a:prstGeom prst="rect">
            <a:avLst/>
          </a:prstGeom>
          <a:solidFill>
            <a:schemeClr val="bg1"/>
          </a:solidFill>
        </p:spPr>
        <p:txBody>
          <a:bodyPr wrap="square" rtlCol="0">
            <a:spAutoFit/>
          </a:bodyPr>
          <a:lstStyle/>
          <a:p>
            <a:r>
              <a:rPr lang="es-AR" b="1" dirty="0">
                <a:latin typeface="Arial" panose="020B0604020202020204" pitchFamily="34" charset="0"/>
                <a:cs typeface="Arial" panose="020B0604020202020204" pitchFamily="34" charset="0"/>
              </a:rPr>
              <a:t>Micela esférica</a:t>
            </a:r>
            <a:r>
              <a:rPr lang="es-AR" dirty="0">
                <a:latin typeface="Arial" panose="020B0604020202020204" pitchFamily="34" charset="0"/>
                <a:cs typeface="Arial" panose="020B0604020202020204" pitchFamily="34" charset="0"/>
              </a:rPr>
              <a:t>. Sales de ácidos grasos (jabones)</a:t>
            </a:r>
          </a:p>
        </p:txBody>
      </p:sp>
      <p:sp>
        <p:nvSpPr>
          <p:cNvPr id="6" name="CuadroTexto 5">
            <a:extLst>
              <a:ext uri="{FF2B5EF4-FFF2-40B4-BE49-F238E27FC236}">
                <a16:creationId xmlns:a16="http://schemas.microsoft.com/office/drawing/2014/main" id="{8BB06192-97A5-4023-8AE9-F0461312B0AB}"/>
              </a:ext>
            </a:extLst>
          </p:cNvPr>
          <p:cNvSpPr txBox="1"/>
          <p:nvPr/>
        </p:nvSpPr>
        <p:spPr>
          <a:xfrm>
            <a:off x="4775505" y="820595"/>
            <a:ext cx="4022459" cy="646331"/>
          </a:xfrm>
          <a:prstGeom prst="rect">
            <a:avLst/>
          </a:prstGeom>
          <a:solidFill>
            <a:schemeClr val="bg1"/>
          </a:solidFill>
        </p:spPr>
        <p:txBody>
          <a:bodyPr wrap="square" rtlCol="0">
            <a:spAutoFit/>
          </a:bodyPr>
          <a:lstStyle/>
          <a:p>
            <a:r>
              <a:rPr lang="es-AR" b="1" dirty="0">
                <a:latin typeface="Arial" panose="020B0604020202020204" pitchFamily="34" charset="0"/>
                <a:cs typeface="Arial" panose="020B0604020202020204" pitchFamily="34" charset="0"/>
              </a:rPr>
              <a:t>Micela cilíndrica </a:t>
            </a:r>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lisofosfolipidos</a:t>
            </a:r>
            <a:r>
              <a:rPr lang="es-AR" dirty="0">
                <a:latin typeface="Arial" panose="020B0604020202020204" pitchFamily="34" charset="0"/>
                <a:cs typeface="Arial" panose="020B0604020202020204" pitchFamily="34" charset="0"/>
              </a:rPr>
              <a:t>) [fase hexagonal HI] </a:t>
            </a:r>
          </a:p>
        </p:txBody>
      </p:sp>
      <p:sp>
        <p:nvSpPr>
          <p:cNvPr id="7" name="CuadroTexto 6">
            <a:extLst>
              <a:ext uri="{FF2B5EF4-FFF2-40B4-BE49-F238E27FC236}">
                <a16:creationId xmlns:a16="http://schemas.microsoft.com/office/drawing/2014/main" id="{28A516CE-2CAC-484A-82EA-B7C1B0651996}"/>
              </a:ext>
            </a:extLst>
          </p:cNvPr>
          <p:cNvSpPr txBox="1"/>
          <p:nvPr/>
        </p:nvSpPr>
        <p:spPr>
          <a:xfrm>
            <a:off x="433972" y="3347536"/>
            <a:ext cx="4429470" cy="923330"/>
          </a:xfrm>
          <a:prstGeom prst="rect">
            <a:avLst/>
          </a:prstGeom>
          <a:solidFill>
            <a:schemeClr val="bg1"/>
          </a:solidFill>
        </p:spPr>
        <p:txBody>
          <a:bodyPr wrap="square" rtlCol="0">
            <a:spAutoFit/>
          </a:bodyPr>
          <a:lstStyle/>
          <a:p>
            <a:r>
              <a:rPr lang="es-AR" b="1" dirty="0">
                <a:latin typeface="Arial" panose="020B0604020202020204" pitchFamily="34" charset="0"/>
                <a:cs typeface="Arial" panose="020B0604020202020204" pitchFamily="34" charset="0"/>
              </a:rPr>
              <a:t>Bicapas. (fase lamelar: bicapas lipídicas planas separadas por agua de distinto espesor)</a:t>
            </a:r>
            <a:endParaRPr lang="es-AR"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B00ADA94-307C-4653-91AC-8F0C463F244D}"/>
              </a:ext>
            </a:extLst>
          </p:cNvPr>
          <p:cNvSpPr txBox="1"/>
          <p:nvPr/>
        </p:nvSpPr>
        <p:spPr>
          <a:xfrm>
            <a:off x="4951379" y="3585067"/>
            <a:ext cx="4022459" cy="646331"/>
          </a:xfrm>
          <a:prstGeom prst="rect">
            <a:avLst/>
          </a:prstGeom>
          <a:solidFill>
            <a:schemeClr val="bg1"/>
          </a:solidFill>
        </p:spPr>
        <p:txBody>
          <a:bodyPr wrap="square" rtlCol="0">
            <a:spAutoFit/>
          </a:bodyPr>
          <a:lstStyle/>
          <a:p>
            <a:r>
              <a:rPr lang="es-AR" b="1" dirty="0">
                <a:latin typeface="Arial" panose="020B0604020202020204" pitchFamily="34" charset="0"/>
                <a:cs typeface="Arial" panose="020B0604020202020204" pitchFamily="34" charset="0"/>
              </a:rPr>
              <a:t>Micela reversa </a:t>
            </a:r>
            <a:r>
              <a:rPr lang="es-AR" dirty="0">
                <a:latin typeface="Arial" panose="020B0604020202020204" pitchFamily="34" charset="0"/>
                <a:cs typeface="Arial" panose="020B0604020202020204" pitchFamily="34" charset="0"/>
              </a:rPr>
              <a:t>[fase hexagonal HII]</a:t>
            </a:r>
          </a:p>
          <a:p>
            <a:r>
              <a:rPr lang="es-AR" dirty="0">
                <a:latin typeface="Arial" panose="020B0604020202020204" pitchFamily="34" charset="0"/>
                <a:cs typeface="Arial" panose="020B0604020202020204" pitchFamily="34" charset="0"/>
              </a:rPr>
              <a:t> </a:t>
            </a:r>
          </a:p>
        </p:txBody>
      </p:sp>
      <p:sp>
        <p:nvSpPr>
          <p:cNvPr id="9" name="Rectángulo 8">
            <a:extLst>
              <a:ext uri="{FF2B5EF4-FFF2-40B4-BE49-F238E27FC236}">
                <a16:creationId xmlns:a16="http://schemas.microsoft.com/office/drawing/2014/main" id="{197C1D9F-9A59-41FF-9D66-A89CA25AC7B2}"/>
              </a:ext>
            </a:extLst>
          </p:cNvPr>
          <p:cNvSpPr/>
          <p:nvPr/>
        </p:nvSpPr>
        <p:spPr>
          <a:xfrm>
            <a:off x="0" y="6396335"/>
            <a:ext cx="9144000" cy="461665"/>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2. </a:t>
            </a:r>
            <a:r>
              <a:rPr lang="es-AR" sz="1200" dirty="0" err="1">
                <a:latin typeface="Arial" panose="020B0604020202020204" pitchFamily="34" charset="0"/>
                <a:cs typeface="Arial" panose="020B0604020202020204" pitchFamily="34" charset="0"/>
              </a:rPr>
              <a:t>Protein</a:t>
            </a:r>
            <a:r>
              <a:rPr lang="es-AR" sz="1200" dirty="0">
                <a:latin typeface="Arial" panose="020B0604020202020204" pitchFamily="34" charset="0"/>
                <a:cs typeface="Arial" panose="020B0604020202020204" pitchFamily="34" charset="0"/>
              </a:rPr>
              <a:t>–</a:t>
            </a:r>
            <a:r>
              <a:rPr lang="es-AR" sz="1200" dirty="0" err="1">
                <a:latin typeface="Arial" panose="020B0604020202020204" pitchFamily="34" charset="0"/>
                <a:cs typeface="Arial" panose="020B0604020202020204" pitchFamily="34" charset="0"/>
              </a:rPr>
              <a:t>Lipid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Assembly</a:t>
            </a:r>
            <a:r>
              <a:rPr lang="es-AR" sz="1200" dirty="0">
                <a:latin typeface="Arial" panose="020B0604020202020204" pitchFamily="34" charset="0"/>
                <a:cs typeface="Arial" panose="020B0604020202020204" pitchFamily="34" charset="0"/>
              </a:rPr>
              <a:t> and </a:t>
            </a:r>
            <a:r>
              <a:rPr lang="es-AR" sz="1200" dirty="0" err="1">
                <a:latin typeface="Arial" panose="020B0604020202020204" pitchFamily="34" charset="0"/>
                <a:cs typeface="Arial" panose="020B0604020202020204" pitchFamily="34" charset="0"/>
              </a:rPr>
              <a:t>Biomimetic</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Nanostructures</a:t>
            </a:r>
            <a:r>
              <a:rPr lang="es-AR" sz="1200" dirty="0">
                <a:latin typeface="Arial" panose="020B0604020202020204" pitchFamily="34" charset="0"/>
                <a:cs typeface="Arial" panose="020B0604020202020204" pitchFamily="34" charset="0"/>
              </a:rPr>
              <a:t>. A. Girard-</a:t>
            </a:r>
            <a:r>
              <a:rPr lang="es-AR" sz="1200" dirty="0" err="1">
                <a:latin typeface="Arial" panose="020B0604020202020204" pitchFamily="34" charset="0"/>
                <a:cs typeface="Arial" panose="020B0604020202020204" pitchFamily="34" charset="0"/>
              </a:rPr>
              <a:t>Egrot</a:t>
            </a:r>
            <a:r>
              <a:rPr lang="es-AR" sz="1200" dirty="0">
                <a:latin typeface="Arial" panose="020B0604020202020204" pitchFamily="34" charset="0"/>
                <a:cs typeface="Arial" panose="020B0604020202020204" pitchFamily="34" charset="0"/>
              </a:rPr>
              <a:t>, L. Blum, R. Richter, and A. </a:t>
            </a:r>
            <a:r>
              <a:rPr lang="es-AR" sz="1200" dirty="0" err="1">
                <a:latin typeface="Arial" panose="020B0604020202020204" pitchFamily="34" charset="0"/>
                <a:cs typeface="Arial" panose="020B0604020202020204" pitchFamily="34" charset="0"/>
              </a:rPr>
              <a:t>Brisson</a:t>
            </a:r>
            <a:r>
              <a:rPr lang="fr-FR" sz="1200" dirty="0">
                <a:solidFill>
                  <a:srgbClr val="131413"/>
                </a:solidFill>
                <a:latin typeface="Arial" panose="020B0604020202020204" pitchFamily="34" charset="0"/>
                <a:cs typeface="Arial" panose="020B0604020202020204" pitchFamily="34" charset="0"/>
              </a:rPr>
              <a:t>P. Boisseau et al. (</a:t>
            </a:r>
            <a:r>
              <a:rPr lang="fr-FR" sz="1200" dirty="0" err="1">
                <a:solidFill>
                  <a:srgbClr val="131413"/>
                </a:solidFill>
                <a:latin typeface="Arial" panose="020B0604020202020204" pitchFamily="34" charset="0"/>
                <a:cs typeface="Arial" panose="020B0604020202020204" pitchFamily="34" charset="0"/>
              </a:rPr>
              <a:t>eds</a:t>
            </a:r>
            <a:r>
              <a:rPr lang="fr-FR" sz="1200" dirty="0">
                <a:solidFill>
                  <a:srgbClr val="131413"/>
                </a:solidFill>
                <a:latin typeface="Arial" panose="020B0604020202020204" pitchFamily="34" charset="0"/>
                <a:cs typeface="Arial" panose="020B0604020202020204" pitchFamily="34" charset="0"/>
              </a:rPr>
              <a:t>.), </a:t>
            </a:r>
            <a:r>
              <a:rPr lang="fr-FR" sz="1200" i="1" dirty="0">
                <a:solidFill>
                  <a:srgbClr val="131413"/>
                </a:solidFill>
                <a:latin typeface="Arial" panose="020B0604020202020204" pitchFamily="34" charset="0"/>
                <a:cs typeface="Arial" panose="020B0604020202020204" pitchFamily="34" charset="0"/>
              </a:rPr>
              <a:t>Nanoscience</a:t>
            </a:r>
            <a:r>
              <a:rPr lang="fr-FR" sz="1200" dirty="0">
                <a:solidFill>
                  <a:srgbClr val="131413"/>
                </a:solidFill>
                <a:latin typeface="Arial" panose="020B0604020202020204" pitchFamily="34" charset="0"/>
                <a:cs typeface="Arial" panose="020B0604020202020204" pitchFamily="34" charset="0"/>
              </a:rPr>
              <a:t>, </a:t>
            </a:r>
            <a:r>
              <a:rPr lang="de-DE" sz="1200" dirty="0">
                <a:solidFill>
                  <a:srgbClr val="131413"/>
                </a:solidFill>
                <a:latin typeface="Arial" panose="020B0604020202020204" pitchFamily="34" charset="0"/>
                <a:cs typeface="Arial" panose="020B0604020202020204" pitchFamily="34" charset="0"/>
              </a:rPr>
              <a:t>DOI: 10.1007/978-3-540-88633-4 2, c Springer-Verlag Berlin Heidelberg 2010</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21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421469-39E2-44BD-98FA-DD929550012F}"/>
              </a:ext>
            </a:extLst>
          </p:cNvPr>
          <p:cNvPicPr>
            <a:picLocks noChangeAspect="1"/>
          </p:cNvPicPr>
          <p:nvPr/>
        </p:nvPicPr>
        <p:blipFill>
          <a:blip r:embed="rId2"/>
          <a:stretch>
            <a:fillRect/>
          </a:stretch>
        </p:blipFill>
        <p:spPr>
          <a:xfrm>
            <a:off x="1670718" y="345154"/>
            <a:ext cx="6547384" cy="6512846"/>
          </a:xfrm>
          <a:prstGeom prst="rect">
            <a:avLst/>
          </a:prstGeom>
        </p:spPr>
      </p:pic>
      <p:sp>
        <p:nvSpPr>
          <p:cNvPr id="3" name="CuadroTexto 2">
            <a:extLst>
              <a:ext uri="{FF2B5EF4-FFF2-40B4-BE49-F238E27FC236}">
                <a16:creationId xmlns:a16="http://schemas.microsoft.com/office/drawing/2014/main" id="{CCC4105A-7505-4960-A683-AF8B4A11AE83}"/>
              </a:ext>
            </a:extLst>
          </p:cNvPr>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s-AR" sz="2800" dirty="0">
                <a:solidFill>
                  <a:srgbClr val="3333FF"/>
                </a:solidFill>
                <a:latin typeface="Arial" panose="020B0604020202020204" pitchFamily="34" charset="0"/>
                <a:cs typeface="Arial" panose="020B0604020202020204" pitchFamily="34" charset="0"/>
              </a:rPr>
              <a:t> Estructura de liposomas</a:t>
            </a:r>
            <a:endParaRPr lang="es-AR"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113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5396094-F536-412D-A994-B09292492716}"/>
              </a:ext>
            </a:extLst>
          </p:cNvPr>
          <p:cNvPicPr>
            <a:picLocks noChangeAspect="1"/>
          </p:cNvPicPr>
          <p:nvPr/>
        </p:nvPicPr>
        <p:blipFill>
          <a:blip r:embed="rId2"/>
          <a:stretch>
            <a:fillRect/>
          </a:stretch>
        </p:blipFill>
        <p:spPr>
          <a:xfrm>
            <a:off x="138781" y="1555891"/>
            <a:ext cx="8866437" cy="3976103"/>
          </a:xfrm>
          <a:prstGeom prst="rect">
            <a:avLst/>
          </a:prstGeom>
        </p:spPr>
      </p:pic>
      <p:sp>
        <p:nvSpPr>
          <p:cNvPr id="4" name="CuadroTexto 3">
            <a:extLst>
              <a:ext uri="{FF2B5EF4-FFF2-40B4-BE49-F238E27FC236}">
                <a16:creationId xmlns:a16="http://schemas.microsoft.com/office/drawing/2014/main" id="{AB695D3F-2DA3-4965-897B-0CD207BD5DAD}"/>
              </a:ext>
            </a:extLst>
          </p:cNvPr>
          <p:cNvSpPr txBox="1"/>
          <p:nvPr/>
        </p:nvSpPr>
        <p:spPr>
          <a:xfrm>
            <a:off x="0" y="0"/>
            <a:ext cx="9144000" cy="954107"/>
          </a:xfrm>
          <a:prstGeom prst="rect">
            <a:avLst/>
          </a:prstGeom>
          <a:solidFill>
            <a:schemeClr val="bg2">
              <a:lumMod val="90000"/>
            </a:schemeClr>
          </a:solidFill>
        </p:spPr>
        <p:txBody>
          <a:bodyPr wrap="square" rtlCol="0">
            <a:spAutoFit/>
          </a:bodyPr>
          <a:lstStyle/>
          <a:p>
            <a:pPr algn="ctr"/>
            <a:r>
              <a:rPr lang="es-AR" sz="2800" dirty="0">
                <a:solidFill>
                  <a:srgbClr val="3333FF"/>
                </a:solidFill>
                <a:latin typeface="Arial" panose="020B0604020202020204" pitchFamily="34" charset="0"/>
                <a:cs typeface="Arial" panose="020B0604020202020204" pitchFamily="34" charset="0"/>
              </a:rPr>
              <a:t>  Transiciones de fase inducidas por </a:t>
            </a:r>
            <a:r>
              <a:rPr lang="es-AR" sz="2800" dirty="0">
                <a:solidFill>
                  <a:srgbClr val="3333FF"/>
                </a:solidFill>
                <a:latin typeface="Arial" panose="020B0604020202020204" pitchFamily="34" charset="0"/>
                <a:cs typeface="Arial" panose="020B0604020202020204" pitchFamily="34" charset="0"/>
                <a:sym typeface="Symbol" panose="05050102010706020507" pitchFamily="18" charset="2"/>
              </a:rPr>
              <a:t> [ H2O ( lípidos)] o T</a:t>
            </a:r>
            <a:endParaRPr lang="es-AR" sz="2800"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245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D216AB-9A51-498A-AF41-70E633405D6C}"/>
              </a:ext>
            </a:extLst>
          </p:cNvPr>
          <p:cNvPicPr>
            <a:picLocks noChangeAspect="1"/>
          </p:cNvPicPr>
          <p:nvPr/>
        </p:nvPicPr>
        <p:blipFill>
          <a:blip r:embed="rId2"/>
          <a:stretch>
            <a:fillRect/>
          </a:stretch>
        </p:blipFill>
        <p:spPr>
          <a:xfrm>
            <a:off x="3283781" y="1485968"/>
            <a:ext cx="4623602" cy="4518915"/>
          </a:xfrm>
          <a:prstGeom prst="rect">
            <a:avLst/>
          </a:prstGeom>
        </p:spPr>
      </p:pic>
      <p:sp>
        <p:nvSpPr>
          <p:cNvPr id="6" name="CuadroTexto 5">
            <a:extLst>
              <a:ext uri="{FF2B5EF4-FFF2-40B4-BE49-F238E27FC236}">
                <a16:creationId xmlns:a16="http://schemas.microsoft.com/office/drawing/2014/main" id="{FFCFDCC1-937D-4DA7-AFC1-3C5B46EF9D63}"/>
              </a:ext>
            </a:extLst>
          </p:cNvPr>
          <p:cNvSpPr txBox="1"/>
          <p:nvPr/>
        </p:nvSpPr>
        <p:spPr>
          <a:xfrm>
            <a:off x="0" y="-19103"/>
            <a:ext cx="9144000" cy="954107"/>
          </a:xfrm>
          <a:prstGeom prst="rect">
            <a:avLst/>
          </a:prstGeom>
          <a:solidFill>
            <a:schemeClr val="bg2">
              <a:lumMod val="90000"/>
            </a:schemeClr>
          </a:solidFill>
        </p:spPr>
        <p:txBody>
          <a:bodyPr wrap="square" rtlCol="0">
            <a:spAutoFit/>
          </a:bodyPr>
          <a:lstStyle/>
          <a:p>
            <a:pPr algn="ctr"/>
            <a:r>
              <a:rPr lang="es-AR" sz="2800" dirty="0">
                <a:solidFill>
                  <a:srgbClr val="3333FF"/>
                </a:solidFill>
                <a:latin typeface="Arial" panose="020B0604020202020204" pitchFamily="34" charset="0"/>
                <a:cs typeface="Arial" panose="020B0604020202020204" pitchFamily="34" charset="0"/>
              </a:rPr>
              <a:t>Organización estructural de distintos lípidos de membrana a 37 C</a:t>
            </a:r>
          </a:p>
        </p:txBody>
      </p:sp>
      <p:sp>
        <p:nvSpPr>
          <p:cNvPr id="7" name="CuadroTexto 6">
            <a:extLst>
              <a:ext uri="{FF2B5EF4-FFF2-40B4-BE49-F238E27FC236}">
                <a16:creationId xmlns:a16="http://schemas.microsoft.com/office/drawing/2014/main" id="{6D5BDAD3-6E0D-4336-964B-3518F93CA1EC}"/>
              </a:ext>
            </a:extLst>
          </p:cNvPr>
          <p:cNvSpPr txBox="1"/>
          <p:nvPr/>
        </p:nvSpPr>
        <p:spPr>
          <a:xfrm>
            <a:off x="2355732" y="2024804"/>
            <a:ext cx="1119116" cy="369332"/>
          </a:xfrm>
          <a:prstGeom prst="rect">
            <a:avLst/>
          </a:prstGeom>
          <a:noFill/>
        </p:spPr>
        <p:txBody>
          <a:bodyPr wrap="square" rtlCol="0">
            <a:spAutoFit/>
          </a:bodyPr>
          <a:lstStyle/>
          <a:p>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 </a:t>
            </a:r>
            <a:r>
              <a:rPr lang="es-AR" dirty="0">
                <a:solidFill>
                  <a:srgbClr val="3333FF"/>
                </a:solidFill>
                <a:latin typeface="Arial" panose="020B0604020202020204" pitchFamily="34" charset="0"/>
                <a:cs typeface="Arial" panose="020B0604020202020204" pitchFamily="34" charset="0"/>
              </a:rPr>
              <a:t>20 H</a:t>
            </a:r>
            <a:r>
              <a:rPr lang="es-AR" baseline="-25000" dirty="0">
                <a:solidFill>
                  <a:srgbClr val="3333FF"/>
                </a:solidFill>
                <a:latin typeface="Arial" panose="020B0604020202020204" pitchFamily="34" charset="0"/>
                <a:cs typeface="Arial" panose="020B0604020202020204" pitchFamily="34" charset="0"/>
              </a:rPr>
              <a:t>2</a:t>
            </a:r>
            <a:r>
              <a:rPr lang="es-AR" dirty="0">
                <a:solidFill>
                  <a:srgbClr val="3333FF"/>
                </a:solidFill>
                <a:latin typeface="Arial" panose="020B0604020202020204" pitchFamily="34" charset="0"/>
                <a:cs typeface="Arial" panose="020B0604020202020204" pitchFamily="34" charset="0"/>
              </a:rPr>
              <a:t>O</a:t>
            </a:r>
          </a:p>
        </p:txBody>
      </p:sp>
      <p:sp>
        <p:nvSpPr>
          <p:cNvPr id="8" name="CuadroTexto 7">
            <a:extLst>
              <a:ext uri="{FF2B5EF4-FFF2-40B4-BE49-F238E27FC236}">
                <a16:creationId xmlns:a16="http://schemas.microsoft.com/office/drawing/2014/main" id="{3F61BC44-92EE-4767-A2AA-53C32D7B292F}"/>
              </a:ext>
            </a:extLst>
          </p:cNvPr>
          <p:cNvSpPr txBox="1"/>
          <p:nvPr/>
        </p:nvSpPr>
        <p:spPr>
          <a:xfrm>
            <a:off x="2464916" y="2639122"/>
            <a:ext cx="1119116" cy="369332"/>
          </a:xfrm>
          <a:prstGeom prst="rect">
            <a:avLst/>
          </a:prstGeom>
          <a:noFill/>
        </p:spPr>
        <p:txBody>
          <a:bodyPr wrap="square" rtlCol="0">
            <a:spAutoFit/>
          </a:bodyPr>
          <a:lstStyle/>
          <a:p>
            <a:r>
              <a:rPr lang="es-AR" dirty="0">
                <a:solidFill>
                  <a:srgbClr val="FF0000"/>
                </a:solidFill>
                <a:latin typeface="Arial" panose="020B0604020202020204" pitchFamily="34" charset="0"/>
                <a:cs typeface="Arial" panose="020B0604020202020204" pitchFamily="34" charset="0"/>
                <a:sym typeface="Symbol" panose="05050102010706020507" pitchFamily="18" charset="2"/>
              </a:rPr>
              <a:t> 5</a:t>
            </a:r>
            <a:r>
              <a:rPr lang="es-AR" dirty="0">
                <a:solidFill>
                  <a:srgbClr val="FF0000"/>
                </a:solidFill>
                <a:latin typeface="Arial" panose="020B0604020202020204" pitchFamily="34" charset="0"/>
                <a:cs typeface="Arial" panose="020B0604020202020204" pitchFamily="34" charset="0"/>
              </a:rPr>
              <a:t> H</a:t>
            </a:r>
            <a:r>
              <a:rPr lang="es-AR" baseline="-25000" dirty="0">
                <a:solidFill>
                  <a:srgbClr val="FF0000"/>
                </a:solidFill>
                <a:latin typeface="Arial" panose="020B0604020202020204" pitchFamily="34" charset="0"/>
                <a:cs typeface="Arial" panose="020B0604020202020204" pitchFamily="34" charset="0"/>
              </a:rPr>
              <a:t>2</a:t>
            </a:r>
            <a:r>
              <a:rPr lang="es-AR" dirty="0">
                <a:solidFill>
                  <a:srgbClr val="FF0000"/>
                </a:solidFill>
                <a:latin typeface="Arial" panose="020B0604020202020204" pitchFamily="34" charset="0"/>
                <a:cs typeface="Arial" panose="020B0604020202020204" pitchFamily="34" charset="0"/>
              </a:rPr>
              <a:t>O</a:t>
            </a:r>
          </a:p>
        </p:txBody>
      </p:sp>
      <p:sp>
        <p:nvSpPr>
          <p:cNvPr id="9" name="CuadroTexto 8">
            <a:extLst>
              <a:ext uri="{FF2B5EF4-FFF2-40B4-BE49-F238E27FC236}">
                <a16:creationId xmlns:a16="http://schemas.microsoft.com/office/drawing/2014/main" id="{9F799296-166B-4FC0-B8CB-66307B136F2C}"/>
              </a:ext>
            </a:extLst>
          </p:cNvPr>
          <p:cNvSpPr txBox="1"/>
          <p:nvPr/>
        </p:nvSpPr>
        <p:spPr>
          <a:xfrm>
            <a:off x="513284" y="1280014"/>
            <a:ext cx="2906973" cy="646331"/>
          </a:xfrm>
          <a:prstGeom prst="rect">
            <a:avLst/>
          </a:prstGeom>
          <a:noFill/>
        </p:spPr>
        <p:txBody>
          <a:bodyPr wrap="square" rtlCol="0">
            <a:spAutoFit/>
          </a:bodyPr>
          <a:lstStyle/>
          <a:p>
            <a:pPr algn="r"/>
            <a:r>
              <a:rPr lang="es-AR" dirty="0">
                <a:latin typeface="Arial" panose="020B0604020202020204" pitchFamily="34" charset="0"/>
                <a:cs typeface="Arial" panose="020B0604020202020204" pitchFamily="34" charset="0"/>
              </a:rPr>
              <a:t>Hidratación de la cabeza polar</a:t>
            </a:r>
          </a:p>
        </p:txBody>
      </p:sp>
    </p:spTree>
    <p:extLst>
      <p:ext uri="{BB962C8B-B14F-4D97-AF65-F5344CB8AC3E}">
        <p14:creationId xmlns:p14="http://schemas.microsoft.com/office/powerpoint/2010/main" val="617399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0FF9E7-DE15-4330-BAAC-424ADF33F5A2}"/>
              </a:ext>
            </a:extLst>
          </p:cNvPr>
          <p:cNvPicPr>
            <a:picLocks noChangeAspect="1"/>
          </p:cNvPicPr>
          <p:nvPr/>
        </p:nvPicPr>
        <p:blipFill>
          <a:blip r:embed="rId2"/>
          <a:stretch>
            <a:fillRect/>
          </a:stretch>
        </p:blipFill>
        <p:spPr>
          <a:xfrm>
            <a:off x="519549" y="1474875"/>
            <a:ext cx="8104902" cy="3908250"/>
          </a:xfrm>
          <a:prstGeom prst="rect">
            <a:avLst/>
          </a:prstGeom>
        </p:spPr>
      </p:pic>
      <p:sp>
        <p:nvSpPr>
          <p:cNvPr id="5" name="CuadroTexto 4">
            <a:extLst>
              <a:ext uri="{FF2B5EF4-FFF2-40B4-BE49-F238E27FC236}">
                <a16:creationId xmlns:a16="http://schemas.microsoft.com/office/drawing/2014/main" id="{9923B56D-C483-4406-BAEE-01A8ACB31CA2}"/>
              </a:ext>
            </a:extLst>
          </p:cNvPr>
          <p:cNvSpPr txBox="1"/>
          <p:nvPr/>
        </p:nvSpPr>
        <p:spPr>
          <a:xfrm>
            <a:off x="0" y="-19103"/>
            <a:ext cx="9144000" cy="523220"/>
          </a:xfrm>
          <a:prstGeom prst="rect">
            <a:avLst/>
          </a:prstGeom>
          <a:solidFill>
            <a:schemeClr val="bg2">
              <a:lumMod val="90000"/>
            </a:schemeClr>
          </a:solidFill>
        </p:spPr>
        <p:txBody>
          <a:bodyPr wrap="square" rtlCol="0">
            <a:spAutoFit/>
          </a:bodyPr>
          <a:lstStyle/>
          <a:p>
            <a:pPr algn="ctr"/>
            <a:r>
              <a:rPr lang="es-AR" sz="2800" dirty="0">
                <a:solidFill>
                  <a:srgbClr val="3333FF"/>
                </a:solidFill>
                <a:latin typeface="Arial" panose="020B0604020202020204" pitchFamily="34" charset="0"/>
                <a:cs typeface="Arial" panose="020B0604020202020204" pitchFamily="34" charset="0"/>
              </a:rPr>
              <a:t>Geometría de lípidos: “</a:t>
            </a:r>
            <a:r>
              <a:rPr lang="es-AR" sz="2800" dirty="0" err="1">
                <a:solidFill>
                  <a:srgbClr val="3333FF"/>
                </a:solidFill>
                <a:latin typeface="Arial" panose="020B0604020202020204" pitchFamily="34" charset="0"/>
                <a:cs typeface="Arial" panose="020B0604020202020204" pitchFamily="34" charset="0"/>
              </a:rPr>
              <a:t>shape</a:t>
            </a:r>
            <a:r>
              <a:rPr lang="es-AR" sz="2800" dirty="0">
                <a:solidFill>
                  <a:srgbClr val="3333FF"/>
                </a:solidFill>
                <a:latin typeface="Arial" panose="020B0604020202020204" pitchFamily="34" charset="0"/>
                <a:cs typeface="Arial" panose="020B0604020202020204" pitchFamily="34" charset="0"/>
              </a:rPr>
              <a:t> </a:t>
            </a:r>
            <a:r>
              <a:rPr lang="es-AR" sz="2800" dirty="0" err="1">
                <a:solidFill>
                  <a:srgbClr val="3333FF"/>
                </a:solidFill>
                <a:latin typeface="Arial" panose="020B0604020202020204" pitchFamily="34" charset="0"/>
                <a:cs typeface="Arial" panose="020B0604020202020204" pitchFamily="34" charset="0"/>
              </a:rPr>
              <a:t>theory</a:t>
            </a:r>
            <a:r>
              <a:rPr lang="es-AR" sz="2800" dirty="0">
                <a:solidFill>
                  <a:srgbClr val="3333FF"/>
                </a:solidFill>
                <a:latin typeface="Arial" panose="020B0604020202020204" pitchFamily="34" charset="0"/>
                <a:cs typeface="Arial" panose="020B0604020202020204" pitchFamily="34" charset="0"/>
              </a:rPr>
              <a:t>” </a:t>
            </a:r>
          </a:p>
        </p:txBody>
      </p:sp>
      <p:sp>
        <p:nvSpPr>
          <p:cNvPr id="6" name="Rectángulo 5">
            <a:extLst>
              <a:ext uri="{FF2B5EF4-FFF2-40B4-BE49-F238E27FC236}">
                <a16:creationId xmlns:a16="http://schemas.microsoft.com/office/drawing/2014/main" id="{81F0F9A1-DC57-44B5-B97C-0506B946A903}"/>
              </a:ext>
            </a:extLst>
          </p:cNvPr>
          <p:cNvSpPr/>
          <p:nvPr/>
        </p:nvSpPr>
        <p:spPr>
          <a:xfrm>
            <a:off x="211540" y="5383125"/>
            <a:ext cx="8932460" cy="1754326"/>
          </a:xfrm>
          <a:prstGeom prst="rect">
            <a:avLst/>
          </a:prstGeom>
        </p:spPr>
        <p:txBody>
          <a:bodyPr wrap="square">
            <a:spAutoFit/>
          </a:bodyPr>
          <a:lstStyle/>
          <a:p>
            <a:pPr algn="ctr"/>
            <a:r>
              <a:rPr lang="es-AR" dirty="0" err="1">
                <a:latin typeface="CMR10"/>
              </a:rPr>
              <a:t>an</a:t>
            </a:r>
            <a:r>
              <a:rPr lang="es-AR" dirty="0">
                <a:latin typeface="CMR10"/>
              </a:rPr>
              <a:t> </a:t>
            </a:r>
            <a:r>
              <a:rPr lang="es-AR" dirty="0" err="1">
                <a:latin typeface="CMR10"/>
              </a:rPr>
              <a:t>increase</a:t>
            </a:r>
            <a:r>
              <a:rPr lang="es-AR" dirty="0">
                <a:latin typeface="CMR10"/>
              </a:rPr>
              <a:t> in </a:t>
            </a:r>
            <a:r>
              <a:rPr lang="es-AR" dirty="0" err="1">
                <a:latin typeface="CMR10"/>
              </a:rPr>
              <a:t>temperature</a:t>
            </a:r>
            <a:r>
              <a:rPr lang="es-AR" dirty="0">
                <a:latin typeface="CMR10"/>
              </a:rPr>
              <a:t>,</a:t>
            </a:r>
          </a:p>
          <a:p>
            <a:pPr algn="ctr"/>
            <a:r>
              <a:rPr lang="en-US" dirty="0">
                <a:latin typeface="CMR10"/>
              </a:rPr>
              <a:t>by increasing the motion of the chains, or dehydration, by reducing</a:t>
            </a:r>
          </a:p>
          <a:p>
            <a:pPr algn="ctr"/>
            <a:r>
              <a:rPr lang="en-US" dirty="0">
                <a:latin typeface="CMR10"/>
              </a:rPr>
              <a:t>the volume of the polar part, </a:t>
            </a:r>
            <a:r>
              <a:rPr lang="en-US" dirty="0" err="1">
                <a:latin typeface="CMR10"/>
              </a:rPr>
              <a:t>favours</a:t>
            </a:r>
            <a:r>
              <a:rPr lang="en-US" dirty="0">
                <a:latin typeface="CMR10"/>
              </a:rPr>
              <a:t> an H</a:t>
            </a:r>
            <a:r>
              <a:rPr lang="en-US" sz="800" dirty="0">
                <a:latin typeface="CMR7"/>
              </a:rPr>
              <a:t>II </a:t>
            </a:r>
            <a:r>
              <a:rPr lang="en-US" dirty="0">
                <a:latin typeface="CMR10"/>
              </a:rPr>
              <a:t>arrangement (see Table 2.2).</a:t>
            </a:r>
          </a:p>
          <a:p>
            <a:pPr algn="ctr"/>
            <a:r>
              <a:rPr lang="en-US" dirty="0">
                <a:latin typeface="CMR10"/>
              </a:rPr>
              <a:t>Likewise, this arrangement is </a:t>
            </a:r>
            <a:r>
              <a:rPr lang="en-US" dirty="0" err="1">
                <a:latin typeface="CMR10"/>
              </a:rPr>
              <a:t>favoured</a:t>
            </a:r>
            <a:r>
              <a:rPr lang="en-US" dirty="0">
                <a:latin typeface="CMR10"/>
              </a:rPr>
              <a:t> by unsaturation of the chains or by</a:t>
            </a:r>
          </a:p>
          <a:p>
            <a:pPr algn="ctr"/>
            <a:r>
              <a:rPr lang="en-US" dirty="0">
                <a:latin typeface="CMR10"/>
              </a:rPr>
              <a:t>the presence of cholesterol, which induce an increase in the disorder of the</a:t>
            </a:r>
          </a:p>
          <a:p>
            <a:pPr algn="ctr"/>
            <a:r>
              <a:rPr lang="en-US" dirty="0">
                <a:latin typeface="CMR10"/>
              </a:rPr>
              <a:t>chains, and hence in increase in the hydrophobic volume of the lipid</a:t>
            </a:r>
            <a:endParaRPr lang="es-AR" dirty="0"/>
          </a:p>
        </p:txBody>
      </p:sp>
      <p:pic>
        <p:nvPicPr>
          <p:cNvPr id="3" name="Imagen 2">
            <a:extLst>
              <a:ext uri="{FF2B5EF4-FFF2-40B4-BE49-F238E27FC236}">
                <a16:creationId xmlns:a16="http://schemas.microsoft.com/office/drawing/2014/main" id="{366C15B0-B0B3-4361-A4DD-44374B62E611}"/>
              </a:ext>
            </a:extLst>
          </p:cNvPr>
          <p:cNvPicPr>
            <a:picLocks noChangeAspect="1"/>
          </p:cNvPicPr>
          <p:nvPr/>
        </p:nvPicPr>
        <p:blipFill>
          <a:blip r:embed="rId3"/>
          <a:stretch>
            <a:fillRect/>
          </a:stretch>
        </p:blipFill>
        <p:spPr>
          <a:xfrm>
            <a:off x="0" y="1301232"/>
            <a:ext cx="9144000" cy="4255536"/>
          </a:xfrm>
          <a:prstGeom prst="rect">
            <a:avLst/>
          </a:prstGeom>
        </p:spPr>
      </p:pic>
    </p:spTree>
    <p:extLst>
      <p:ext uri="{BB962C8B-B14F-4D97-AF65-F5344CB8AC3E}">
        <p14:creationId xmlns:p14="http://schemas.microsoft.com/office/powerpoint/2010/main" val="25481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4C9C2B5D-35D5-4C50-A1D6-D7733A3B1E11}"/>
              </a:ext>
            </a:extLst>
          </p:cNvPr>
          <p:cNvSpPr/>
          <p:nvPr/>
        </p:nvSpPr>
        <p:spPr>
          <a:xfrm>
            <a:off x="402608" y="622797"/>
            <a:ext cx="8338782" cy="1200329"/>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Imaginemos tirar ruedas, ejes, partes de motor y autopartes de carrocería a una pileta de  natación. Y que de allí salga un automóvil funcional: así se construyen las </a:t>
            </a:r>
            <a:r>
              <a:rPr lang="es-AR"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El </a:t>
            </a:r>
            <a:r>
              <a:rPr lang="es-AR" dirty="0" err="1">
                <a:latin typeface="Arial" panose="020B0604020202020204" pitchFamily="34" charset="0"/>
                <a:cs typeface="Arial" panose="020B0604020202020204" pitchFamily="34" charset="0"/>
              </a:rPr>
              <a:t>autoensamblado</a:t>
            </a:r>
            <a:r>
              <a:rPr lang="es-AR" dirty="0">
                <a:latin typeface="Arial" panose="020B0604020202020204" pitchFamily="34" charset="0"/>
                <a:cs typeface="Arial" panose="020B0604020202020204" pitchFamily="34" charset="0"/>
              </a:rPr>
              <a:t> consiste en el ensamblaje espontaneo de cadenas flexibles para dar complejos funcionales. </a:t>
            </a:r>
          </a:p>
        </p:txBody>
      </p:sp>
      <p:sp>
        <p:nvSpPr>
          <p:cNvPr id="6" name="Rectángulo 5">
            <a:extLst>
              <a:ext uri="{FF2B5EF4-FFF2-40B4-BE49-F238E27FC236}">
                <a16:creationId xmlns:a16="http://schemas.microsoft.com/office/drawing/2014/main" id="{0F7919E8-6FDB-4FFD-BE1A-86CB86672AE2}"/>
              </a:ext>
            </a:extLst>
          </p:cNvPr>
          <p:cNvSpPr/>
          <p:nvPr/>
        </p:nvSpPr>
        <p:spPr>
          <a:xfrm>
            <a:off x="402608" y="2010149"/>
            <a:ext cx="8338782" cy="2862322"/>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El proceso parte del ensamblaje </a:t>
            </a:r>
            <a:r>
              <a:rPr lang="es-AR" i="1" dirty="0" err="1">
                <a:latin typeface="Arial" panose="020B0604020202020204" pitchFamily="34" charset="0"/>
                <a:cs typeface="Arial" panose="020B0604020202020204" pitchFamily="34" charset="0"/>
              </a:rPr>
              <a:t>bottom</a:t>
            </a:r>
            <a:r>
              <a:rPr lang="es-AR" i="1" dirty="0">
                <a:latin typeface="Arial" panose="020B0604020202020204" pitchFamily="34" charset="0"/>
                <a:cs typeface="Arial" panose="020B0604020202020204" pitchFamily="34" charset="0"/>
              </a:rPr>
              <a:t> up </a:t>
            </a:r>
            <a:r>
              <a:rPr lang="es-AR" dirty="0">
                <a:latin typeface="Arial" panose="020B0604020202020204" pitchFamily="34" charset="0"/>
                <a:cs typeface="Arial" panose="020B0604020202020204" pitchFamily="34" charset="0"/>
              </a:rPr>
              <a:t>que emplean las células a partir de la información unidimensional del AND, para llegar a </a:t>
            </a:r>
            <a:r>
              <a:rPr lang="es-AR"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tridimensionales. No hay agregado de información adicional a lo largo de todo el proceso. </a:t>
            </a:r>
          </a:p>
          <a:p>
            <a:pPr algn="just"/>
            <a:endParaRPr lang="es-AR" dirty="0">
              <a:latin typeface="Arial" panose="020B0604020202020204" pitchFamily="34" charset="0"/>
              <a:cs typeface="Arial" panose="020B0604020202020204" pitchFamily="34" charset="0"/>
            </a:endParaRPr>
          </a:p>
          <a:p>
            <a:pPr algn="just"/>
            <a:r>
              <a:rPr lang="es-AR" dirty="0">
                <a:latin typeface="Arial" panose="020B0604020202020204" pitchFamily="34" charset="0"/>
                <a:cs typeface="Arial" panose="020B0604020202020204" pitchFamily="34" charset="0"/>
              </a:rPr>
              <a:t>En ingeniería macroscópica, se esta agregando información continuamente durante el proceso de ensamblado. Cada pieza se fabrica individualmente con una cierta forma y luego se la guía hasta sitio especifico .</a:t>
            </a:r>
          </a:p>
          <a:p>
            <a:pPr algn="just"/>
            <a:r>
              <a:rPr lang="es-AR" dirty="0">
                <a:latin typeface="Arial" panose="020B0604020202020204" pitchFamily="34" charset="0"/>
                <a:cs typeface="Arial" panose="020B0604020202020204" pitchFamily="34" charset="0"/>
              </a:rPr>
              <a:t>Sin embargo, es posible crear nanoestructuras funcionales sin hacer uso de un nivel de control tan estricto. </a:t>
            </a:r>
          </a:p>
        </p:txBody>
      </p:sp>
      <p:sp>
        <p:nvSpPr>
          <p:cNvPr id="7" name="Rectángulo 6">
            <a:extLst>
              <a:ext uri="{FF2B5EF4-FFF2-40B4-BE49-F238E27FC236}">
                <a16:creationId xmlns:a16="http://schemas.microsoft.com/office/drawing/2014/main" id="{5183772F-F018-4557-8420-C37668F6B1BB}"/>
              </a:ext>
            </a:extLst>
          </p:cNvPr>
          <p:cNvSpPr/>
          <p:nvPr/>
        </p:nvSpPr>
        <p:spPr>
          <a:xfrm>
            <a:off x="402608" y="4864698"/>
            <a:ext cx="8229601" cy="1754326"/>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El diseño de estructuras auto-ensambladas es mucho mas restrictivo que la construcción directa donde se aplica inteligencia y control externo a cualquier estadio del ensamblaje. Cada parte debe ser diseñada para formar un complejo estable; cada parte debe codificar el mecanismo de ensamblaje espontaneo y evitar la formación de complejos impropios. Para ello se aplican unos pocos principios generales. </a:t>
            </a:r>
          </a:p>
        </p:txBody>
      </p:sp>
      <p:sp>
        <p:nvSpPr>
          <p:cNvPr id="8" name="Rectángulo 7">
            <a:extLst>
              <a:ext uri="{FF2B5EF4-FFF2-40B4-BE49-F238E27FC236}">
                <a16:creationId xmlns:a16="http://schemas.microsoft.com/office/drawing/2014/main" id="{38A8E695-FBF3-49A8-BCF6-88DCFFE8E8DC}"/>
              </a:ext>
            </a:extLst>
          </p:cNvPr>
          <p:cNvSpPr/>
          <p:nvPr/>
        </p:nvSpPr>
        <p:spPr>
          <a:xfrm>
            <a:off x="-1" y="0"/>
            <a:ext cx="9144000" cy="523220"/>
          </a:xfrm>
          <a:prstGeom prst="rect">
            <a:avLst/>
          </a:prstGeom>
          <a:solidFill>
            <a:schemeClr val="bg2">
              <a:lumMod val="90000"/>
            </a:schemeClr>
          </a:solidFill>
        </p:spPr>
        <p:txBody>
          <a:bodyPr wrap="square">
            <a:spAutoFit/>
          </a:bodyPr>
          <a:lstStyle/>
          <a:p>
            <a:pPr algn="ctr"/>
            <a:r>
              <a:rPr lang="es-AR" sz="2800" dirty="0">
                <a:solidFill>
                  <a:srgbClr val="3333FF"/>
                </a:solidFill>
                <a:latin typeface="Arial" panose="020B0604020202020204" pitchFamily="34" charset="0"/>
                <a:cs typeface="Arial" panose="020B0604020202020204" pitchFamily="34" charset="0"/>
              </a:rPr>
              <a:t>Auto-ensamblaje</a:t>
            </a:r>
          </a:p>
        </p:txBody>
      </p:sp>
      <p:pic>
        <p:nvPicPr>
          <p:cNvPr id="6146" name="Picture 2" descr="Resultado de imagen para piezas que compone automovil">
            <a:extLst>
              <a:ext uri="{FF2B5EF4-FFF2-40B4-BE49-F238E27FC236}">
                <a16:creationId xmlns:a16="http://schemas.microsoft.com/office/drawing/2014/main" id="{5FF05AF6-A823-4067-A1EE-5B1264390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1" y="622797"/>
            <a:ext cx="10218420" cy="589788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A1FD4CD-3A9C-4176-B4ED-F54EFF58FE8E}"/>
              </a:ext>
            </a:extLst>
          </p:cNvPr>
          <p:cNvPicPr>
            <a:picLocks noChangeAspect="1"/>
          </p:cNvPicPr>
          <p:nvPr/>
        </p:nvPicPr>
        <p:blipFill>
          <a:blip r:embed="rId3"/>
          <a:stretch>
            <a:fillRect/>
          </a:stretch>
        </p:blipFill>
        <p:spPr>
          <a:xfrm>
            <a:off x="2366606" y="3855225"/>
            <a:ext cx="4286250" cy="2714625"/>
          </a:xfrm>
          <a:prstGeom prst="rect">
            <a:avLst/>
          </a:prstGeom>
        </p:spPr>
      </p:pic>
    </p:spTree>
    <p:extLst>
      <p:ext uri="{BB962C8B-B14F-4D97-AF65-F5344CB8AC3E}">
        <p14:creationId xmlns:p14="http://schemas.microsoft.com/office/powerpoint/2010/main" val="52648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6"/>
                                        </p:tgtEl>
                                      </p:cBhvr>
                                    </p:animEffect>
                                    <p:set>
                                      <p:cBhvr>
                                        <p:cTn id="7" dur="1" fill="hold">
                                          <p:stCondLst>
                                            <p:cond delay="499"/>
                                          </p:stCondLst>
                                        </p:cTn>
                                        <p:tgtEl>
                                          <p:spTgt spid="61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EA9DE3F-BC91-4965-9D9A-7569C91317B3}"/>
              </a:ext>
            </a:extLst>
          </p:cNvPr>
          <p:cNvSpPr/>
          <p:nvPr/>
        </p:nvSpPr>
        <p:spPr>
          <a:xfrm>
            <a:off x="321364" y="523220"/>
            <a:ext cx="8501270" cy="6370975"/>
          </a:xfrm>
          <a:prstGeom prst="rect">
            <a:avLst/>
          </a:prstGeom>
        </p:spPr>
        <p:txBody>
          <a:bodyPr wrap="square">
            <a:spAutoFit/>
          </a:bodyPr>
          <a:lstStyle/>
          <a:p>
            <a:r>
              <a:rPr lang="es-AR" sz="2800" dirty="0">
                <a:solidFill>
                  <a:srgbClr val="3333FF"/>
                </a:solidFill>
                <a:latin typeface="Arial" panose="020B0604020202020204" pitchFamily="34" charset="0"/>
                <a:cs typeface="Arial" panose="020B0604020202020204" pitchFamily="34" charset="0"/>
              </a:rPr>
              <a:t>Modularidad:</a:t>
            </a:r>
          </a:p>
          <a:p>
            <a:pPr algn="just"/>
            <a:r>
              <a:rPr lang="es-AR" dirty="0">
                <a:latin typeface="Arial" panose="020B0604020202020204" pitchFamily="34" charset="0"/>
                <a:cs typeface="Arial" panose="020B0604020202020204" pitchFamily="34" charset="0"/>
              </a:rPr>
              <a:t>Permite la creación de estructuras grandes a partir de muchos módulos idénticos (ladrillos) , empleando poca cantidad de información</a:t>
            </a:r>
          </a:p>
          <a:p>
            <a:pPr algn="just"/>
            <a:r>
              <a:rPr lang="es-AR" b="1" dirty="0">
                <a:latin typeface="Arial" panose="020B0604020202020204" pitchFamily="34" charset="0"/>
                <a:cs typeface="Arial" panose="020B0604020202020204" pitchFamily="34" charset="0"/>
              </a:rPr>
              <a:t>Las subunidades idénticas se auto-ensamblan a partir de </a:t>
            </a:r>
            <a:r>
              <a:rPr lang="es-AR" b="1" dirty="0">
                <a:solidFill>
                  <a:srgbClr val="3333FF"/>
                </a:solidFill>
                <a:latin typeface="Arial" panose="020B0604020202020204" pitchFamily="34" charset="0"/>
                <a:cs typeface="Arial" panose="020B0604020202020204" pitchFamily="34" charset="0"/>
              </a:rPr>
              <a:t>simetría</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para controlar el tamaño del complejo final</a:t>
            </a:r>
          </a:p>
          <a:p>
            <a:pPr algn="just"/>
            <a:r>
              <a:rPr lang="es-AR" b="1" dirty="0">
                <a:latin typeface="Arial" panose="020B0604020202020204" pitchFamily="34" charset="0"/>
                <a:cs typeface="Arial" panose="020B0604020202020204" pitchFamily="34" charset="0"/>
              </a:rPr>
              <a:t>Control de errores: </a:t>
            </a:r>
            <a:r>
              <a:rPr lang="es-AR" dirty="0">
                <a:latin typeface="Arial" panose="020B0604020202020204" pitchFamily="34" charset="0"/>
                <a:cs typeface="Arial" panose="020B0604020202020204" pitchFamily="34" charset="0"/>
              </a:rPr>
              <a:t>permite la exclusión de módulos incorrectamente ubicados</a:t>
            </a:r>
          </a:p>
          <a:p>
            <a:r>
              <a:rPr lang="es-AR" sz="2800" dirty="0">
                <a:solidFill>
                  <a:srgbClr val="3333FF"/>
                </a:solidFill>
                <a:latin typeface="Arial" panose="020B0604020202020204" pitchFamily="34" charset="0"/>
                <a:cs typeface="Arial" panose="020B0604020202020204" pitchFamily="34" charset="0"/>
              </a:rPr>
              <a:t>Especificidad geométrica de interacción entre subunidades: </a:t>
            </a:r>
          </a:p>
          <a:p>
            <a:pPr algn="just"/>
            <a:r>
              <a:rPr lang="es-AR" dirty="0">
                <a:latin typeface="Arial" panose="020B0604020202020204" pitchFamily="34" charset="0"/>
                <a:cs typeface="Arial" panose="020B0604020202020204" pitchFamily="34" charset="0"/>
              </a:rPr>
              <a:t>Los módulos se ensamblan en orientaciones definidas, no forman agregados </a:t>
            </a:r>
            <a:r>
              <a:rPr lang="es-AR" i="1" dirty="0" err="1">
                <a:latin typeface="Arial" panose="020B0604020202020204" pitchFamily="34" charset="0"/>
                <a:cs typeface="Arial" panose="020B0604020202020204" pitchFamily="34" charset="0"/>
              </a:rPr>
              <a:t>random</a:t>
            </a:r>
            <a:r>
              <a:rPr lang="es-AR" i="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Esto se consigue a través de superficies que encajan entre si mediante formas complementarias y múltiples interacciones débiles y reversible</a:t>
            </a:r>
            <a:r>
              <a:rPr lang="es-AR" sz="1200" dirty="0">
                <a:latin typeface="Arial" panose="020B0604020202020204" pitchFamily="34" charset="0"/>
                <a:cs typeface="Arial" panose="020B0604020202020204" pitchFamily="34" charset="0"/>
              </a:rPr>
              <a:t>. </a:t>
            </a:r>
          </a:p>
          <a:p>
            <a:r>
              <a:rPr lang="es-AR" sz="2800" dirty="0">
                <a:solidFill>
                  <a:srgbClr val="3333FF"/>
                </a:solidFill>
                <a:latin typeface="Arial" panose="020B0604020202020204" pitchFamily="34" charset="0"/>
                <a:cs typeface="Arial" panose="020B0604020202020204" pitchFamily="34" charset="0"/>
              </a:rPr>
              <a:t>Unicidad de interacción entre subunidades: </a:t>
            </a:r>
          </a:p>
          <a:p>
            <a:pPr algn="just"/>
            <a:r>
              <a:rPr lang="es-AR" sz="1200" b="1" dirty="0">
                <a:latin typeface="Arial" panose="020B0604020202020204" pitchFamily="34" charset="0"/>
                <a:cs typeface="Arial" panose="020B0604020202020204" pitchFamily="34" charset="0"/>
              </a:rPr>
              <a:t>C</a:t>
            </a:r>
            <a:r>
              <a:rPr lang="es-AR" sz="1200" dirty="0">
                <a:latin typeface="Arial" panose="020B0604020202020204" pitchFamily="34" charset="0"/>
                <a:cs typeface="Arial" panose="020B0604020202020204" pitchFamily="34" charset="0"/>
              </a:rPr>
              <a:t>ada interacción debe ser única y distinta a las demás para excluir el </a:t>
            </a:r>
            <a:r>
              <a:rPr lang="es-AR" sz="1200" i="1" dirty="0" err="1">
                <a:latin typeface="Arial" panose="020B0604020202020204" pitchFamily="34" charset="0"/>
                <a:cs typeface="Arial" panose="020B0604020202020204" pitchFamily="34" charset="0"/>
              </a:rPr>
              <a:t>cross-talk</a:t>
            </a:r>
            <a:r>
              <a:rPr lang="es-AR" sz="1200" i="1" dirty="0">
                <a:latin typeface="Arial" panose="020B0604020202020204" pitchFamily="34" charset="0"/>
                <a:cs typeface="Arial" panose="020B0604020202020204" pitchFamily="34" charset="0"/>
              </a:rPr>
              <a:t>.  </a:t>
            </a:r>
            <a:r>
              <a:rPr lang="es-AR" sz="1200" dirty="0">
                <a:latin typeface="Arial" panose="020B0604020202020204" pitchFamily="34" charset="0"/>
                <a:cs typeface="Arial" panose="020B0604020202020204" pitchFamily="34" charset="0"/>
              </a:rPr>
              <a:t>En una célula, esto requiere miles de interfaces estructuralmente únicas, y puede ser problemático para moléculas pequeñas. [ocurre en el diseño de drogas terapéuticas, con superficies de interacción pequeñas] A </a:t>
            </a:r>
            <a:r>
              <a:rPr lang="es-AR" sz="1200" dirty="0" err="1">
                <a:latin typeface="Arial" panose="020B0604020202020204" pitchFamily="34" charset="0"/>
                <a:cs typeface="Arial" panose="020B0604020202020204" pitchFamily="34" charset="0"/>
              </a:rPr>
              <a:t>small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organic</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molecule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designed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for</a:t>
            </a:r>
            <a:r>
              <a:rPr lang="es-AR" sz="1200" dirty="0">
                <a:latin typeface="Arial" panose="020B0604020202020204" pitchFamily="34" charset="0"/>
                <a:cs typeface="Arial" panose="020B0604020202020204" pitchFamily="34" charset="0"/>
              </a:rPr>
              <a:t> use as a </a:t>
            </a:r>
            <a:r>
              <a:rPr lang="es-AR" sz="1200" dirty="0" err="1">
                <a:latin typeface="Arial" panose="020B0604020202020204" pitchFamily="34" charset="0"/>
                <a:cs typeface="Arial" panose="020B0604020202020204" pitchFamily="34" charset="0"/>
              </a:rPr>
              <a:t>drug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will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ideally</a:t>
            </a:r>
            <a:r>
              <a:rPr lang="es-AR" sz="1200" dirty="0">
                <a:latin typeface="Arial" panose="020B0604020202020204" pitchFamily="34" charset="0"/>
                <a:cs typeface="Arial" panose="020B0604020202020204" pitchFamily="34" charset="0"/>
              </a:rPr>
              <a:t> target </a:t>
            </a:r>
            <a:r>
              <a:rPr lang="es-AR" sz="1200" dirty="0" err="1">
                <a:latin typeface="Arial" panose="020B0604020202020204" pitchFamily="34" charset="0"/>
                <a:cs typeface="Arial" panose="020B0604020202020204" pitchFamily="34" charset="0"/>
              </a:rPr>
              <a:t>only</a:t>
            </a:r>
            <a:r>
              <a:rPr lang="es-AR" sz="1200" dirty="0">
                <a:latin typeface="Arial" panose="020B0604020202020204" pitchFamily="34" charset="0"/>
                <a:cs typeface="Arial" panose="020B0604020202020204" pitchFamily="34" charset="0"/>
              </a:rPr>
              <a:t> a single </a:t>
            </a:r>
            <a:r>
              <a:rPr lang="es-AR" sz="1200" dirty="0" err="1">
                <a:latin typeface="Arial" panose="020B0604020202020204" pitchFamily="34" charset="0"/>
                <a:cs typeface="Arial" panose="020B0604020202020204" pitchFamily="34" charset="0"/>
              </a:rPr>
              <a:t>protein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but</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often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it</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also</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binds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to</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other</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proteins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with</a:t>
            </a:r>
            <a:r>
              <a:rPr lang="es-AR" sz="1200" dirty="0">
                <a:latin typeface="Arial" panose="020B0604020202020204" pitchFamily="34" charset="0"/>
                <a:cs typeface="Arial" panose="020B0604020202020204" pitchFamily="34" charset="0"/>
              </a:rPr>
              <a:t> similar active </a:t>
            </a:r>
            <a:r>
              <a:rPr lang="es-AR" sz="1200" dirty="0" err="1">
                <a:latin typeface="Arial" panose="020B0604020202020204" pitchFamily="34" charset="0"/>
                <a:cs typeface="Arial" panose="020B0604020202020204" pitchFamily="34" charset="0"/>
              </a:rPr>
              <a:t>sites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causing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unwanted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side-effects</a:t>
            </a:r>
            <a:r>
              <a:rPr lang="es-AR" sz="1200" dirty="0">
                <a:latin typeface="Arial" panose="020B0604020202020204" pitchFamily="34" charset="0"/>
                <a:cs typeface="Arial" panose="020B0604020202020204" pitchFamily="34" charset="0"/>
              </a:rPr>
              <a:t>. </a:t>
            </a:r>
          </a:p>
          <a:p>
            <a:pPr algn="just"/>
            <a:r>
              <a:rPr lang="es-AR" sz="1200" dirty="0">
                <a:latin typeface="Arial" panose="020B0604020202020204" pitchFamily="34" charset="0"/>
                <a:cs typeface="Arial" panose="020B0604020202020204" pitchFamily="34" charset="0"/>
              </a:rPr>
              <a:t>Esto no es un problema significativo en la interacción </a:t>
            </a:r>
            <a:r>
              <a:rPr lang="es-AR" sz="1200" dirty="0" err="1">
                <a:latin typeface="Arial" panose="020B0604020202020204" pitchFamily="34" charset="0"/>
                <a:cs typeface="Arial" panose="020B0604020202020204" pitchFamily="34" charset="0"/>
              </a:rPr>
              <a:t>proteina-proteina</a:t>
            </a:r>
            <a:r>
              <a:rPr lang="es-AR" sz="1200" dirty="0">
                <a:latin typeface="Arial" panose="020B0604020202020204" pitchFamily="34" charset="0"/>
                <a:cs typeface="Arial" panose="020B0604020202020204" pitchFamily="34" charset="0"/>
              </a:rPr>
              <a:t>.</a:t>
            </a:r>
          </a:p>
          <a:p>
            <a:r>
              <a:rPr lang="es-AR" sz="2800" dirty="0">
                <a:solidFill>
                  <a:srgbClr val="3333FF"/>
                </a:solidFill>
                <a:latin typeface="Arial" panose="020B0604020202020204" pitchFamily="34" charset="0"/>
                <a:cs typeface="Arial" panose="020B0604020202020204" pitchFamily="34" charset="0"/>
              </a:rPr>
              <a:t>Espontaneidad: </a:t>
            </a:r>
          </a:p>
          <a:p>
            <a:pPr algn="just"/>
            <a:r>
              <a:rPr lang="es-AR" sz="1200" dirty="0">
                <a:latin typeface="Arial" panose="020B0604020202020204" pitchFamily="34" charset="0"/>
                <a:cs typeface="Arial" panose="020B0604020202020204" pitchFamily="34" charset="0"/>
              </a:rPr>
              <a:t>No se requiere input de información para guiar el ensamblaje. (termodinámica definirá la estructura final, de acuerdo al balance </a:t>
            </a:r>
            <a:r>
              <a:rPr lang="es-AR" sz="1200" dirty="0" err="1">
                <a:latin typeface="Arial" panose="020B0604020202020204" pitchFamily="34" charset="0"/>
                <a:cs typeface="Arial" panose="020B0604020202020204" pitchFamily="34" charset="0"/>
              </a:rPr>
              <a:t>entropico-entalpico</a:t>
            </a:r>
            <a:r>
              <a:rPr lang="es-AR" sz="1200" dirty="0">
                <a:latin typeface="Arial" panose="020B0604020202020204" pitchFamily="34" charset="0"/>
                <a:cs typeface="Arial" panose="020B0604020202020204" pitchFamily="34" charset="0"/>
              </a:rPr>
              <a:t>: S de dispersiones y –H- suele ser favorable mientras que la entropía de </a:t>
            </a:r>
            <a:r>
              <a:rPr lang="es-AR" sz="1200" i="1" dirty="0" err="1">
                <a:latin typeface="Arial" panose="020B0604020202020204" pitchFamily="34" charset="0"/>
                <a:cs typeface="Arial" panose="020B0604020202020204" pitchFamily="34" charset="0"/>
              </a:rPr>
              <a:t>locking</a:t>
            </a:r>
            <a:r>
              <a:rPr lang="es-AR" sz="1200" dirty="0">
                <a:latin typeface="Arial" panose="020B0604020202020204" pitchFamily="34" charset="0"/>
                <a:cs typeface="Arial" panose="020B0604020202020204" pitchFamily="34" charset="0"/>
              </a:rPr>
              <a:t> varias subunidades en un único complejo es desfavorable)  </a:t>
            </a:r>
          </a:p>
          <a:p>
            <a:pPr algn="just"/>
            <a:r>
              <a:rPr lang="es-AR" sz="2800" dirty="0">
                <a:solidFill>
                  <a:srgbClr val="3333FF"/>
                </a:solidFill>
                <a:latin typeface="Arial" panose="020B0604020202020204" pitchFamily="34" charset="0"/>
                <a:cs typeface="Arial" panose="020B0604020202020204" pitchFamily="34" charset="0"/>
              </a:rPr>
              <a:t>Cooperatividad: </a:t>
            </a:r>
            <a:r>
              <a:rPr lang="es-AR" sz="1200" dirty="0">
                <a:latin typeface="Arial" panose="020B0604020202020204" pitchFamily="34" charset="0"/>
                <a:cs typeface="Arial" panose="020B0604020202020204" pitchFamily="34" charset="0"/>
              </a:rPr>
              <a:t>todo-o nada </a:t>
            </a:r>
          </a:p>
        </p:txBody>
      </p:sp>
      <p:sp>
        <p:nvSpPr>
          <p:cNvPr id="5" name="Rectángulo 4">
            <a:extLst>
              <a:ext uri="{FF2B5EF4-FFF2-40B4-BE49-F238E27FC236}">
                <a16:creationId xmlns:a16="http://schemas.microsoft.com/office/drawing/2014/main" id="{422073E9-4685-4023-9B42-38F246C7BEFA}"/>
              </a:ext>
            </a:extLst>
          </p:cNvPr>
          <p:cNvSpPr/>
          <p:nvPr/>
        </p:nvSpPr>
        <p:spPr>
          <a:xfrm>
            <a:off x="-1" y="0"/>
            <a:ext cx="9144000" cy="523220"/>
          </a:xfrm>
          <a:prstGeom prst="rect">
            <a:avLst/>
          </a:prstGeom>
          <a:solidFill>
            <a:schemeClr val="bg2">
              <a:lumMod val="90000"/>
            </a:schemeClr>
          </a:solidFill>
        </p:spPr>
        <p:txBody>
          <a:bodyPr wrap="square">
            <a:spAutoFit/>
          </a:bodyPr>
          <a:lstStyle/>
          <a:p>
            <a:pPr algn="ctr"/>
            <a:r>
              <a:rPr lang="es-AR" sz="2800" dirty="0">
                <a:solidFill>
                  <a:srgbClr val="3333FF"/>
                </a:solidFill>
                <a:latin typeface="Arial" panose="020B0604020202020204" pitchFamily="34" charset="0"/>
                <a:cs typeface="Arial" panose="020B0604020202020204" pitchFamily="34" charset="0"/>
              </a:rPr>
              <a:t>Auto-ensamblaje</a:t>
            </a:r>
          </a:p>
        </p:txBody>
      </p:sp>
    </p:spTree>
    <p:extLst>
      <p:ext uri="{BB962C8B-B14F-4D97-AF65-F5344CB8AC3E}">
        <p14:creationId xmlns:p14="http://schemas.microsoft.com/office/powerpoint/2010/main" val="3389073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3BD8202-8C2E-4EAB-93B7-6A9A0C214121}"/>
              </a:ext>
            </a:extLst>
          </p:cNvPr>
          <p:cNvPicPr>
            <a:picLocks noChangeAspect="1"/>
          </p:cNvPicPr>
          <p:nvPr/>
        </p:nvPicPr>
        <p:blipFill>
          <a:blip r:embed="rId2"/>
          <a:stretch>
            <a:fillRect/>
          </a:stretch>
        </p:blipFill>
        <p:spPr>
          <a:xfrm>
            <a:off x="2029454" y="1363612"/>
            <a:ext cx="5385137" cy="3867539"/>
          </a:xfrm>
          <a:prstGeom prst="rect">
            <a:avLst/>
          </a:prstGeom>
        </p:spPr>
      </p:pic>
      <p:sp>
        <p:nvSpPr>
          <p:cNvPr id="5" name="Rectángulo 4">
            <a:extLst>
              <a:ext uri="{FF2B5EF4-FFF2-40B4-BE49-F238E27FC236}">
                <a16:creationId xmlns:a16="http://schemas.microsoft.com/office/drawing/2014/main" id="{C7BF66CD-4D70-4A28-9C75-A5B55F5B3947}"/>
              </a:ext>
            </a:extLst>
          </p:cNvPr>
          <p:cNvSpPr/>
          <p:nvPr/>
        </p:nvSpPr>
        <p:spPr>
          <a:xfrm>
            <a:off x="1296334" y="5755156"/>
            <a:ext cx="7063409" cy="646331"/>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Ubicación de superficies interactivas en diferentes posiciones, permite crear distintas simetrías.  </a:t>
            </a:r>
            <a:endParaRPr lang="es-AR" dirty="0"/>
          </a:p>
        </p:txBody>
      </p:sp>
      <p:sp>
        <p:nvSpPr>
          <p:cNvPr id="6" name="Rectángulo 5">
            <a:extLst>
              <a:ext uri="{FF2B5EF4-FFF2-40B4-BE49-F238E27FC236}">
                <a16:creationId xmlns:a16="http://schemas.microsoft.com/office/drawing/2014/main" id="{3C1E03B4-CBB7-4E02-8845-711BC6D772D0}"/>
              </a:ext>
            </a:extLst>
          </p:cNvPr>
          <p:cNvSpPr/>
          <p:nvPr/>
        </p:nvSpPr>
        <p:spPr>
          <a:xfrm>
            <a:off x="0" y="538113"/>
            <a:ext cx="9144000" cy="954107"/>
          </a:xfrm>
          <a:prstGeom prst="rect">
            <a:avLst/>
          </a:prstGeom>
        </p:spPr>
        <p:txBody>
          <a:bodyPr wrap="square">
            <a:spAutoFit/>
          </a:bodyPr>
          <a:lstStyle/>
          <a:p>
            <a:pPr algn="ctr"/>
            <a:r>
              <a:rPr lang="es-AR" sz="2800" dirty="0">
                <a:solidFill>
                  <a:srgbClr val="3333FF"/>
                </a:solidFill>
                <a:latin typeface="Arial" panose="020B0604020202020204" pitchFamily="34" charset="0"/>
                <a:cs typeface="Arial" panose="020B0604020202020204" pitchFamily="34" charset="0"/>
              </a:rPr>
              <a:t>Especificidad geométrica de interacción entre subunidades </a:t>
            </a:r>
          </a:p>
        </p:txBody>
      </p:sp>
      <p:sp>
        <p:nvSpPr>
          <p:cNvPr id="7" name="CuadroTexto 6">
            <a:extLst>
              <a:ext uri="{FF2B5EF4-FFF2-40B4-BE49-F238E27FC236}">
                <a16:creationId xmlns:a16="http://schemas.microsoft.com/office/drawing/2014/main" id="{B3F97CD2-AAE7-453D-9DE6-263CC70A143C}"/>
              </a:ext>
            </a:extLst>
          </p:cNvPr>
          <p:cNvSpPr txBox="1"/>
          <p:nvPr/>
        </p:nvSpPr>
        <p:spPr>
          <a:xfrm>
            <a:off x="2455900" y="4907985"/>
            <a:ext cx="2107096" cy="646331"/>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Tetrámero cerrado (90</a:t>
            </a:r>
            <a:r>
              <a:rPr lang="es-AR" dirty="0">
                <a:latin typeface="Arial" panose="020B0604020202020204" pitchFamily="34" charset="0"/>
                <a:cs typeface="Arial" panose="020B0604020202020204" pitchFamily="34" charset="0"/>
                <a:sym typeface="Symbol" panose="05050102010706020507" pitchFamily="18" charset="2"/>
              </a:rPr>
              <a:t>)</a:t>
            </a:r>
            <a:endParaRPr lang="es-AR"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6A7C77AC-F222-4C44-B887-A371BD90F0D8}"/>
              </a:ext>
            </a:extLst>
          </p:cNvPr>
          <p:cNvSpPr txBox="1"/>
          <p:nvPr/>
        </p:nvSpPr>
        <p:spPr>
          <a:xfrm>
            <a:off x="5426765" y="5210264"/>
            <a:ext cx="2107096"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Filamento (180</a:t>
            </a:r>
            <a:r>
              <a:rPr lang="es-AR" dirty="0">
                <a:latin typeface="Arial" panose="020B0604020202020204" pitchFamily="34" charset="0"/>
                <a:cs typeface="Arial" panose="020B0604020202020204" pitchFamily="34" charset="0"/>
                <a:sym typeface="Symbol" panose="05050102010706020507" pitchFamily="18" charset="2"/>
              </a:rPr>
              <a:t>)</a:t>
            </a:r>
            <a:r>
              <a:rPr lang="es-AR" dirty="0">
                <a:latin typeface="Arial" panose="020B0604020202020204" pitchFamily="34" charset="0"/>
                <a:cs typeface="Arial" panose="020B0604020202020204" pitchFamily="34" charset="0"/>
              </a:rPr>
              <a:t> </a:t>
            </a:r>
          </a:p>
        </p:txBody>
      </p:sp>
      <p:sp>
        <p:nvSpPr>
          <p:cNvPr id="9" name="Rectángulo 8">
            <a:extLst>
              <a:ext uri="{FF2B5EF4-FFF2-40B4-BE49-F238E27FC236}">
                <a16:creationId xmlns:a16="http://schemas.microsoft.com/office/drawing/2014/main" id="{9AE264B7-D947-4F3B-A95D-A4ECE61E7AFB}"/>
              </a:ext>
            </a:extLst>
          </p:cNvPr>
          <p:cNvSpPr/>
          <p:nvPr/>
        </p:nvSpPr>
        <p:spPr>
          <a:xfrm>
            <a:off x="-1" y="0"/>
            <a:ext cx="9144000" cy="523220"/>
          </a:xfrm>
          <a:prstGeom prst="rect">
            <a:avLst/>
          </a:prstGeom>
          <a:solidFill>
            <a:schemeClr val="bg2">
              <a:lumMod val="90000"/>
            </a:schemeClr>
          </a:solidFill>
        </p:spPr>
        <p:txBody>
          <a:bodyPr wrap="square">
            <a:spAutoFit/>
          </a:bodyPr>
          <a:lstStyle/>
          <a:p>
            <a:pPr algn="ctr"/>
            <a:r>
              <a:rPr lang="es-AR" sz="2800" dirty="0">
                <a:solidFill>
                  <a:srgbClr val="3333FF"/>
                </a:solidFill>
                <a:latin typeface="Arial" panose="020B0604020202020204" pitchFamily="34" charset="0"/>
                <a:cs typeface="Arial" panose="020B0604020202020204" pitchFamily="34" charset="0"/>
              </a:rPr>
              <a:t>Auto-ensamblaje</a:t>
            </a:r>
          </a:p>
        </p:txBody>
      </p:sp>
    </p:spTree>
    <p:extLst>
      <p:ext uri="{BB962C8B-B14F-4D97-AF65-F5344CB8AC3E}">
        <p14:creationId xmlns:p14="http://schemas.microsoft.com/office/powerpoint/2010/main" val="2846303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79EF64D-A46C-46E9-BCF4-7F5A48E33B58}"/>
              </a:ext>
            </a:extLst>
          </p:cNvPr>
          <p:cNvSpPr/>
          <p:nvPr/>
        </p:nvSpPr>
        <p:spPr>
          <a:xfrm>
            <a:off x="-1" y="0"/>
            <a:ext cx="9144000" cy="523220"/>
          </a:xfrm>
          <a:prstGeom prst="rect">
            <a:avLst/>
          </a:prstGeom>
          <a:solidFill>
            <a:schemeClr val="bg2">
              <a:lumMod val="90000"/>
            </a:schemeClr>
          </a:solidFill>
        </p:spPr>
        <p:txBody>
          <a:bodyPr wrap="square">
            <a:spAutoFit/>
          </a:bodyPr>
          <a:lstStyle/>
          <a:p>
            <a:r>
              <a:rPr lang="es-AR" sz="2800" dirty="0">
                <a:solidFill>
                  <a:srgbClr val="3333FF"/>
                </a:solidFill>
                <a:latin typeface="Arial" panose="020B0604020202020204" pitchFamily="34" charset="0"/>
                <a:cs typeface="Arial" panose="020B0604020202020204" pitchFamily="34" charset="0"/>
              </a:rPr>
              <a:t>Auto-ensamblaje</a:t>
            </a:r>
          </a:p>
        </p:txBody>
      </p:sp>
      <p:pic>
        <p:nvPicPr>
          <p:cNvPr id="2" name="Imagen 1">
            <a:extLst>
              <a:ext uri="{FF2B5EF4-FFF2-40B4-BE49-F238E27FC236}">
                <a16:creationId xmlns:a16="http://schemas.microsoft.com/office/drawing/2014/main" id="{CBCAEFB1-F1AF-487E-89A3-5568ED5603C6}"/>
              </a:ext>
            </a:extLst>
          </p:cNvPr>
          <p:cNvPicPr>
            <a:picLocks noChangeAspect="1"/>
          </p:cNvPicPr>
          <p:nvPr/>
        </p:nvPicPr>
        <p:blipFill>
          <a:blip r:embed="rId2"/>
          <a:stretch>
            <a:fillRect/>
          </a:stretch>
        </p:blipFill>
        <p:spPr>
          <a:xfrm>
            <a:off x="2770496" y="100881"/>
            <a:ext cx="6511120" cy="6656238"/>
          </a:xfrm>
          <a:prstGeom prst="rect">
            <a:avLst/>
          </a:prstGeom>
        </p:spPr>
      </p:pic>
      <p:sp>
        <p:nvSpPr>
          <p:cNvPr id="3" name="Rectángulo 2">
            <a:extLst>
              <a:ext uri="{FF2B5EF4-FFF2-40B4-BE49-F238E27FC236}">
                <a16:creationId xmlns:a16="http://schemas.microsoft.com/office/drawing/2014/main" id="{B9EB4ADD-0007-409A-B913-295B74267393}"/>
              </a:ext>
            </a:extLst>
          </p:cNvPr>
          <p:cNvSpPr/>
          <p:nvPr/>
        </p:nvSpPr>
        <p:spPr>
          <a:xfrm>
            <a:off x="-137616" y="3935000"/>
            <a:ext cx="2770496" cy="2308324"/>
          </a:xfrm>
          <a:prstGeom prst="rect">
            <a:avLst/>
          </a:prstGeom>
        </p:spPr>
        <p:txBody>
          <a:bodyPr wrap="square">
            <a:spAutoFit/>
          </a:bodyPr>
          <a:lstStyle/>
          <a:p>
            <a:pPr algn="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simetria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dihedrica</a:t>
            </a:r>
            <a:r>
              <a:rPr lang="en-US" sz="1200" dirty="0">
                <a:latin typeface="Arial" panose="020B0604020202020204" pitchFamily="34" charset="0"/>
                <a:cs typeface="Arial" panose="020B0604020202020204" pitchFamily="34" charset="0"/>
              </a:rPr>
              <a:t>, las </a:t>
            </a:r>
            <a:r>
              <a:rPr lang="en-US" sz="1200" dirty="0" err="1">
                <a:latin typeface="Arial" panose="020B0604020202020204" pitchFamily="34" charset="0"/>
                <a:cs typeface="Arial" panose="020B0604020202020204" pitchFamily="34" charset="0"/>
              </a:rPr>
              <a:t>subunidades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asociadas</a:t>
            </a:r>
            <a:r>
              <a:rPr lang="en-US" sz="1200" dirty="0">
                <a:latin typeface="Arial" panose="020B0604020202020204" pitchFamily="34" charset="0"/>
                <a:cs typeface="Arial" panose="020B0604020202020204" pitchFamily="34" charset="0"/>
              </a:rPr>
              <a:t> se </a:t>
            </a:r>
            <a:r>
              <a:rPr lang="en-US" sz="1200" dirty="0" err="1">
                <a:latin typeface="Arial" panose="020B0604020202020204" pitchFamily="34" charset="0"/>
                <a:cs typeface="Arial" panose="020B0604020202020204" pitchFamily="34" charset="0"/>
              </a:rPr>
              <a:t>comunican</a:t>
            </a:r>
            <a:r>
              <a:rPr lang="en-US" sz="1200" dirty="0">
                <a:latin typeface="Arial" panose="020B0604020202020204" pitchFamily="34" charset="0"/>
                <a:cs typeface="Arial" panose="020B0604020202020204" pitchFamily="34" charset="0"/>
              </a:rPr>
              <a:t> entre </a:t>
            </a:r>
            <a:r>
              <a:rPr lang="en-US" sz="1200" dirty="0" err="1">
                <a:latin typeface="Arial" panose="020B0604020202020204" pitchFamily="34" charset="0"/>
                <a:cs typeface="Arial" panose="020B0604020202020204" pitchFamily="34" charset="0"/>
              </a:rPr>
              <a:t>si</a:t>
            </a:r>
            <a:r>
              <a:rPr lang="en-US" sz="1200" dirty="0">
                <a:latin typeface="Arial" panose="020B0604020202020204" pitchFamily="34" charset="0"/>
                <a:cs typeface="Arial" panose="020B0604020202020204" pitchFamily="34" charset="0"/>
              </a:rPr>
              <a:t> para regular la </a:t>
            </a:r>
            <a:r>
              <a:rPr lang="en-US" sz="1200" dirty="0" err="1">
                <a:latin typeface="Arial" panose="020B0604020202020204" pitchFamily="34" charset="0"/>
                <a:cs typeface="Arial" panose="020B0604020202020204" pitchFamily="34" charset="0"/>
              </a:rPr>
              <a:t>actividad</a:t>
            </a:r>
            <a:r>
              <a:rPr lang="en-US" sz="1200" dirty="0">
                <a:latin typeface="Arial" panose="020B0604020202020204" pitchFamily="34" charset="0"/>
                <a:cs typeface="Arial" panose="020B0604020202020204" pitchFamily="34" charset="0"/>
              </a:rPr>
              <a:t> de la </a:t>
            </a:r>
            <a:r>
              <a:rPr lang="en-US" sz="1200" dirty="0" err="1">
                <a:latin typeface="Arial" panose="020B0604020202020204" pitchFamily="34" charset="0"/>
                <a:cs typeface="Arial" panose="020B0604020202020204" pitchFamily="34" charset="0"/>
              </a:rPr>
              <a:t>proteina</a:t>
            </a:r>
            <a:r>
              <a:rPr lang="en-US" sz="1200" dirty="0">
                <a:latin typeface="Arial" panose="020B0604020202020204" pitchFamily="34" charset="0"/>
                <a:cs typeface="Arial" panose="020B0604020202020204" pitchFamily="34" charset="0"/>
              </a:rPr>
              <a:t>. </a:t>
            </a:r>
          </a:p>
          <a:p>
            <a:pPr algn="r"/>
            <a:endParaRPr lang="en-US" sz="1200" dirty="0">
              <a:latin typeface="Arial" panose="020B0604020202020204" pitchFamily="34" charset="0"/>
              <a:cs typeface="Arial" panose="020B0604020202020204" pitchFamily="34" charset="0"/>
            </a:endParaRPr>
          </a:p>
          <a:p>
            <a:pPr algn="r"/>
            <a:endParaRPr lang="en-US" sz="1200" dirty="0">
              <a:latin typeface="Arial" panose="020B0604020202020204" pitchFamily="34" charset="0"/>
              <a:cs typeface="Arial" panose="020B0604020202020204" pitchFamily="34" charset="0"/>
            </a:endParaRPr>
          </a:p>
          <a:p>
            <a:pPr algn="r"/>
            <a:r>
              <a:rPr lang="en-US" sz="1200" dirty="0" err="1">
                <a:latin typeface="Arial" panose="020B0604020202020204" pitchFamily="34" charset="0"/>
                <a:cs typeface="Arial" panose="020B0604020202020204" pitchFamily="34" charset="0"/>
              </a:rPr>
              <a:t>Ejemplos</a:t>
            </a:r>
            <a:r>
              <a:rPr lang="en-US" sz="1200"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simetria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cubica</a:t>
            </a:r>
            <a:r>
              <a:rPr lang="en-US" sz="1200" dirty="0">
                <a:latin typeface="Arial" panose="020B0604020202020204" pitchFamily="34" charset="0"/>
                <a:cs typeface="Arial" panose="020B0604020202020204" pitchFamily="34" charset="0"/>
              </a:rPr>
              <a:t>:</a:t>
            </a:r>
          </a:p>
          <a:p>
            <a:pPr algn="r"/>
            <a:r>
              <a:rPr lang="en-US" sz="1200" b="1" dirty="0" err="1">
                <a:latin typeface="Arial" panose="020B0604020202020204" pitchFamily="34" charset="0"/>
                <a:cs typeface="Arial" panose="020B0604020202020204" pitchFamily="34" charset="0"/>
              </a:rPr>
              <a:t>Tetraedrica</a:t>
            </a:r>
            <a:endParaRPr lang="en-US" sz="1200" b="1" dirty="0">
              <a:latin typeface="Arial" panose="020B0604020202020204" pitchFamily="34" charset="0"/>
              <a:cs typeface="Arial" panose="020B0604020202020204" pitchFamily="34" charset="0"/>
            </a:endParaRPr>
          </a:p>
          <a:p>
            <a:pPr algn="r"/>
            <a:r>
              <a:rPr lang="en-US" sz="1200" b="1" dirty="0" err="1">
                <a:latin typeface="Arial" panose="020B0604020202020204" pitchFamily="34" charset="0"/>
                <a:cs typeface="Arial" panose="020B0604020202020204" pitchFamily="34" charset="0"/>
              </a:rPr>
              <a:t>Octaedrica</a:t>
            </a:r>
            <a:r>
              <a:rPr lang="en-US" sz="1200" b="1" dirty="0">
                <a:latin typeface="Arial" panose="020B0604020202020204" pitchFamily="34" charset="0"/>
                <a:cs typeface="Arial" panose="020B0604020202020204" pitchFamily="34" charset="0"/>
              </a:rPr>
              <a:t> </a:t>
            </a:r>
          </a:p>
          <a:p>
            <a:pPr algn="r"/>
            <a:r>
              <a:rPr lang="en-US" sz="1200" b="1" dirty="0" err="1">
                <a:latin typeface="Arial" panose="020B0604020202020204" pitchFamily="34" charset="0"/>
                <a:cs typeface="Arial" panose="020B0604020202020204" pitchFamily="34" charset="0"/>
              </a:rPr>
              <a:t>Icosaedrica</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capsulas</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virales</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contenedores</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huecos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t>
            </a:r>
            <a:endParaRPr lang="es-AR" sz="1200"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01933D58-9EA9-4BCA-B740-832F3DE99EC3}"/>
              </a:ext>
            </a:extLst>
          </p:cNvPr>
          <p:cNvSpPr txBox="1"/>
          <p:nvPr/>
        </p:nvSpPr>
        <p:spPr>
          <a:xfrm>
            <a:off x="-1" y="523220"/>
            <a:ext cx="9144000" cy="523220"/>
          </a:xfrm>
          <a:prstGeom prst="rect">
            <a:avLst/>
          </a:prstGeom>
          <a:noFill/>
        </p:spPr>
        <p:txBody>
          <a:bodyPr wrap="square" rtlCol="0">
            <a:spAutoFit/>
          </a:bodyPr>
          <a:lstStyle/>
          <a:p>
            <a:r>
              <a:rPr lang="es-AR" sz="2800" dirty="0">
                <a:solidFill>
                  <a:srgbClr val="3333FF"/>
                </a:solidFill>
                <a:latin typeface="Arial" panose="020B0604020202020204" pitchFamily="34" charset="0"/>
                <a:cs typeface="Arial" panose="020B0604020202020204" pitchFamily="34" charset="0"/>
              </a:rPr>
              <a:t>Simetría</a:t>
            </a:r>
          </a:p>
        </p:txBody>
      </p:sp>
      <p:sp>
        <p:nvSpPr>
          <p:cNvPr id="6" name="Rectángulo 5">
            <a:extLst>
              <a:ext uri="{FF2B5EF4-FFF2-40B4-BE49-F238E27FC236}">
                <a16:creationId xmlns:a16="http://schemas.microsoft.com/office/drawing/2014/main" id="{5F964D9B-725F-468B-9A6D-C302C310DF48}"/>
              </a:ext>
            </a:extLst>
          </p:cNvPr>
          <p:cNvSpPr/>
          <p:nvPr/>
        </p:nvSpPr>
        <p:spPr>
          <a:xfrm>
            <a:off x="0" y="1276489"/>
            <a:ext cx="4572000" cy="2585323"/>
          </a:xfrm>
          <a:prstGeom prst="rect">
            <a:avLst/>
          </a:prstGeom>
        </p:spPr>
        <p:txBody>
          <a:bodyPr>
            <a:spAutoFit/>
          </a:bodyPr>
          <a:lstStyle/>
          <a:p>
            <a:r>
              <a:rPr lang="en-US" dirty="0" err="1">
                <a:latin typeface="Palatino-Roman"/>
              </a:rPr>
              <a:t>Bionanomachines</a:t>
            </a:r>
            <a:r>
              <a:rPr lang="en-US" dirty="0">
                <a:latin typeface="Palatino-Roman"/>
              </a:rPr>
              <a:t> with the higher cyclic groups are used in specialized</a:t>
            </a:r>
          </a:p>
          <a:p>
            <a:r>
              <a:rPr lang="en-US" dirty="0">
                <a:latin typeface="Palatino-Roman"/>
              </a:rPr>
              <a:t>functions where directionality or sidedness is needed, such as interaction</a:t>
            </a:r>
          </a:p>
          <a:p>
            <a:r>
              <a:rPr lang="en-US" dirty="0">
                <a:latin typeface="Palatino-Roman"/>
              </a:rPr>
              <a:t>with membranes or rotational motion. Assemblies with cyclic symmetry</a:t>
            </a:r>
          </a:p>
          <a:p>
            <a:r>
              <a:rPr lang="en-US" dirty="0">
                <a:latin typeface="Palatino-Roman"/>
              </a:rPr>
              <a:t>are also useful for functions that require formation of a hollow tube</a:t>
            </a:r>
          </a:p>
          <a:p>
            <a:r>
              <a:rPr lang="es-AR" dirty="0" err="1">
                <a:latin typeface="Palatino-Roman"/>
              </a:rPr>
              <a:t>or</a:t>
            </a:r>
            <a:r>
              <a:rPr lang="es-AR" dirty="0">
                <a:latin typeface="Palatino-Roman"/>
              </a:rPr>
              <a:t> </a:t>
            </a:r>
            <a:r>
              <a:rPr lang="es-AR" dirty="0" err="1">
                <a:latin typeface="Palatino-Roman"/>
              </a:rPr>
              <a:t>chamber</a:t>
            </a:r>
            <a:r>
              <a:rPr lang="es-AR" dirty="0">
                <a:latin typeface="Palatino-Roman"/>
              </a:rPr>
              <a:t>.</a:t>
            </a:r>
            <a:endParaRPr lang="es-AR" dirty="0"/>
          </a:p>
        </p:txBody>
      </p:sp>
      <p:sp>
        <p:nvSpPr>
          <p:cNvPr id="7" name="Rectángulo 6">
            <a:extLst>
              <a:ext uri="{FF2B5EF4-FFF2-40B4-BE49-F238E27FC236}">
                <a16:creationId xmlns:a16="http://schemas.microsoft.com/office/drawing/2014/main" id="{5FD66A7C-9953-4542-9C5B-238C8376B29D}"/>
              </a:ext>
            </a:extLst>
          </p:cNvPr>
          <p:cNvSpPr/>
          <p:nvPr/>
        </p:nvSpPr>
        <p:spPr>
          <a:xfrm>
            <a:off x="6537278" y="4442831"/>
            <a:ext cx="3016155" cy="461665"/>
          </a:xfrm>
          <a:prstGeom prst="rect">
            <a:avLst/>
          </a:prstGeom>
        </p:spPr>
        <p:txBody>
          <a:bodyPr wrap="square">
            <a:spAutoFit/>
          </a:bodyPr>
          <a:lstStyle/>
          <a:p>
            <a:pPr algn="ctr"/>
            <a:r>
              <a:rPr lang="es-AR" sz="1200" dirty="0">
                <a:latin typeface="Arial" panose="020B0604020202020204" pitchFamily="34" charset="0"/>
                <a:cs typeface="Arial" panose="020B0604020202020204" pitchFamily="34" charset="0"/>
              </a:rPr>
              <a:t>Contenedores y transportadores. </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Icosaedros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forman</a:t>
            </a:r>
            <a:r>
              <a:rPr lang="en-US" sz="1200" dirty="0">
                <a:latin typeface="Arial" panose="020B0604020202020204" pitchFamily="34" charset="0"/>
                <a:cs typeface="Arial" panose="020B0604020202020204" pitchFamily="34" charset="0"/>
              </a:rPr>
              <a:t> recipients </a:t>
            </a:r>
            <a:r>
              <a:rPr lang="en-US" sz="1200" dirty="0" err="1">
                <a:latin typeface="Arial" panose="020B0604020202020204" pitchFamily="34" charset="0"/>
                <a:cs typeface="Arial" panose="020B0604020202020204" pitchFamily="34" charset="0"/>
              </a:rPr>
              <a:t>huecos</a:t>
            </a:r>
            <a:r>
              <a:rPr lang="en-US" sz="1200" dirty="0">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525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4889898-C714-4A12-BE0E-773679EF811E}"/>
              </a:ext>
            </a:extLst>
          </p:cNvPr>
          <p:cNvSpPr/>
          <p:nvPr/>
        </p:nvSpPr>
        <p:spPr>
          <a:xfrm>
            <a:off x="1" y="118119"/>
            <a:ext cx="9144000" cy="954107"/>
          </a:xfrm>
          <a:prstGeom prst="rect">
            <a:avLst/>
          </a:prstGeom>
          <a:solidFill>
            <a:schemeClr val="bg2">
              <a:lumMod val="90000"/>
            </a:schemeClr>
          </a:solidFill>
        </p:spPr>
        <p:txBody>
          <a:bodyPr wrap="square">
            <a:spAutoFit/>
          </a:bodyPr>
          <a:lstStyle/>
          <a:p>
            <a:pPr algn="ctr"/>
            <a:r>
              <a:rPr lang="es-AR" sz="2800">
                <a:latin typeface="Arial" panose="020B0604020202020204" pitchFamily="34" charset="0"/>
                <a:cs typeface="Arial" panose="020B0604020202020204" pitchFamily="34" charset="0"/>
              </a:rPr>
              <a:t>Nanobiomaquinas naturales estan diseñadas para operar en un entorno especifico </a:t>
            </a:r>
          </a:p>
        </p:txBody>
      </p:sp>
      <p:sp>
        <p:nvSpPr>
          <p:cNvPr id="3" name="Rectángulo 2">
            <a:extLst>
              <a:ext uri="{FF2B5EF4-FFF2-40B4-BE49-F238E27FC236}">
                <a16:creationId xmlns:a16="http://schemas.microsoft.com/office/drawing/2014/main" id="{12514C1B-B38E-4493-AE2D-9C8DDF764260}"/>
              </a:ext>
            </a:extLst>
          </p:cNvPr>
          <p:cNvSpPr/>
          <p:nvPr/>
        </p:nvSpPr>
        <p:spPr>
          <a:xfrm>
            <a:off x="0" y="1072226"/>
            <a:ext cx="9144000" cy="646331"/>
          </a:xfrm>
          <a:prstGeom prst="rect">
            <a:avLst/>
          </a:prstGeom>
        </p:spPr>
        <p:txBody>
          <a:bodyPr wrap="square">
            <a:spAutoFit/>
          </a:bodyPr>
          <a:lstStyle/>
          <a:p>
            <a:pPr algn="ctr"/>
            <a:r>
              <a:rPr lang="es-AR" b="1" dirty="0" err="1">
                <a:latin typeface="Arial" panose="020B0604020202020204" pitchFamily="34" charset="0"/>
                <a:cs typeface="Arial" panose="020B0604020202020204" pitchFamily="34" charset="0"/>
              </a:rPr>
              <a:t>Nanobiomaquinas</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naturales están optimizadas para operar en el interior celular: un cambio medioambiental puede hacerlas inoperantes. </a:t>
            </a:r>
          </a:p>
        </p:txBody>
      </p:sp>
      <p:sp>
        <p:nvSpPr>
          <p:cNvPr id="4" name="Rectángulo 3">
            <a:extLst>
              <a:ext uri="{FF2B5EF4-FFF2-40B4-BE49-F238E27FC236}">
                <a16:creationId xmlns:a16="http://schemas.microsoft.com/office/drawing/2014/main" id="{F31B33E5-F2FF-496C-AE45-3380BFF00002}"/>
              </a:ext>
            </a:extLst>
          </p:cNvPr>
          <p:cNvSpPr/>
          <p:nvPr/>
        </p:nvSpPr>
        <p:spPr>
          <a:xfrm>
            <a:off x="0" y="2026333"/>
            <a:ext cx="9144000" cy="1200329"/>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Limitación mas importante: </a:t>
            </a:r>
            <a:r>
              <a:rPr lang="es-AR" dirty="0">
                <a:solidFill>
                  <a:srgbClr val="3333FF"/>
                </a:solidFill>
                <a:latin typeface="Arial" panose="020B0604020202020204" pitchFamily="34" charset="0"/>
                <a:cs typeface="Arial" panose="020B0604020202020204" pitchFamily="34" charset="0"/>
              </a:rPr>
              <a:t>necesidad de agua. </a:t>
            </a:r>
          </a:p>
          <a:p>
            <a:pPr algn="ctr"/>
            <a:r>
              <a:rPr lang="es-AR" b="1"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están diseñadas para ser estables en medio acuoso. Su actividad es sub optima en otros solventes o en el vacío, ya que fuera del agua pierden su estructura y función.  </a:t>
            </a:r>
          </a:p>
        </p:txBody>
      </p:sp>
      <p:sp>
        <p:nvSpPr>
          <p:cNvPr id="5" name="Rectángulo 4">
            <a:extLst>
              <a:ext uri="{FF2B5EF4-FFF2-40B4-BE49-F238E27FC236}">
                <a16:creationId xmlns:a16="http://schemas.microsoft.com/office/drawing/2014/main" id="{9E469E39-22D6-43AA-9CAB-016C9C338CEF}"/>
              </a:ext>
            </a:extLst>
          </p:cNvPr>
          <p:cNvSpPr/>
          <p:nvPr/>
        </p:nvSpPr>
        <p:spPr>
          <a:xfrm>
            <a:off x="0" y="3398175"/>
            <a:ext cx="9144000" cy="3139321"/>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Otra limitación es el requerimiento de un rango muy pequeño de T. </a:t>
            </a:r>
            <a:r>
              <a:rPr lang="es-AR" b="1"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funcionan óptimamente alrededor de 37°C, aunque en casos especiales pueden hacerlo a T extremas como 90°C. </a:t>
            </a:r>
          </a:p>
          <a:p>
            <a:pPr algn="ctr"/>
            <a:r>
              <a:rPr lang="es-AR" dirty="0">
                <a:latin typeface="Arial" panose="020B0604020202020204" pitchFamily="34" charset="0"/>
                <a:cs typeface="Arial" panose="020B0604020202020204" pitchFamily="34" charset="0"/>
              </a:rPr>
              <a:t> Las </a:t>
            </a:r>
            <a:r>
              <a:rPr lang="es-AR" b="1"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son estables pero NO DEMASIADO.</a:t>
            </a:r>
          </a:p>
          <a:p>
            <a:pPr algn="ctr"/>
            <a:r>
              <a:rPr lang="es-AR" dirty="0">
                <a:latin typeface="Arial" panose="020B0604020202020204" pitchFamily="34" charset="0"/>
                <a:cs typeface="Arial" panose="020B0604020202020204" pitchFamily="34" charset="0"/>
              </a:rPr>
              <a:t>A la T corporal la </a:t>
            </a:r>
            <a:r>
              <a:rPr lang="es-AR" dirty="0" err="1">
                <a:latin typeface="Arial" panose="020B0604020202020204" pitchFamily="34" charset="0"/>
                <a:cs typeface="Arial" panose="020B0604020202020204" pitchFamily="34" charset="0"/>
              </a:rPr>
              <a:t>Etermica</a:t>
            </a:r>
            <a:r>
              <a:rPr lang="es-AR" dirty="0">
                <a:latin typeface="Arial" panose="020B0604020202020204" pitchFamily="34" charset="0"/>
                <a:cs typeface="Arial" panose="020B0604020202020204" pitchFamily="34" charset="0"/>
              </a:rPr>
              <a:t> se manifiesta como movimiento constante de moléculas y agua. Las fuerzas que mantienen estable la estructura de las </a:t>
            </a:r>
            <a:r>
              <a:rPr lang="es-AR" b="1"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son suficientemente fuertes como para  resistir el embate molecular del medio, pero permiten la destrucción y reconstrucción de </a:t>
            </a:r>
            <a:r>
              <a:rPr lang="es-AR" b="1" dirty="0" err="1">
                <a:latin typeface="Arial" panose="020B0604020202020204" pitchFamily="34" charset="0"/>
                <a:cs typeface="Arial" panose="020B0604020202020204" pitchFamily="34" charset="0"/>
              </a:rPr>
              <a:t>nanobiomaquinas</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con modestas cantidades de E. </a:t>
            </a:r>
          </a:p>
          <a:p>
            <a:pPr algn="ctr"/>
            <a:r>
              <a:rPr lang="es-AR" sz="1200" dirty="0" err="1">
                <a:latin typeface="Arial" panose="020B0604020202020204" pitchFamily="34" charset="0"/>
                <a:cs typeface="Arial" panose="020B0604020202020204" pitchFamily="34" charset="0"/>
              </a:rPr>
              <a:t>Cells</a:t>
            </a:r>
            <a:r>
              <a:rPr lang="es-AR" sz="1200" dirty="0">
                <a:latin typeface="Arial" panose="020B0604020202020204" pitchFamily="34" charset="0"/>
                <a:cs typeface="Arial" panose="020B0604020202020204" pitchFamily="34" charset="0"/>
              </a:rPr>
              <a:t> do </a:t>
            </a:r>
            <a:r>
              <a:rPr lang="es-AR" sz="1200" dirty="0" err="1">
                <a:latin typeface="Arial" panose="020B0604020202020204" pitchFamily="34" charset="0"/>
                <a:cs typeface="Arial" panose="020B0604020202020204" pitchFamily="34" charset="0"/>
              </a:rPr>
              <a:t>not</a:t>
            </a:r>
            <a:r>
              <a:rPr lang="es-AR" sz="1200" dirty="0">
                <a:latin typeface="Arial" panose="020B0604020202020204" pitchFamily="34" charset="0"/>
                <a:cs typeface="Arial" panose="020B0604020202020204" pitchFamily="34" charset="0"/>
              </a:rPr>
              <a:t> use </a:t>
            </a:r>
            <a:r>
              <a:rPr lang="es-AR" sz="1200" dirty="0" err="1">
                <a:latin typeface="Arial" panose="020B0604020202020204" pitchFamily="34" charset="0"/>
                <a:cs typeface="Arial" panose="020B0604020202020204" pitchFamily="34" charset="0"/>
              </a:rPr>
              <a:t>arc</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welders</a:t>
            </a:r>
            <a:r>
              <a:rPr lang="es-AR" sz="1200" dirty="0">
                <a:latin typeface="Arial" panose="020B0604020202020204" pitchFamily="34" charset="0"/>
                <a:cs typeface="Arial" panose="020B0604020202020204" pitchFamily="34" charset="0"/>
              </a:rPr>
              <a:t> and </a:t>
            </a:r>
            <a:r>
              <a:rPr lang="es-AR" sz="1200" dirty="0" err="1">
                <a:latin typeface="Arial" panose="020B0604020202020204" pitchFamily="34" charset="0"/>
                <a:cs typeface="Arial" panose="020B0604020202020204" pitchFamily="34" charset="0"/>
              </a:rPr>
              <a:t>blast</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furnaces</a:t>
            </a:r>
            <a:endParaRPr lang="es-AR" sz="1200" dirty="0">
              <a:latin typeface="Arial" panose="020B0604020202020204" pitchFamily="34" charset="0"/>
              <a:cs typeface="Arial" panose="020B0604020202020204" pitchFamily="34" charset="0"/>
            </a:endParaRPr>
          </a:p>
          <a:p>
            <a:pPr algn="ctr"/>
            <a:r>
              <a:rPr lang="es-AR" sz="1200" dirty="0" err="1">
                <a:latin typeface="Arial" panose="020B0604020202020204" pitchFamily="34" charset="0"/>
                <a:cs typeface="Arial" panose="020B0604020202020204" pitchFamily="34" charset="0"/>
              </a:rPr>
              <a:t>to</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forge</a:t>
            </a:r>
            <a:r>
              <a:rPr lang="es-AR" sz="1200" dirty="0">
                <a:latin typeface="Arial" panose="020B0604020202020204" pitchFamily="34" charset="0"/>
                <a:cs typeface="Arial" panose="020B0604020202020204" pitchFamily="34" charset="0"/>
              </a:rPr>
              <a:t> new </a:t>
            </a:r>
            <a:r>
              <a:rPr lang="es-AR" sz="1200" dirty="0" err="1">
                <a:latin typeface="Arial" panose="020B0604020202020204" pitchFamily="34" charset="0"/>
                <a:cs typeface="Arial" panose="020B0604020202020204" pitchFamily="34" charset="0"/>
              </a:rPr>
              <a:t>structures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instead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they</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perform</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all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their</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synthetic</a:t>
            </a:r>
            <a:r>
              <a:rPr lang="es-AR" sz="1200" dirty="0">
                <a:latin typeface="Arial" panose="020B0604020202020204" pitchFamily="34" charset="0"/>
                <a:cs typeface="Arial" panose="020B0604020202020204" pitchFamily="34" charset="0"/>
              </a:rPr>
              <a:t> and</a:t>
            </a:r>
          </a:p>
          <a:p>
            <a:pPr algn="ctr"/>
            <a:r>
              <a:rPr lang="es-AR" sz="1200" dirty="0" err="1">
                <a:latin typeface="Arial" panose="020B0604020202020204" pitchFamily="34" charset="0"/>
                <a:cs typeface="Arial" panose="020B0604020202020204" pitchFamily="34" charset="0"/>
              </a:rPr>
              <a:t>housekeeping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tasks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with</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minimum</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expenditure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energy</a:t>
            </a:r>
            <a:r>
              <a:rPr lang="es-AR"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455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009CCED-3270-433E-8500-3A182D2C4F49}"/>
              </a:ext>
            </a:extLst>
          </p:cNvPr>
          <p:cNvPicPr>
            <a:picLocks noChangeAspect="1"/>
          </p:cNvPicPr>
          <p:nvPr/>
        </p:nvPicPr>
        <p:blipFill>
          <a:blip r:embed="rId2"/>
          <a:stretch>
            <a:fillRect/>
          </a:stretch>
        </p:blipFill>
        <p:spPr>
          <a:xfrm>
            <a:off x="4124726" y="900433"/>
            <a:ext cx="4960853" cy="5938821"/>
          </a:xfrm>
          <a:prstGeom prst="rect">
            <a:avLst/>
          </a:prstGeom>
        </p:spPr>
      </p:pic>
      <p:sp>
        <p:nvSpPr>
          <p:cNvPr id="7" name="Rectángulo 6">
            <a:extLst>
              <a:ext uri="{FF2B5EF4-FFF2-40B4-BE49-F238E27FC236}">
                <a16:creationId xmlns:a16="http://schemas.microsoft.com/office/drawing/2014/main" id="{DE4EAC23-1F26-4FEB-A2C8-AE8DC924CC2F}"/>
              </a:ext>
            </a:extLst>
          </p:cNvPr>
          <p:cNvSpPr/>
          <p:nvPr/>
        </p:nvSpPr>
        <p:spPr>
          <a:xfrm>
            <a:off x="4531428" y="3059668"/>
            <a:ext cx="4240101" cy="369332"/>
          </a:xfrm>
          <a:prstGeom prst="rect">
            <a:avLst/>
          </a:prstGeom>
        </p:spPr>
        <p:txBody>
          <a:bodyPr wrap="square">
            <a:spAutoFit/>
          </a:bodyPr>
          <a:lstStyle/>
          <a:p>
            <a:pPr algn="r"/>
            <a:r>
              <a:rPr lang="es-AR" dirty="0">
                <a:latin typeface="Arial" panose="020B0604020202020204" pitchFamily="34" charset="0"/>
                <a:cs typeface="Arial" panose="020B0604020202020204" pitchFamily="34" charset="0"/>
              </a:rPr>
              <a:t>Tetrámeros con simetría diédrica D2 </a:t>
            </a:r>
          </a:p>
        </p:txBody>
      </p:sp>
      <p:sp>
        <p:nvSpPr>
          <p:cNvPr id="8" name="Rectángulo 7">
            <a:extLst>
              <a:ext uri="{FF2B5EF4-FFF2-40B4-BE49-F238E27FC236}">
                <a16:creationId xmlns:a16="http://schemas.microsoft.com/office/drawing/2014/main" id="{D5B576C3-C02B-4A9C-B092-95EF6DF90D07}"/>
              </a:ext>
            </a:extLst>
          </p:cNvPr>
          <p:cNvSpPr/>
          <p:nvPr/>
        </p:nvSpPr>
        <p:spPr>
          <a:xfrm>
            <a:off x="260390" y="1122302"/>
            <a:ext cx="3949148" cy="1200329"/>
          </a:xfrm>
          <a:prstGeom prst="rect">
            <a:avLst/>
          </a:prstGeom>
        </p:spPr>
        <p:txBody>
          <a:bodyPr wrap="square">
            <a:spAutoFit/>
          </a:bodyPr>
          <a:lstStyle/>
          <a:p>
            <a:pPr algn="r"/>
            <a:r>
              <a:rPr lang="es-AR" b="1" dirty="0" err="1">
                <a:latin typeface="Arial" panose="020B0604020202020204" pitchFamily="34" charset="0"/>
                <a:cs typeface="Arial" panose="020B0604020202020204" pitchFamily="34" charset="0"/>
              </a:rPr>
              <a:t>Tryptasa</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2 pequeñas interfases. La asociación de subunidades origina un anillo tetrámero que protege al sitio activo (mira hacia adentro) </a:t>
            </a:r>
          </a:p>
        </p:txBody>
      </p:sp>
      <p:sp>
        <p:nvSpPr>
          <p:cNvPr id="9" name="Rectángulo 8">
            <a:extLst>
              <a:ext uri="{FF2B5EF4-FFF2-40B4-BE49-F238E27FC236}">
                <a16:creationId xmlns:a16="http://schemas.microsoft.com/office/drawing/2014/main" id="{2A5FB356-5BFE-4CC4-AD79-770D9B7C5626}"/>
              </a:ext>
            </a:extLst>
          </p:cNvPr>
          <p:cNvSpPr/>
          <p:nvPr/>
        </p:nvSpPr>
        <p:spPr>
          <a:xfrm>
            <a:off x="-282215" y="4807929"/>
            <a:ext cx="4572000" cy="2031325"/>
          </a:xfrm>
          <a:prstGeom prst="rect">
            <a:avLst/>
          </a:prstGeom>
        </p:spPr>
        <p:txBody>
          <a:bodyPr>
            <a:spAutoFit/>
          </a:bodyPr>
          <a:lstStyle/>
          <a:p>
            <a:pPr algn="r"/>
            <a:r>
              <a:rPr lang="es-AR" b="1" dirty="0" err="1">
                <a:latin typeface="Arial" panose="020B0604020202020204" pitchFamily="34" charset="0"/>
                <a:cs typeface="Arial" panose="020B0604020202020204" pitchFamily="34" charset="0"/>
              </a:rPr>
              <a:t>Fosfofructoquinasa</a:t>
            </a:r>
            <a:r>
              <a:rPr lang="es-AR" b="1"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interfases que se acoplan íntimamente.  Ante la unión al sustrato (rosa fuerte) las subunidades se comunican a través de las extensas superficies de interacción /cambio de forma para regular la actividad del complejo </a:t>
            </a:r>
          </a:p>
        </p:txBody>
      </p:sp>
      <p:sp>
        <p:nvSpPr>
          <p:cNvPr id="10" name="Rectángulo 9">
            <a:extLst>
              <a:ext uri="{FF2B5EF4-FFF2-40B4-BE49-F238E27FC236}">
                <a16:creationId xmlns:a16="http://schemas.microsoft.com/office/drawing/2014/main" id="{B1AAB0AE-CBF4-4CF1-AF49-81BDF5E56B87}"/>
              </a:ext>
            </a:extLst>
          </p:cNvPr>
          <p:cNvSpPr/>
          <p:nvPr/>
        </p:nvSpPr>
        <p:spPr>
          <a:xfrm>
            <a:off x="126964" y="2276464"/>
            <a:ext cx="4082573" cy="1384995"/>
          </a:xfrm>
          <a:prstGeom prst="rect">
            <a:avLst/>
          </a:prstGeom>
        </p:spPr>
        <p:txBody>
          <a:bodyPr wrap="square">
            <a:spAutoFit/>
          </a:bodyPr>
          <a:lstStyle/>
          <a:p>
            <a:pPr algn="just"/>
            <a:r>
              <a:rPr lang="en-US" sz="1200" dirty="0" err="1">
                <a:latin typeface="Arial" panose="020B0604020202020204" pitchFamily="34" charset="0"/>
                <a:cs typeface="Arial" panose="020B0604020202020204" pitchFamily="34" charset="0"/>
              </a:rPr>
              <a:t>Dihedros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caracterizados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por</a:t>
            </a:r>
            <a:r>
              <a:rPr lang="en-US" sz="1200" dirty="0">
                <a:latin typeface="Arial" panose="020B0604020202020204" pitchFamily="34" charset="0"/>
                <a:cs typeface="Arial" panose="020B0604020202020204" pitchFamily="34" charset="0"/>
              </a:rPr>
              <a:t> un </a:t>
            </a:r>
            <a:r>
              <a:rPr lang="en-US" sz="1200" dirty="0" err="1">
                <a:latin typeface="Arial" panose="020B0604020202020204" pitchFamily="34" charset="0"/>
                <a:cs typeface="Arial" panose="020B0604020202020204" pitchFamily="34" charset="0"/>
              </a:rPr>
              <a:t>eje</a:t>
            </a:r>
            <a:r>
              <a:rPr lang="en-US" sz="1200" dirty="0">
                <a:latin typeface="Arial" panose="020B0604020202020204" pitchFamily="34" charset="0"/>
                <a:cs typeface="Arial" panose="020B0604020202020204" pitchFamily="34" charset="0"/>
              </a:rPr>
              <a:t> central de </a:t>
            </a:r>
            <a:r>
              <a:rPr lang="en-US" sz="1200" dirty="0" err="1">
                <a:latin typeface="Arial" panose="020B0604020202020204" pitchFamily="34" charset="0"/>
                <a:cs typeface="Arial" panose="020B0604020202020204" pitchFamily="34" charset="0"/>
              </a:rPr>
              <a:t>simetria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rotacional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binaria</a:t>
            </a:r>
            <a:r>
              <a:rPr lang="en-US" sz="1200" dirty="0">
                <a:latin typeface="Arial" panose="020B0604020202020204" pitchFamily="34" charset="0"/>
                <a:cs typeface="Arial" panose="020B0604020202020204" pitchFamily="34" charset="0"/>
              </a:rPr>
              <a:t> o mayor, perpendicular a </a:t>
            </a:r>
            <a:r>
              <a:rPr lang="en-US" sz="1200" dirty="0" err="1">
                <a:latin typeface="Arial" panose="020B0604020202020204" pitchFamily="34" charset="0"/>
                <a:cs typeface="Arial" panose="020B0604020202020204" pitchFamily="34" charset="0"/>
              </a:rPr>
              <a:t>otro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eje</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simetria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binaria</a:t>
            </a:r>
            <a:r>
              <a:rPr lang="en-US" sz="1200" dirty="0">
                <a:latin typeface="Arial" panose="020B0604020202020204" pitchFamily="34" charset="0"/>
                <a:cs typeface="Arial" panose="020B0604020202020204" pitchFamily="34" charset="0"/>
              </a:rPr>
              <a:t>. </a:t>
            </a:r>
          </a:p>
          <a:p>
            <a:pPr algn="just"/>
            <a:r>
              <a:rPr lang="en-US" sz="1200" dirty="0" err="1">
                <a:latin typeface="Arial" panose="020B0604020202020204" pitchFamily="34" charset="0"/>
                <a:cs typeface="Arial" panose="020B0604020202020204" pitchFamily="34" charset="0"/>
              </a:rPr>
              <a:t>Complejos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diehedros</a:t>
            </a:r>
            <a:r>
              <a:rPr lang="en-US" sz="1200" dirty="0">
                <a:latin typeface="Arial" panose="020B0604020202020204" pitchFamily="34" charset="0"/>
                <a:cs typeface="Arial" panose="020B0604020202020204" pitchFamily="34" charset="0"/>
              </a:rPr>
              <a:t>: multiples superficies de </a:t>
            </a:r>
            <a:r>
              <a:rPr lang="en-US" sz="1200" dirty="0" err="1">
                <a:latin typeface="Arial" panose="020B0604020202020204" pitchFamily="34" charset="0"/>
                <a:cs typeface="Arial" panose="020B0604020202020204" pitchFamily="34" charset="0"/>
              </a:rPr>
              <a:t>interacción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cada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diferente</a:t>
            </a:r>
            <a:r>
              <a:rPr lang="en-US" sz="1200" dirty="0">
                <a:latin typeface="Arial" panose="020B0604020202020204" pitchFamily="34" charset="0"/>
                <a:cs typeface="Arial" panose="020B0604020202020204" pitchFamily="34" charset="0"/>
              </a:rPr>
              <a:t>. La mas simple </a:t>
            </a:r>
            <a:r>
              <a:rPr lang="en-US" sz="1200" dirty="0" err="1">
                <a:latin typeface="Arial" panose="020B0604020202020204" pitchFamily="34" charset="0"/>
                <a:cs typeface="Arial" panose="020B0604020202020204" pitchFamily="34" charset="0"/>
              </a:rPr>
              <a:t>es</a:t>
            </a:r>
            <a:r>
              <a:rPr lang="en-US" sz="1200" dirty="0">
                <a:latin typeface="Arial" panose="020B0604020202020204" pitchFamily="34" charset="0"/>
                <a:cs typeface="Arial" panose="020B0604020202020204" pitchFamily="34" charset="0"/>
              </a:rPr>
              <a:t> la </a:t>
            </a:r>
            <a:r>
              <a:rPr lang="en-US" sz="1200" dirty="0" err="1">
                <a:latin typeface="Arial" panose="020B0604020202020204" pitchFamily="34" charset="0"/>
                <a:cs typeface="Arial" panose="020B0604020202020204" pitchFamily="34" charset="0"/>
              </a:rPr>
              <a:t>simetria</a:t>
            </a:r>
            <a:r>
              <a:rPr lang="en-US" sz="1200" dirty="0">
                <a:latin typeface="Arial" panose="020B0604020202020204" pitchFamily="34" charset="0"/>
                <a:cs typeface="Arial" panose="020B0604020202020204" pitchFamily="34" charset="0"/>
              </a:rPr>
              <a:t> D2 con 4 </a:t>
            </a:r>
            <a:r>
              <a:rPr lang="en-US" sz="1200" dirty="0" err="1">
                <a:latin typeface="Arial" panose="020B0604020202020204" pitchFamily="34" charset="0"/>
                <a:cs typeface="Arial" panose="020B0604020202020204" pitchFamily="34" charset="0"/>
              </a:rPr>
              <a:t>subunidades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relacionadas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por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ejes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binarios</a:t>
            </a:r>
            <a:r>
              <a:rPr lang="en-US" sz="1200" dirty="0">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sp>
        <p:nvSpPr>
          <p:cNvPr id="11" name="Rectángulo 10">
            <a:extLst>
              <a:ext uri="{FF2B5EF4-FFF2-40B4-BE49-F238E27FC236}">
                <a16:creationId xmlns:a16="http://schemas.microsoft.com/office/drawing/2014/main" id="{BB8D830A-769B-4044-8206-84F3666A797D}"/>
              </a:ext>
            </a:extLst>
          </p:cNvPr>
          <p:cNvSpPr/>
          <p:nvPr/>
        </p:nvSpPr>
        <p:spPr>
          <a:xfrm>
            <a:off x="118199" y="3542520"/>
            <a:ext cx="4090256" cy="830997"/>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De </a:t>
            </a:r>
            <a:r>
              <a:rPr lang="en-US" sz="1200" dirty="0" err="1">
                <a:latin typeface="Arial" panose="020B0604020202020204" pitchFamily="34" charset="0"/>
                <a:cs typeface="Arial" panose="020B0604020202020204" pitchFamily="34" charset="0"/>
              </a:rPr>
              <a:t>este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modo</a:t>
            </a:r>
            <a:r>
              <a:rPr lang="en-US" sz="1200" dirty="0">
                <a:latin typeface="Arial" panose="020B0604020202020204" pitchFamily="34" charset="0"/>
                <a:cs typeface="Arial" panose="020B0604020202020204" pitchFamily="34" charset="0"/>
              </a:rPr>
              <a:t> se </a:t>
            </a:r>
            <a:r>
              <a:rPr lang="en-US" sz="1200" dirty="0" err="1">
                <a:latin typeface="Arial" panose="020B0604020202020204" pitchFamily="34" charset="0"/>
                <a:cs typeface="Arial" panose="020B0604020202020204" pitchFamily="34" charset="0"/>
              </a:rPr>
              <a:t>generan</a:t>
            </a:r>
            <a:r>
              <a:rPr lang="en-US" sz="1200" dirty="0">
                <a:latin typeface="Arial" panose="020B0604020202020204" pitchFamily="34" charset="0"/>
                <a:cs typeface="Arial" panose="020B0604020202020204" pitchFamily="34" charset="0"/>
              </a:rPr>
              <a:t> 3 </a:t>
            </a:r>
            <a:r>
              <a:rPr lang="en-US" sz="1200" dirty="0" err="1">
                <a:latin typeface="Arial" panose="020B0604020202020204" pitchFamily="34" charset="0"/>
                <a:cs typeface="Arial" panose="020B0604020202020204" pitchFamily="34" charset="0"/>
              </a:rPr>
              <a:t>interfases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separadas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aunque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muchos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casos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una</a:t>
            </a:r>
            <a:r>
              <a:rPr lang="en-US" sz="1200" dirty="0">
                <a:latin typeface="Arial" panose="020B0604020202020204" pitchFamily="34" charset="0"/>
                <a:cs typeface="Arial" panose="020B0604020202020204" pitchFamily="34" charset="0"/>
              </a:rPr>
              <a:t> de las 3 </a:t>
            </a:r>
            <a:r>
              <a:rPr lang="en-US" sz="1200" dirty="0" err="1">
                <a:latin typeface="Arial" panose="020B0604020202020204" pitchFamily="34" charset="0"/>
                <a:cs typeface="Arial" panose="020B0604020202020204" pitchFamily="34" charset="0"/>
              </a:rPr>
              <a:t>interfases</a:t>
            </a:r>
            <a:r>
              <a:rPr lang="en-US" sz="1200" dirty="0">
                <a:latin typeface="Arial" panose="020B0604020202020204" pitchFamily="34" charset="0"/>
                <a:cs typeface="Arial" panose="020B0604020202020204" pitchFamily="34" charset="0"/>
              </a:rPr>
              <a:t> no </a:t>
            </a:r>
            <a:r>
              <a:rPr lang="en-US" sz="1200" dirty="0" err="1">
                <a:latin typeface="Arial" panose="020B0604020202020204" pitchFamily="34" charset="0"/>
                <a:cs typeface="Arial" panose="020B0604020202020204" pitchFamily="34" charset="0"/>
              </a:rPr>
              <a:t>hace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contacto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formando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estructura</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anillo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vez</a:t>
            </a:r>
            <a:r>
              <a:rPr lang="en-US" sz="1200" dirty="0">
                <a:latin typeface="Arial" panose="020B0604020202020204" pitchFamily="34" charset="0"/>
                <a:cs typeface="Arial" panose="020B0604020202020204" pitchFamily="34" charset="0"/>
              </a:rPr>
              <a:t> de un </a:t>
            </a:r>
            <a:r>
              <a:rPr lang="en-US" sz="1200" dirty="0" err="1">
                <a:latin typeface="Arial" panose="020B0604020202020204" pitchFamily="34" charset="0"/>
                <a:cs typeface="Arial" panose="020B0604020202020204" pitchFamily="34" charset="0"/>
              </a:rPr>
              <a:t>tetraedro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cerrado</a:t>
            </a:r>
            <a:r>
              <a:rPr lang="en-US" sz="1200" dirty="0">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35125CA8-A4C1-4F8D-B0C0-53728A612869}"/>
              </a:ext>
            </a:extLst>
          </p:cNvPr>
          <p:cNvSpPr/>
          <p:nvPr/>
        </p:nvSpPr>
        <p:spPr>
          <a:xfrm>
            <a:off x="119282" y="4308437"/>
            <a:ext cx="4090256" cy="461665"/>
          </a:xfrm>
          <a:prstGeom prst="rect">
            <a:avLst/>
          </a:prstGeom>
        </p:spPr>
        <p:txBody>
          <a:bodyPr wrap="square">
            <a:spAutoFit/>
          </a:bodyPr>
          <a:lstStyle/>
          <a:p>
            <a:r>
              <a:rPr lang="en-US" sz="1200" dirty="0" err="1">
                <a:latin typeface="Arial" panose="020B0604020202020204" pitchFamily="34" charset="0"/>
                <a:cs typeface="Arial" panose="020B0604020202020204" pitchFamily="34" charset="0"/>
              </a:rPr>
              <a:t>Simetrias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dihedricas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aparecen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enzimas</a:t>
            </a:r>
            <a:r>
              <a:rPr lang="en-US" sz="1200" dirty="0">
                <a:latin typeface="Arial" panose="020B0604020202020204" pitchFamily="34" charset="0"/>
                <a:cs typeface="Arial" panose="020B0604020202020204" pitchFamily="34" charset="0"/>
              </a:rPr>
              <a:t> que </a:t>
            </a:r>
            <a:r>
              <a:rPr lang="en-US" sz="1200" dirty="0" err="1">
                <a:latin typeface="Arial" panose="020B0604020202020204" pitchFamily="34" charset="0"/>
                <a:cs typeface="Arial" panose="020B0604020202020204" pitchFamily="34" charset="0"/>
              </a:rPr>
              <a:t>modifican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accion</a:t>
            </a:r>
            <a:r>
              <a:rPr lang="en-US" sz="1200" dirty="0">
                <a:latin typeface="Arial" panose="020B0604020202020204" pitchFamily="34" charset="0"/>
                <a:cs typeface="Arial" panose="020B0604020202020204" pitchFamily="34" charset="0"/>
              </a:rPr>
              <a:t> a </a:t>
            </a:r>
            <a:r>
              <a:rPr lang="en-US" sz="1200" dirty="0" err="1">
                <a:latin typeface="Arial" panose="020B0604020202020204" pitchFamily="34" charset="0"/>
                <a:cs typeface="Arial" panose="020B0604020202020204" pitchFamily="34" charset="0"/>
              </a:rPr>
              <a:t>traves</a:t>
            </a:r>
            <a:r>
              <a:rPr lang="en-US" sz="1200" dirty="0">
                <a:latin typeface="Arial" panose="020B0604020202020204" pitchFamily="34" charset="0"/>
                <a:cs typeface="Arial" panose="020B0604020202020204" pitchFamily="34" charset="0"/>
              </a:rPr>
              <a:t> de la </a:t>
            </a:r>
            <a:r>
              <a:rPr lang="en-US" sz="1200" dirty="0" err="1">
                <a:latin typeface="Arial" panose="020B0604020202020204" pitchFamily="34" charset="0"/>
                <a:cs typeface="Arial" panose="020B0604020202020204" pitchFamily="34" charset="0"/>
              </a:rPr>
              <a:t>comunicacion</a:t>
            </a:r>
            <a:r>
              <a:rPr lang="en-US" sz="1200" dirty="0">
                <a:latin typeface="Arial" panose="020B0604020202020204" pitchFamily="34" charset="0"/>
                <a:cs typeface="Arial" panose="020B0604020202020204" pitchFamily="34" charset="0"/>
              </a:rPr>
              <a:t> entre </a:t>
            </a:r>
            <a:r>
              <a:rPr lang="en-US" sz="1200" dirty="0" err="1">
                <a:latin typeface="Arial" panose="020B0604020202020204" pitchFamily="34" charset="0"/>
                <a:cs typeface="Arial" panose="020B0604020202020204" pitchFamily="34" charset="0"/>
              </a:rPr>
              <a:t>subunidades</a:t>
            </a:r>
            <a:r>
              <a:rPr lang="en-US" sz="1200" dirty="0">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FCED0E87-24FE-4838-BF2D-F7F1063E25FF}"/>
              </a:ext>
            </a:extLst>
          </p:cNvPr>
          <p:cNvSpPr/>
          <p:nvPr/>
        </p:nvSpPr>
        <p:spPr>
          <a:xfrm>
            <a:off x="-1" y="0"/>
            <a:ext cx="9144000" cy="523220"/>
          </a:xfrm>
          <a:prstGeom prst="rect">
            <a:avLst/>
          </a:prstGeom>
          <a:solidFill>
            <a:schemeClr val="bg2">
              <a:lumMod val="90000"/>
            </a:schemeClr>
          </a:solidFill>
        </p:spPr>
        <p:txBody>
          <a:bodyPr wrap="square">
            <a:spAutoFit/>
          </a:bodyPr>
          <a:lstStyle/>
          <a:p>
            <a:r>
              <a:rPr lang="es-AR" sz="2800" dirty="0">
                <a:solidFill>
                  <a:srgbClr val="3333FF"/>
                </a:solidFill>
                <a:latin typeface="Arial" panose="020B0604020202020204" pitchFamily="34" charset="0"/>
                <a:cs typeface="Arial" panose="020B0604020202020204" pitchFamily="34" charset="0"/>
              </a:rPr>
              <a:t>Auto-ensamblaje</a:t>
            </a:r>
          </a:p>
        </p:txBody>
      </p:sp>
      <p:sp>
        <p:nvSpPr>
          <p:cNvPr id="6" name="Rectángulo 5">
            <a:extLst>
              <a:ext uri="{FF2B5EF4-FFF2-40B4-BE49-F238E27FC236}">
                <a16:creationId xmlns:a16="http://schemas.microsoft.com/office/drawing/2014/main" id="{D0094ED9-5728-4DF9-B5B3-2FFA9754B11D}"/>
              </a:ext>
            </a:extLst>
          </p:cNvPr>
          <p:cNvSpPr/>
          <p:nvPr/>
        </p:nvSpPr>
        <p:spPr>
          <a:xfrm>
            <a:off x="-1043" y="213714"/>
            <a:ext cx="9144000" cy="954107"/>
          </a:xfrm>
          <a:prstGeom prst="rect">
            <a:avLst/>
          </a:prstGeom>
        </p:spPr>
        <p:txBody>
          <a:bodyPr wrap="square">
            <a:spAutoFit/>
          </a:bodyPr>
          <a:lstStyle/>
          <a:p>
            <a:pPr algn="r"/>
            <a:r>
              <a:rPr lang="es-AR" sz="2800" dirty="0">
                <a:solidFill>
                  <a:srgbClr val="3333FF"/>
                </a:solidFill>
                <a:latin typeface="Arial" panose="020B0604020202020204" pitchFamily="34" charset="0"/>
                <a:cs typeface="Arial" panose="020B0604020202020204" pitchFamily="34" charset="0"/>
              </a:rPr>
              <a:t>Simetrías idénticas con interfaces en distintas locaciones, dan lugar a distintas funciones</a:t>
            </a:r>
          </a:p>
        </p:txBody>
      </p:sp>
    </p:spTree>
    <p:extLst>
      <p:ext uri="{BB962C8B-B14F-4D97-AF65-F5344CB8AC3E}">
        <p14:creationId xmlns:p14="http://schemas.microsoft.com/office/powerpoint/2010/main" val="953022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B51D661-FFFB-4014-A05B-FB7DF35503BF}"/>
              </a:ext>
            </a:extLst>
          </p:cNvPr>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s-AR" sz="2800">
                <a:solidFill>
                  <a:srgbClr val="3333FF"/>
                </a:solidFill>
                <a:latin typeface="Arial" panose="020B0604020202020204" pitchFamily="34" charset="0"/>
                <a:cs typeface="Arial" panose="020B0604020202020204" pitchFamily="34" charset="0"/>
              </a:rPr>
              <a:t>Simetrías traslacionales: 1,2,3 D</a:t>
            </a:r>
          </a:p>
        </p:txBody>
      </p:sp>
      <p:pic>
        <p:nvPicPr>
          <p:cNvPr id="6" name="Imagen 5">
            <a:extLst>
              <a:ext uri="{FF2B5EF4-FFF2-40B4-BE49-F238E27FC236}">
                <a16:creationId xmlns:a16="http://schemas.microsoft.com/office/drawing/2014/main" id="{4019C84C-1EAE-48EB-8DC0-4BF0FA05D4C2}"/>
              </a:ext>
            </a:extLst>
          </p:cNvPr>
          <p:cNvPicPr>
            <a:picLocks noChangeAspect="1"/>
          </p:cNvPicPr>
          <p:nvPr/>
        </p:nvPicPr>
        <p:blipFill rotWithShape="1">
          <a:blip r:embed="rId2"/>
          <a:srcRect b="20371"/>
          <a:stretch/>
        </p:blipFill>
        <p:spPr>
          <a:xfrm>
            <a:off x="2456269" y="2589483"/>
            <a:ext cx="4514811" cy="4657382"/>
          </a:xfrm>
          <a:prstGeom prst="rect">
            <a:avLst/>
          </a:prstGeom>
        </p:spPr>
      </p:pic>
      <p:sp>
        <p:nvSpPr>
          <p:cNvPr id="5" name="CuadroTexto 4">
            <a:extLst>
              <a:ext uri="{FF2B5EF4-FFF2-40B4-BE49-F238E27FC236}">
                <a16:creationId xmlns:a16="http://schemas.microsoft.com/office/drawing/2014/main" id="{0E42B94D-2899-4E31-A1D3-7E17E2425DB0}"/>
              </a:ext>
            </a:extLst>
          </p:cNvPr>
          <p:cNvSpPr txBox="1"/>
          <p:nvPr/>
        </p:nvSpPr>
        <p:spPr>
          <a:xfrm>
            <a:off x="0" y="549208"/>
            <a:ext cx="9144000" cy="1200329"/>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Se emplean para formar estructuras extendidas, combinadas o no con simetrías rotacionales.  El crecimiento de biomoléculas esta cuidadosamente controlado a través de sets de moléculas que “</a:t>
            </a:r>
            <a:r>
              <a:rPr lang="es-AR" dirty="0" err="1">
                <a:latin typeface="Arial" panose="020B0604020202020204" pitchFamily="34" charset="0"/>
                <a:cs typeface="Arial" panose="020B0604020202020204" pitchFamily="34" charset="0"/>
              </a:rPr>
              <a:t>cap</a:t>
            </a:r>
            <a:r>
              <a:rPr lang="es-AR" dirty="0">
                <a:latin typeface="Arial" panose="020B0604020202020204" pitchFamily="34" charset="0"/>
                <a:cs typeface="Arial" panose="020B0604020202020204" pitchFamily="34" charset="0"/>
              </a:rPr>
              <a:t>” extremos de crecimiento o </a:t>
            </a:r>
            <a:r>
              <a:rPr lang="es-AR" i="1" dirty="0" err="1">
                <a:latin typeface="Arial" panose="020B0604020202020204" pitchFamily="34" charset="0"/>
                <a:cs typeface="Arial" panose="020B0604020202020204" pitchFamily="34" charset="0"/>
              </a:rPr>
              <a:t>severing</a:t>
            </a:r>
            <a:r>
              <a:rPr lang="es-AR" dirty="0">
                <a:latin typeface="Arial" panose="020B0604020202020204" pitchFamily="34" charset="0"/>
                <a:cs typeface="Arial" panose="020B0604020202020204" pitchFamily="34" charset="0"/>
              </a:rPr>
              <a:t> proteínas que se han vuelto demasiado grandes u obsoletas. </a:t>
            </a:r>
          </a:p>
        </p:txBody>
      </p:sp>
      <p:sp>
        <p:nvSpPr>
          <p:cNvPr id="7" name="Rectángulo 6">
            <a:extLst>
              <a:ext uri="{FF2B5EF4-FFF2-40B4-BE49-F238E27FC236}">
                <a16:creationId xmlns:a16="http://schemas.microsoft.com/office/drawing/2014/main" id="{3F0DEED3-8598-4573-B110-D6E95892D75F}"/>
              </a:ext>
            </a:extLst>
          </p:cNvPr>
          <p:cNvSpPr/>
          <p:nvPr/>
        </p:nvSpPr>
        <p:spPr>
          <a:xfrm>
            <a:off x="1" y="1803240"/>
            <a:ext cx="9144000" cy="923330"/>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Hélices: </a:t>
            </a:r>
            <a:r>
              <a:rPr lang="es-AR" dirty="0" err="1">
                <a:latin typeface="Arial" panose="020B0604020202020204" pitchFamily="34" charset="0"/>
                <a:cs typeface="Arial" panose="020B0604020202020204" pitchFamily="34" charset="0"/>
              </a:rPr>
              <a:t>nanobioestructuras</a:t>
            </a:r>
            <a:r>
              <a:rPr lang="es-AR" dirty="0">
                <a:latin typeface="Arial" panose="020B0604020202020204" pitchFamily="34" charset="0"/>
                <a:cs typeface="Arial" panose="020B0604020202020204" pitchFamily="34" charset="0"/>
              </a:rPr>
              <a:t> mas comunes que incorporan simetría traslacional. </a:t>
            </a:r>
          </a:p>
          <a:p>
            <a:pPr algn="ctr"/>
            <a:r>
              <a:rPr lang="es-AR" dirty="0">
                <a:latin typeface="Arial" panose="020B0604020202020204" pitchFamily="34" charset="0"/>
                <a:cs typeface="Arial" panose="020B0604020202020204" pitchFamily="34" charset="0"/>
              </a:rPr>
              <a:t>Pueden crearse diferentes formas estructurales ubicando las interfases en distintas orientaciones relativas. </a:t>
            </a:r>
          </a:p>
        </p:txBody>
      </p:sp>
      <p:sp>
        <p:nvSpPr>
          <p:cNvPr id="8" name="Rectángulo 7">
            <a:extLst>
              <a:ext uri="{FF2B5EF4-FFF2-40B4-BE49-F238E27FC236}">
                <a16:creationId xmlns:a16="http://schemas.microsoft.com/office/drawing/2014/main" id="{5445A218-55F4-4A92-8537-8E6D815E5932}"/>
              </a:ext>
            </a:extLst>
          </p:cNvPr>
          <p:cNvSpPr/>
          <p:nvPr/>
        </p:nvSpPr>
        <p:spPr>
          <a:xfrm>
            <a:off x="-27625" y="2949866"/>
            <a:ext cx="2483894" cy="1200329"/>
          </a:xfrm>
          <a:prstGeom prst="rect">
            <a:avLst/>
          </a:prstGeom>
        </p:spPr>
        <p:txBody>
          <a:bodyPr wrap="square">
            <a:spAutoFit/>
          </a:bodyPr>
          <a:lstStyle/>
          <a:p>
            <a:pPr algn="r"/>
            <a:r>
              <a:rPr lang="es-AR" b="1" dirty="0">
                <a:latin typeface="Arial" panose="020B0604020202020204" pitchFamily="34" charset="0"/>
                <a:cs typeface="Arial" panose="020B0604020202020204" pitchFamily="34" charset="0"/>
              </a:rPr>
              <a:t>Subunidades de actina </a:t>
            </a:r>
            <a:r>
              <a:rPr lang="es-AR" dirty="0">
                <a:latin typeface="Arial" panose="020B0604020202020204" pitchFamily="34" charset="0"/>
                <a:cs typeface="Arial" panose="020B0604020202020204" pitchFamily="34" charset="0"/>
              </a:rPr>
              <a:t>se apilan una sobre otra formando un filamento delgado</a:t>
            </a:r>
          </a:p>
        </p:txBody>
      </p:sp>
      <p:sp>
        <p:nvSpPr>
          <p:cNvPr id="9" name="Rectángulo 8">
            <a:extLst>
              <a:ext uri="{FF2B5EF4-FFF2-40B4-BE49-F238E27FC236}">
                <a16:creationId xmlns:a16="http://schemas.microsoft.com/office/drawing/2014/main" id="{FCC709FD-D8D9-4769-A90D-330CB9454ED5}"/>
              </a:ext>
            </a:extLst>
          </p:cNvPr>
          <p:cNvSpPr/>
          <p:nvPr/>
        </p:nvSpPr>
        <p:spPr>
          <a:xfrm>
            <a:off x="6971080" y="2780274"/>
            <a:ext cx="1988673" cy="3970318"/>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Subunidades de tubulina: </a:t>
            </a:r>
            <a:r>
              <a:rPr lang="es-AR" dirty="0">
                <a:latin typeface="Arial" panose="020B0604020202020204" pitchFamily="34" charset="0"/>
                <a:cs typeface="Arial" panose="020B0604020202020204" pitchFamily="34" charset="0"/>
              </a:rPr>
              <a:t>interfases que interactúan alrededor del perímetro completo de la subunidad. Se apilan una sobre otras como ladrillos para formar microtúbulos huecos. </a:t>
            </a:r>
          </a:p>
        </p:txBody>
      </p:sp>
      <p:sp>
        <p:nvSpPr>
          <p:cNvPr id="10" name="Rectángulo 9">
            <a:extLst>
              <a:ext uri="{FF2B5EF4-FFF2-40B4-BE49-F238E27FC236}">
                <a16:creationId xmlns:a16="http://schemas.microsoft.com/office/drawing/2014/main" id="{FFC340B0-508F-4098-8D19-6FAA51F0F7C2}"/>
              </a:ext>
            </a:extLst>
          </p:cNvPr>
          <p:cNvSpPr/>
          <p:nvPr/>
        </p:nvSpPr>
        <p:spPr>
          <a:xfrm>
            <a:off x="184247" y="4842692"/>
            <a:ext cx="2483894" cy="1015663"/>
          </a:xfrm>
          <a:prstGeom prst="rect">
            <a:avLst/>
          </a:prstGeom>
        </p:spPr>
        <p:txBody>
          <a:bodyPr wrap="square">
            <a:spAutoFit/>
          </a:bodyPr>
          <a:lstStyle/>
          <a:p>
            <a:pPr algn="just"/>
            <a:r>
              <a:rPr lang="en-US" sz="1200" dirty="0" err="1">
                <a:latin typeface="Arial" panose="020B0604020202020204" pitchFamily="34" charset="0"/>
                <a:cs typeface="Arial" panose="020B0604020202020204" pitchFamily="34" charset="0"/>
              </a:rPr>
              <a:t>Simetrias</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linea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incluyen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traslacion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1 dimension. La </a:t>
            </a:r>
            <a:r>
              <a:rPr lang="en-US" sz="1200" dirty="0" err="1">
                <a:latin typeface="Arial" panose="020B0604020202020204" pitchFamily="34" charset="0"/>
                <a:cs typeface="Arial" panose="020B0604020202020204" pitchFamily="34" charset="0"/>
              </a:rPr>
              <a:t>adicion</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una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simetria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rotacional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alrededor</a:t>
            </a:r>
            <a:r>
              <a:rPr lang="en-US" sz="1200" dirty="0">
                <a:latin typeface="Arial" panose="020B0604020202020204" pitchFamily="34" charset="0"/>
                <a:cs typeface="Arial" panose="020B0604020202020204" pitchFamily="34" charset="0"/>
              </a:rPr>
              <a:t> del </a:t>
            </a:r>
            <a:r>
              <a:rPr lang="en-US" sz="1200" dirty="0" err="1">
                <a:latin typeface="Arial" panose="020B0604020202020204" pitchFamily="34" charset="0"/>
                <a:cs typeface="Arial" panose="020B0604020202020204" pitchFamily="34" charset="0"/>
              </a:rPr>
              <a:t>eje</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traslacion</a:t>
            </a:r>
            <a:r>
              <a:rPr lang="en-US" sz="1200" dirty="0">
                <a:latin typeface="Arial" panose="020B0604020202020204" pitchFamily="34" charset="0"/>
                <a:cs typeface="Arial" panose="020B0604020202020204" pitchFamily="34" charset="0"/>
              </a:rPr>
              <a:t> genera </a:t>
            </a:r>
            <a:r>
              <a:rPr lang="en-US" sz="1200" dirty="0" err="1">
                <a:latin typeface="Arial" panose="020B0604020202020204" pitchFamily="34" charset="0"/>
                <a:cs typeface="Arial" panose="020B0604020202020204" pitchFamily="34" charset="0"/>
              </a:rPr>
              <a:t>una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helice</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(Figure 4-17). </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24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325EC2F-0D14-447A-BC13-2AC3EF05DF0E}"/>
              </a:ext>
            </a:extLst>
          </p:cNvPr>
          <p:cNvPicPr>
            <a:picLocks noChangeAspect="1"/>
          </p:cNvPicPr>
          <p:nvPr/>
        </p:nvPicPr>
        <p:blipFill>
          <a:blip r:embed="rId2"/>
          <a:stretch>
            <a:fillRect/>
          </a:stretch>
        </p:blipFill>
        <p:spPr>
          <a:xfrm>
            <a:off x="4572000" y="807902"/>
            <a:ext cx="4260966" cy="6050098"/>
          </a:xfrm>
          <a:prstGeom prst="rect">
            <a:avLst/>
          </a:prstGeom>
        </p:spPr>
      </p:pic>
      <p:sp>
        <p:nvSpPr>
          <p:cNvPr id="5" name="Rectángulo 4">
            <a:extLst>
              <a:ext uri="{FF2B5EF4-FFF2-40B4-BE49-F238E27FC236}">
                <a16:creationId xmlns:a16="http://schemas.microsoft.com/office/drawing/2014/main" id="{9F5AD1D0-92C2-4141-B465-C3E0477D4235}"/>
              </a:ext>
            </a:extLst>
          </p:cNvPr>
          <p:cNvSpPr/>
          <p:nvPr/>
        </p:nvSpPr>
        <p:spPr>
          <a:xfrm>
            <a:off x="141869" y="2370926"/>
            <a:ext cx="4572000" cy="3970318"/>
          </a:xfrm>
          <a:prstGeom prst="rect">
            <a:avLst/>
          </a:prstGeom>
        </p:spPr>
        <p:txBody>
          <a:bodyPr>
            <a:spAutoFit/>
          </a:bodyPr>
          <a:lstStyle/>
          <a:p>
            <a:r>
              <a:rPr lang="en-US" dirty="0">
                <a:latin typeface="Palatino-Roman"/>
              </a:rPr>
              <a:t>The virus on the top is built with perfect symmetry using 60 subunits. Note how the three subunits in red comprise</a:t>
            </a:r>
          </a:p>
          <a:p>
            <a:r>
              <a:rPr lang="en-US" dirty="0">
                <a:latin typeface="Palatino-Roman"/>
              </a:rPr>
              <a:t>one of the triangular faces of the icosahedron. The larger virus on the bottom is built with 120 subunits.</a:t>
            </a:r>
          </a:p>
          <a:p>
            <a:r>
              <a:rPr lang="en-US" dirty="0">
                <a:latin typeface="Palatino-Roman"/>
              </a:rPr>
              <a:t>The subunits are all chemically identical, but the details of how they interact with their neighbors are slightly</a:t>
            </a:r>
          </a:p>
          <a:p>
            <a:r>
              <a:rPr lang="en-US" dirty="0">
                <a:latin typeface="Palatino-Roman"/>
              </a:rPr>
              <a:t>different. Note that in this virus, nine subunits form each triangular face, and there are three slightly different</a:t>
            </a:r>
          </a:p>
          <a:p>
            <a:r>
              <a:rPr lang="en-US" dirty="0">
                <a:latin typeface="Palatino-Roman"/>
              </a:rPr>
              <a:t>conformations, in different shades of red and pink.</a:t>
            </a:r>
            <a:endParaRPr lang="es-AR" dirty="0"/>
          </a:p>
        </p:txBody>
      </p:sp>
      <p:sp>
        <p:nvSpPr>
          <p:cNvPr id="2" name="Rectángulo 1">
            <a:extLst>
              <a:ext uri="{FF2B5EF4-FFF2-40B4-BE49-F238E27FC236}">
                <a16:creationId xmlns:a16="http://schemas.microsoft.com/office/drawing/2014/main" id="{FFEF14AC-3890-453D-BFD4-4B568105F031}"/>
              </a:ext>
            </a:extLst>
          </p:cNvPr>
          <p:cNvSpPr/>
          <p:nvPr/>
        </p:nvSpPr>
        <p:spPr>
          <a:xfrm>
            <a:off x="0" y="0"/>
            <a:ext cx="9144000" cy="954107"/>
          </a:xfrm>
          <a:prstGeom prst="rect">
            <a:avLst/>
          </a:prstGeom>
          <a:solidFill>
            <a:schemeClr val="bg2">
              <a:lumMod val="90000"/>
            </a:schemeClr>
          </a:solidFill>
        </p:spPr>
        <p:txBody>
          <a:bodyPr wrap="square">
            <a:spAutoFit/>
          </a:bodyPr>
          <a:lstStyle/>
          <a:p>
            <a:pPr algn="ctr"/>
            <a:r>
              <a:rPr lang="es-AR" sz="2800" dirty="0">
                <a:solidFill>
                  <a:srgbClr val="3333FF"/>
                </a:solidFill>
                <a:latin typeface="Arial" panose="020B0604020202020204" pitchFamily="34" charset="0"/>
                <a:cs typeface="Arial" panose="020B0604020202020204" pitchFamily="34" charset="0"/>
              </a:rPr>
              <a:t>Cuasi simetría: usada para construir estructuras mayores que las posibles con simetría perfecta. </a:t>
            </a:r>
          </a:p>
        </p:txBody>
      </p:sp>
    </p:spTree>
    <p:extLst>
      <p:ext uri="{BB962C8B-B14F-4D97-AF65-F5344CB8AC3E}">
        <p14:creationId xmlns:p14="http://schemas.microsoft.com/office/powerpoint/2010/main" val="1155457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2D98ADA-E340-4329-83AC-E90F7C7F96C2}"/>
              </a:ext>
            </a:extLst>
          </p:cNvPr>
          <p:cNvSpPr/>
          <p:nvPr/>
        </p:nvSpPr>
        <p:spPr>
          <a:xfrm>
            <a:off x="443948" y="954498"/>
            <a:ext cx="8256104" cy="3139321"/>
          </a:xfrm>
          <a:prstGeom prst="rect">
            <a:avLst/>
          </a:prstGeom>
        </p:spPr>
        <p:txBody>
          <a:bodyPr wrap="square">
            <a:spAutoFit/>
          </a:bodyPr>
          <a:lstStyle/>
          <a:p>
            <a:pPr algn="just"/>
            <a:r>
              <a:rPr lang="es-AR" dirty="0">
                <a:solidFill>
                  <a:srgbClr val="000000"/>
                </a:solidFill>
                <a:latin typeface="Arial" panose="020B0604020202020204" pitchFamily="34" charset="0"/>
                <a:cs typeface="Arial" panose="020B0604020202020204" pitchFamily="34" charset="0"/>
              </a:rPr>
              <a:t>La mayoría de las </a:t>
            </a:r>
            <a:r>
              <a:rPr lang="es-AR" dirty="0" err="1">
                <a:solidFill>
                  <a:srgbClr val="000000"/>
                </a:solidFill>
                <a:latin typeface="Arial" panose="020B0604020202020204" pitchFamily="34" charset="0"/>
                <a:cs typeface="Arial" panose="020B0604020202020204" pitchFamily="34" charset="0"/>
              </a:rPr>
              <a:t>nanomaquinas</a:t>
            </a:r>
            <a:r>
              <a:rPr lang="es-AR" dirty="0">
                <a:solidFill>
                  <a:srgbClr val="000000"/>
                </a:solidFill>
                <a:latin typeface="Arial" panose="020B0604020202020204" pitchFamily="34" charset="0"/>
                <a:cs typeface="Arial" panose="020B0604020202020204" pitchFamily="34" charset="0"/>
              </a:rPr>
              <a:t> incluyen partes interactuantes; el control de la interacción sucede a través del reconocimiento molecular. </a:t>
            </a:r>
          </a:p>
          <a:p>
            <a:pPr algn="just"/>
            <a:r>
              <a:rPr lang="es-AR" dirty="0">
                <a:solidFill>
                  <a:srgbClr val="000000"/>
                </a:solidFill>
                <a:latin typeface="Arial" panose="020B0604020202020204" pitchFamily="34" charset="0"/>
                <a:cs typeface="Arial" panose="020B0604020202020204" pitchFamily="34" charset="0"/>
              </a:rPr>
              <a:t>Sin embargo la operación en la </a:t>
            </a:r>
            <a:r>
              <a:rPr lang="es-AR" dirty="0" err="1">
                <a:solidFill>
                  <a:srgbClr val="000000"/>
                </a:solidFill>
                <a:latin typeface="Arial" panose="020B0604020202020204" pitchFamily="34" charset="0"/>
                <a:cs typeface="Arial" panose="020B0604020202020204" pitchFamily="34" charset="0"/>
              </a:rPr>
              <a:t>nanoescala</a:t>
            </a:r>
            <a:r>
              <a:rPr lang="es-AR" dirty="0">
                <a:solidFill>
                  <a:srgbClr val="000000"/>
                </a:solidFill>
                <a:latin typeface="Arial" panose="020B0604020202020204" pitchFamily="34" charset="0"/>
                <a:cs typeface="Arial" panose="020B0604020202020204" pitchFamily="34" charset="0"/>
              </a:rPr>
              <a:t> ocurre mediante principios distintos a los aplicados en la </a:t>
            </a:r>
            <a:r>
              <a:rPr lang="es-AR" dirty="0" err="1">
                <a:solidFill>
                  <a:srgbClr val="000000"/>
                </a:solidFill>
                <a:latin typeface="Arial" panose="020B0604020202020204" pitchFamily="34" charset="0"/>
                <a:cs typeface="Arial" panose="020B0604020202020204" pitchFamily="34" charset="0"/>
              </a:rPr>
              <a:t>macroescala</a:t>
            </a:r>
            <a:r>
              <a:rPr lang="es-AR" dirty="0">
                <a:solidFill>
                  <a:srgbClr val="000000"/>
                </a:solidFill>
                <a:latin typeface="Arial" panose="020B0604020202020204" pitchFamily="34" charset="0"/>
                <a:cs typeface="Arial" panose="020B0604020202020204" pitchFamily="34" charset="0"/>
              </a:rPr>
              <a:t>. </a:t>
            </a:r>
          </a:p>
          <a:p>
            <a:pPr algn="just"/>
            <a:r>
              <a:rPr lang="es-AR" dirty="0">
                <a:solidFill>
                  <a:srgbClr val="000000"/>
                </a:solidFill>
                <a:latin typeface="Arial" panose="020B0604020202020204" pitchFamily="34" charset="0"/>
                <a:cs typeface="Arial" panose="020B0604020202020204" pitchFamily="34" charset="0"/>
              </a:rPr>
              <a:t>La atomicidad de los objetos en la </a:t>
            </a:r>
            <a:r>
              <a:rPr lang="es-AR" dirty="0" err="1">
                <a:solidFill>
                  <a:srgbClr val="000000"/>
                </a:solidFill>
                <a:latin typeface="Arial" panose="020B0604020202020204" pitchFamily="34" charset="0"/>
                <a:cs typeface="Arial" panose="020B0604020202020204" pitchFamily="34" charset="0"/>
              </a:rPr>
              <a:t>nanoescala</a:t>
            </a:r>
            <a:r>
              <a:rPr lang="es-AR" dirty="0">
                <a:solidFill>
                  <a:srgbClr val="000000"/>
                </a:solidFill>
                <a:latin typeface="Arial" panose="020B0604020202020204" pitchFamily="34" charset="0"/>
                <a:cs typeface="Arial" panose="020B0604020202020204" pitchFamily="34" charset="0"/>
              </a:rPr>
              <a:t> es el factor mas importante: la interacción ocurre a través del contacto directo de solo unas pocas docenas de átomos.</a:t>
            </a:r>
          </a:p>
          <a:p>
            <a:pPr algn="just"/>
            <a:r>
              <a:rPr lang="es-AR" u="sng" dirty="0">
                <a:solidFill>
                  <a:srgbClr val="000000"/>
                </a:solidFill>
                <a:highlight>
                  <a:srgbClr val="FFFF00"/>
                </a:highlight>
                <a:latin typeface="Arial" panose="020B0604020202020204" pitchFamily="34" charset="0"/>
                <a:cs typeface="Arial" panose="020B0604020202020204" pitchFamily="34" charset="0"/>
              </a:rPr>
              <a:t>En la </a:t>
            </a:r>
            <a:r>
              <a:rPr lang="es-AR" u="sng" dirty="0" err="1">
                <a:solidFill>
                  <a:srgbClr val="000000"/>
                </a:solidFill>
                <a:highlight>
                  <a:srgbClr val="FFFF00"/>
                </a:highlight>
                <a:latin typeface="Arial" panose="020B0604020202020204" pitchFamily="34" charset="0"/>
                <a:cs typeface="Arial" panose="020B0604020202020204" pitchFamily="34" charset="0"/>
              </a:rPr>
              <a:t>nanoescala</a:t>
            </a:r>
            <a:r>
              <a:rPr lang="es-AR" u="sng" dirty="0">
                <a:solidFill>
                  <a:srgbClr val="000000"/>
                </a:solidFill>
                <a:highlight>
                  <a:srgbClr val="FFFF00"/>
                </a:highlight>
                <a:latin typeface="Arial" panose="020B0604020202020204" pitchFamily="34" charset="0"/>
                <a:cs typeface="Arial" panose="020B0604020202020204" pitchFamily="34" charset="0"/>
              </a:rPr>
              <a:t> no existe la variedad de materiales  e interacciones que en la </a:t>
            </a:r>
            <a:r>
              <a:rPr lang="es-AR" u="sng" dirty="0" err="1">
                <a:solidFill>
                  <a:srgbClr val="000000"/>
                </a:solidFill>
                <a:highlight>
                  <a:srgbClr val="FFFF00"/>
                </a:highlight>
                <a:latin typeface="Arial" panose="020B0604020202020204" pitchFamily="34" charset="0"/>
                <a:cs typeface="Arial" panose="020B0604020202020204" pitchFamily="34" charset="0"/>
              </a:rPr>
              <a:t>macroescala</a:t>
            </a:r>
            <a:r>
              <a:rPr lang="es-AR" u="sng" dirty="0">
                <a:solidFill>
                  <a:srgbClr val="000000"/>
                </a:solidFill>
                <a:highlight>
                  <a:srgbClr val="FFFF00"/>
                </a:highlight>
                <a:latin typeface="Arial" panose="020B0604020202020204" pitchFamily="34" charset="0"/>
                <a:cs typeface="Arial" panose="020B0604020202020204" pitchFamily="34" charset="0"/>
              </a:rPr>
              <a:t>. Interaccionan pocos átomos a través de dispersión, -H-, fuerzas electrostáticas. Otra limitación son las geometrías de los enlaces que unen los átomos en las moléculas. </a:t>
            </a:r>
            <a:endParaRPr lang="es-AR" u="sng" dirty="0">
              <a:highlight>
                <a:srgbClr val="FFFF00"/>
              </a:highlight>
            </a:endParaRPr>
          </a:p>
        </p:txBody>
      </p:sp>
      <p:sp>
        <p:nvSpPr>
          <p:cNvPr id="5" name="Rectángulo 4">
            <a:extLst>
              <a:ext uri="{FF2B5EF4-FFF2-40B4-BE49-F238E27FC236}">
                <a16:creationId xmlns:a16="http://schemas.microsoft.com/office/drawing/2014/main" id="{699DE443-9357-48E9-8251-68ED2BA0DB5A}"/>
              </a:ext>
            </a:extLst>
          </p:cNvPr>
          <p:cNvSpPr/>
          <p:nvPr/>
        </p:nvSpPr>
        <p:spPr>
          <a:xfrm>
            <a:off x="0" y="134593"/>
            <a:ext cx="9144000" cy="523220"/>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Reconocimiento molecular </a:t>
            </a:r>
          </a:p>
        </p:txBody>
      </p:sp>
    </p:spTree>
    <p:extLst>
      <p:ext uri="{BB962C8B-B14F-4D97-AF65-F5344CB8AC3E}">
        <p14:creationId xmlns:p14="http://schemas.microsoft.com/office/powerpoint/2010/main" val="1561182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A58CAF4-26CF-44EA-B4F3-F51663C3169D}"/>
              </a:ext>
            </a:extLst>
          </p:cNvPr>
          <p:cNvPicPr>
            <a:picLocks noChangeAspect="1"/>
          </p:cNvPicPr>
          <p:nvPr/>
        </p:nvPicPr>
        <p:blipFill>
          <a:blip r:embed="rId2"/>
          <a:stretch>
            <a:fillRect/>
          </a:stretch>
        </p:blipFill>
        <p:spPr>
          <a:xfrm>
            <a:off x="2233001" y="530157"/>
            <a:ext cx="4677998" cy="5057203"/>
          </a:xfrm>
          <a:prstGeom prst="rect">
            <a:avLst/>
          </a:prstGeom>
        </p:spPr>
      </p:pic>
      <p:sp>
        <p:nvSpPr>
          <p:cNvPr id="5" name="Rectángulo 4">
            <a:extLst>
              <a:ext uri="{FF2B5EF4-FFF2-40B4-BE49-F238E27FC236}">
                <a16:creationId xmlns:a16="http://schemas.microsoft.com/office/drawing/2014/main" id="{A6D8B535-F3BD-4D75-BB9D-C6987039F4C7}"/>
              </a:ext>
            </a:extLst>
          </p:cNvPr>
          <p:cNvSpPr/>
          <p:nvPr/>
        </p:nvSpPr>
        <p:spPr>
          <a:xfrm>
            <a:off x="0" y="5587360"/>
            <a:ext cx="9144000" cy="923330"/>
          </a:xfrm>
          <a:prstGeom prst="rect">
            <a:avLst/>
          </a:prstGeom>
        </p:spPr>
        <p:txBody>
          <a:bodyPr wrap="square">
            <a:spAutoFit/>
          </a:bodyPr>
          <a:lstStyle/>
          <a:p>
            <a:pPr algn="ctr"/>
            <a:r>
              <a:rPr lang="es-AR" dirty="0" err="1">
                <a:latin typeface="Arial" panose="020B0604020202020204" pitchFamily="34" charset="0"/>
                <a:cs typeface="Arial" panose="020B0604020202020204" pitchFamily="34" charset="0"/>
              </a:rPr>
              <a:t>Enolasa</a:t>
            </a:r>
            <a:r>
              <a:rPr lang="es-AR" dirty="0">
                <a:latin typeface="Arial" panose="020B0604020202020204" pitchFamily="34" charset="0"/>
                <a:cs typeface="Arial" panose="020B0604020202020204" pitchFamily="34" charset="0"/>
              </a:rPr>
              <a:t>: compuesta por 2 subunidades idénticas que se asocian en un </a:t>
            </a:r>
            <a:r>
              <a:rPr lang="es-AR" dirty="0" err="1">
                <a:latin typeface="Arial" panose="020B0604020202020204" pitchFamily="34" charset="0"/>
                <a:cs typeface="Arial" panose="020B0604020202020204" pitchFamily="34" charset="0"/>
              </a:rPr>
              <a:t>dimero</a:t>
            </a:r>
            <a:r>
              <a:rPr lang="es-AR" dirty="0">
                <a:latin typeface="Arial" panose="020B0604020202020204" pitchFamily="34" charset="0"/>
                <a:cs typeface="Arial" panose="020B0604020202020204" pitchFamily="34" charset="0"/>
              </a:rPr>
              <a:t>. </a:t>
            </a:r>
          </a:p>
          <a:p>
            <a:pPr algn="ctr"/>
            <a:r>
              <a:rPr lang="es-AR" b="1" dirty="0">
                <a:latin typeface="Arial" panose="020B0604020202020204" pitchFamily="34" charset="0"/>
                <a:cs typeface="Arial" panose="020B0604020202020204" pitchFamily="34" charset="0"/>
              </a:rPr>
              <a:t>Grandes cantidades de puentes H </a:t>
            </a:r>
            <a:r>
              <a:rPr lang="es-AR" dirty="0">
                <a:latin typeface="Arial" panose="020B0604020202020204" pitchFamily="34" charset="0"/>
                <a:cs typeface="Arial" panose="020B0604020202020204" pitchFamily="34" charset="0"/>
              </a:rPr>
              <a:t>que unen las subunidades+ </a:t>
            </a:r>
            <a:r>
              <a:rPr lang="es-AR" b="1" dirty="0">
                <a:latin typeface="Arial" panose="020B0604020202020204" pitchFamily="34" charset="0"/>
                <a:cs typeface="Arial" panose="020B0604020202020204" pitchFamily="34" charset="0"/>
              </a:rPr>
              <a:t>complementariedad de formas. </a:t>
            </a:r>
          </a:p>
        </p:txBody>
      </p:sp>
      <p:sp>
        <p:nvSpPr>
          <p:cNvPr id="6" name="Rectángulo 5">
            <a:extLst>
              <a:ext uri="{FF2B5EF4-FFF2-40B4-BE49-F238E27FC236}">
                <a16:creationId xmlns:a16="http://schemas.microsoft.com/office/drawing/2014/main" id="{3BBACDCD-03BF-4CE8-A58D-358D2C7A88B1}"/>
              </a:ext>
            </a:extLst>
          </p:cNvPr>
          <p:cNvSpPr/>
          <p:nvPr/>
        </p:nvSpPr>
        <p:spPr>
          <a:xfrm>
            <a:off x="0" y="0"/>
            <a:ext cx="9144000" cy="523220"/>
          </a:xfrm>
          <a:prstGeom prst="rect">
            <a:avLst/>
          </a:prstGeom>
          <a:solidFill>
            <a:schemeClr val="bg2"/>
          </a:solidFill>
        </p:spPr>
        <p:txBody>
          <a:bodyPr wrap="square">
            <a:spAutoFit/>
          </a:bodyPr>
          <a:lstStyle/>
          <a:p>
            <a:pPr algn="ctr"/>
            <a:r>
              <a:rPr lang="es-AR" sz="2800" b="1" dirty="0">
                <a:latin typeface="Arial" panose="020B0604020202020204" pitchFamily="34" charset="0"/>
                <a:cs typeface="Arial" panose="020B0604020202020204" pitchFamily="34" charset="0"/>
              </a:rPr>
              <a:t>Principio de </a:t>
            </a:r>
            <a:r>
              <a:rPr lang="es-AR" sz="2800" dirty="0">
                <a:latin typeface="Arial" panose="020B0604020202020204" pitchFamily="34" charset="0"/>
                <a:cs typeface="Arial" panose="020B0604020202020204" pitchFamily="34" charset="0"/>
              </a:rPr>
              <a:t>Crane </a:t>
            </a:r>
          </a:p>
        </p:txBody>
      </p:sp>
    </p:spTree>
    <p:extLst>
      <p:ext uri="{BB962C8B-B14F-4D97-AF65-F5344CB8AC3E}">
        <p14:creationId xmlns:p14="http://schemas.microsoft.com/office/powerpoint/2010/main" val="707071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3423623-02F7-42C9-A92F-A28BCE2E37DC}"/>
              </a:ext>
            </a:extLst>
          </p:cNvPr>
          <p:cNvPicPr>
            <a:picLocks noChangeAspect="1"/>
          </p:cNvPicPr>
          <p:nvPr/>
        </p:nvPicPr>
        <p:blipFill>
          <a:blip r:embed="rId2"/>
          <a:stretch>
            <a:fillRect/>
          </a:stretch>
        </p:blipFill>
        <p:spPr>
          <a:xfrm>
            <a:off x="4175894" y="1276078"/>
            <a:ext cx="4968106" cy="5581922"/>
          </a:xfrm>
          <a:prstGeom prst="rect">
            <a:avLst/>
          </a:prstGeom>
        </p:spPr>
      </p:pic>
      <p:sp>
        <p:nvSpPr>
          <p:cNvPr id="5" name="Rectángulo 4">
            <a:extLst>
              <a:ext uri="{FF2B5EF4-FFF2-40B4-BE49-F238E27FC236}">
                <a16:creationId xmlns:a16="http://schemas.microsoft.com/office/drawing/2014/main" id="{7CFF4C16-6CB4-4B11-968D-EE500CE7ACAC}"/>
              </a:ext>
            </a:extLst>
          </p:cNvPr>
          <p:cNvSpPr/>
          <p:nvPr/>
        </p:nvSpPr>
        <p:spPr>
          <a:xfrm>
            <a:off x="-13328" y="1720840"/>
            <a:ext cx="5158534" cy="3139321"/>
          </a:xfrm>
          <a:prstGeom prst="rect">
            <a:avLst/>
          </a:prstGeom>
        </p:spPr>
        <p:txBody>
          <a:bodyPr wrap="square">
            <a:spAutoFit/>
          </a:bodyPr>
          <a:lstStyle/>
          <a:p>
            <a:pPr algn="r"/>
            <a:r>
              <a:rPr lang="es-AR" dirty="0">
                <a:latin typeface="Arial" panose="020B0604020202020204" pitchFamily="34" charset="0"/>
                <a:cs typeface="Arial" panose="020B0604020202020204" pitchFamily="34" charset="0"/>
              </a:rPr>
              <a:t>Proteína de señalización </a:t>
            </a:r>
            <a:r>
              <a:rPr lang="es-AR" dirty="0" err="1">
                <a:latin typeface="Arial" panose="020B0604020202020204" pitchFamily="34" charset="0"/>
                <a:cs typeface="Arial" panose="020B0604020202020204" pitchFamily="34" charset="0"/>
              </a:rPr>
              <a:t>protein</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kinasa</a:t>
            </a:r>
            <a:r>
              <a:rPr lang="es-AR" dirty="0">
                <a:latin typeface="Arial" panose="020B0604020202020204" pitchFamily="34" charset="0"/>
                <a:cs typeface="Arial" panose="020B0604020202020204" pitchFamily="34" charset="0"/>
              </a:rPr>
              <a:t> dependiente de </a:t>
            </a:r>
            <a:r>
              <a:rPr lang="es-AR" dirty="0" err="1">
                <a:latin typeface="Arial" panose="020B0604020202020204" pitchFamily="34" charset="0"/>
                <a:cs typeface="Arial" panose="020B0604020202020204" pitchFamily="34" charset="0"/>
              </a:rPr>
              <a:t>cAMP</a:t>
            </a:r>
            <a:r>
              <a:rPr lang="es-AR" dirty="0">
                <a:latin typeface="Arial" panose="020B0604020202020204" pitchFamily="34" charset="0"/>
                <a:cs typeface="Arial" panose="020B0604020202020204" pitchFamily="34" charset="0"/>
              </a:rPr>
              <a:t>. El anillo de adenina es reconocido de diferentes formas. Por ejemplo, mediante la formación de un espacio que encaja perfectamente con el anillo plano de adenina. La unión ocurre mediante puentes de H. </a:t>
            </a:r>
          </a:p>
          <a:p>
            <a:pPr algn="r"/>
            <a:r>
              <a:rPr lang="es-AR" dirty="0">
                <a:latin typeface="Arial" panose="020B0604020202020204" pitchFamily="34" charset="0"/>
                <a:cs typeface="Arial" panose="020B0604020202020204" pitchFamily="34" charset="0"/>
              </a:rPr>
              <a:t>Un residuo de tirosina se posiciona muy cerca del átomo marcado con *. Guanina posee un grupo voluminoso en esta posición, que seria bloqueado por la tirosina si tratara de unirse al sitio activo original. </a:t>
            </a:r>
          </a:p>
        </p:txBody>
      </p:sp>
      <p:sp>
        <p:nvSpPr>
          <p:cNvPr id="6" name="Rectángulo 5">
            <a:extLst>
              <a:ext uri="{FF2B5EF4-FFF2-40B4-BE49-F238E27FC236}">
                <a16:creationId xmlns:a16="http://schemas.microsoft.com/office/drawing/2014/main" id="{22A3B0F9-1849-4B5A-9DD6-C42F9320116A}"/>
              </a:ext>
            </a:extLst>
          </p:cNvPr>
          <p:cNvSpPr/>
          <p:nvPr/>
        </p:nvSpPr>
        <p:spPr>
          <a:xfrm>
            <a:off x="-13328" y="0"/>
            <a:ext cx="9144000" cy="1384995"/>
          </a:xfrm>
          <a:prstGeom prst="rect">
            <a:avLst/>
          </a:prstGeom>
        </p:spPr>
        <p:txBody>
          <a:bodyPr wrap="square">
            <a:spAutoFit/>
          </a:bodyPr>
          <a:lstStyle/>
          <a:p>
            <a:pPr algn="ctr"/>
            <a:r>
              <a:rPr lang="es-AR" sz="2800" dirty="0">
                <a:latin typeface="Arial" panose="020B0604020202020204" pitchFamily="34" charset="0"/>
                <a:cs typeface="Arial" panose="020B0604020202020204" pitchFamily="34" charset="0"/>
              </a:rPr>
              <a:t>La adenina es reconocida por un sitio activo capaz de adaptar su forma, mas un contacto especial que excluye el </a:t>
            </a:r>
            <a:r>
              <a:rPr lang="es-AR" sz="2800" i="1" dirty="0" err="1">
                <a:latin typeface="Arial" panose="020B0604020202020204" pitchFamily="34" charset="0"/>
                <a:cs typeface="Arial" panose="020B0604020202020204" pitchFamily="34" charset="0"/>
              </a:rPr>
              <a:t>binding</a:t>
            </a:r>
            <a:r>
              <a:rPr lang="es-AR" sz="2800" dirty="0">
                <a:latin typeface="Arial" panose="020B0604020202020204" pitchFamily="34" charset="0"/>
                <a:cs typeface="Arial" panose="020B0604020202020204" pitchFamily="34" charset="0"/>
              </a:rPr>
              <a:t> a guanina</a:t>
            </a:r>
          </a:p>
        </p:txBody>
      </p:sp>
    </p:spTree>
    <p:extLst>
      <p:ext uri="{BB962C8B-B14F-4D97-AF65-F5344CB8AC3E}">
        <p14:creationId xmlns:p14="http://schemas.microsoft.com/office/powerpoint/2010/main" val="564637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83143B2-B7A1-4F93-8CF3-A4B6FF94F888}"/>
              </a:ext>
            </a:extLst>
          </p:cNvPr>
          <p:cNvPicPr>
            <a:picLocks noChangeAspect="1"/>
          </p:cNvPicPr>
          <p:nvPr/>
        </p:nvPicPr>
        <p:blipFill>
          <a:blip r:embed="rId2"/>
          <a:stretch>
            <a:fillRect/>
          </a:stretch>
        </p:blipFill>
        <p:spPr>
          <a:xfrm>
            <a:off x="873118" y="1443445"/>
            <a:ext cx="7397763" cy="5414555"/>
          </a:xfrm>
          <a:prstGeom prst="rect">
            <a:avLst/>
          </a:prstGeom>
        </p:spPr>
      </p:pic>
      <p:sp>
        <p:nvSpPr>
          <p:cNvPr id="5" name="Rectángulo 4">
            <a:extLst>
              <a:ext uri="{FF2B5EF4-FFF2-40B4-BE49-F238E27FC236}">
                <a16:creationId xmlns:a16="http://schemas.microsoft.com/office/drawing/2014/main" id="{88409842-0721-4B16-B7EE-1C6C17208116}"/>
              </a:ext>
            </a:extLst>
          </p:cNvPr>
          <p:cNvSpPr/>
          <p:nvPr/>
        </p:nvSpPr>
        <p:spPr>
          <a:xfrm>
            <a:off x="1" y="0"/>
            <a:ext cx="9143999" cy="1908215"/>
          </a:xfrm>
          <a:prstGeom prst="rect">
            <a:avLst/>
          </a:prstGeom>
        </p:spPr>
        <p:txBody>
          <a:bodyPr wrap="square">
            <a:spAutoFit/>
          </a:bodyPr>
          <a:lstStyle/>
          <a:p>
            <a:pPr algn="ctr"/>
            <a:r>
              <a:rPr lang="es-AR" sz="2800" dirty="0">
                <a:latin typeface="Arial" panose="020B0604020202020204" pitchFamily="34" charset="0"/>
                <a:cs typeface="Arial" panose="020B0604020202020204" pitchFamily="34" charset="0"/>
              </a:rPr>
              <a:t>Corrección de pruebas </a:t>
            </a:r>
          </a:p>
          <a:p>
            <a:pPr algn="just"/>
            <a:r>
              <a:rPr lang="es-AR" dirty="0">
                <a:latin typeface="Arial" panose="020B0604020202020204" pitchFamily="34" charset="0"/>
                <a:cs typeface="Arial" panose="020B0604020202020204" pitchFamily="34" charset="0"/>
              </a:rPr>
              <a:t>Usada para aumentar la exactitud de la </a:t>
            </a:r>
            <a:r>
              <a:rPr lang="es-AR" dirty="0" err="1">
                <a:latin typeface="Arial" panose="020B0604020202020204" pitchFamily="34" charset="0"/>
                <a:cs typeface="Arial" panose="020B0604020202020204" pitchFamily="34" charset="0"/>
              </a:rPr>
              <a:t>leucyl-tRNA</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synthetase</a:t>
            </a:r>
            <a:r>
              <a:rPr lang="es-AR" dirty="0">
                <a:latin typeface="Arial" panose="020B0604020202020204" pitchFamily="34" charset="0"/>
                <a:cs typeface="Arial" panose="020B0604020202020204" pitchFamily="34" charset="0"/>
              </a:rPr>
              <a:t>, enzima que conecta leucina a su propio </a:t>
            </a:r>
            <a:r>
              <a:rPr lang="es-AR" dirty="0" err="1">
                <a:latin typeface="Arial" panose="020B0604020202020204" pitchFamily="34" charset="0"/>
                <a:cs typeface="Arial" panose="020B0604020202020204" pitchFamily="34" charset="0"/>
              </a:rPr>
              <a:t>tRNA</a:t>
            </a:r>
            <a:r>
              <a:rPr lang="es-AR" dirty="0">
                <a:latin typeface="Arial" panose="020B0604020202020204" pitchFamily="34" charset="0"/>
                <a:cs typeface="Arial" panose="020B0604020202020204" pitchFamily="34" charset="0"/>
              </a:rPr>
              <a:t> en la síntesis de proteínas. La enzima (gris) tiene 2 sitios activos. El sitio de carga adiciona leucina a la punta del </a:t>
            </a:r>
            <a:r>
              <a:rPr lang="es-AR" dirty="0" err="1">
                <a:latin typeface="Arial" panose="020B0604020202020204" pitchFamily="34" charset="0"/>
                <a:cs typeface="Arial" panose="020B0604020202020204" pitchFamily="34" charset="0"/>
              </a:rPr>
              <a:t>tRNA</a:t>
            </a:r>
            <a:r>
              <a:rPr lang="es-AR" dirty="0">
                <a:latin typeface="Arial" panose="020B0604020202020204" pitchFamily="34" charset="0"/>
                <a:cs typeface="Arial" panose="020B0604020202020204" pitchFamily="34" charset="0"/>
              </a:rPr>
              <a:t>, (rosa). Puede ocurrir que valina se adicione en vez de leucina. Un segundo sitio activo (de edición) únicamente encaja con valina, eliminándola en caso de estar presente </a:t>
            </a:r>
          </a:p>
        </p:txBody>
      </p:sp>
    </p:spTree>
    <p:extLst>
      <p:ext uri="{BB962C8B-B14F-4D97-AF65-F5344CB8AC3E}">
        <p14:creationId xmlns:p14="http://schemas.microsoft.com/office/powerpoint/2010/main" val="297887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A1B9FB-9CC3-4575-B916-2DD6014ED54A}"/>
              </a:ext>
            </a:extLst>
          </p:cNvPr>
          <p:cNvPicPr>
            <a:picLocks noChangeAspect="1"/>
          </p:cNvPicPr>
          <p:nvPr/>
        </p:nvPicPr>
        <p:blipFill>
          <a:blip r:embed="rId2"/>
          <a:stretch>
            <a:fillRect/>
          </a:stretch>
        </p:blipFill>
        <p:spPr>
          <a:xfrm>
            <a:off x="4474527" y="1818547"/>
            <a:ext cx="4505746" cy="4607122"/>
          </a:xfrm>
          <a:prstGeom prst="rect">
            <a:avLst/>
          </a:prstGeom>
        </p:spPr>
      </p:pic>
      <p:sp>
        <p:nvSpPr>
          <p:cNvPr id="5" name="Rectángulo 4">
            <a:extLst>
              <a:ext uri="{FF2B5EF4-FFF2-40B4-BE49-F238E27FC236}">
                <a16:creationId xmlns:a16="http://schemas.microsoft.com/office/drawing/2014/main" id="{8C7C3533-F50C-4D1F-BD61-8426050882B0}"/>
              </a:ext>
            </a:extLst>
          </p:cNvPr>
          <p:cNvSpPr/>
          <p:nvPr/>
        </p:nvSpPr>
        <p:spPr>
          <a:xfrm>
            <a:off x="0" y="5003"/>
            <a:ext cx="9144000" cy="954107"/>
          </a:xfrm>
          <a:prstGeom prst="rect">
            <a:avLst/>
          </a:prstGeom>
          <a:solidFill>
            <a:schemeClr val="bg2">
              <a:lumMod val="90000"/>
            </a:schemeClr>
          </a:solidFill>
        </p:spPr>
        <p:txBody>
          <a:bodyPr wrap="square">
            <a:spAutoFit/>
          </a:bodyPr>
          <a:lstStyle/>
          <a:p>
            <a:pPr algn="ctr"/>
            <a:r>
              <a:rPr lang="en-US" sz="2800" dirty="0">
                <a:solidFill>
                  <a:srgbClr val="3333FF"/>
                </a:solidFill>
                <a:latin typeface="Arial" panose="020B0604020202020204" pitchFamily="34" charset="0"/>
                <a:cs typeface="Arial" panose="020B0604020202020204" pitchFamily="34" charset="0"/>
              </a:rPr>
              <a:t>La precision de las </a:t>
            </a:r>
            <a:r>
              <a:rPr lang="en-US" sz="2800" dirty="0" err="1">
                <a:solidFill>
                  <a:srgbClr val="3333FF"/>
                </a:solidFill>
                <a:latin typeface="Arial" panose="020B0604020202020204" pitchFamily="34" charset="0"/>
                <a:cs typeface="Arial" panose="020B0604020202020204" pitchFamily="34" charset="0"/>
              </a:rPr>
              <a:t>nanobiomaquinas</a:t>
            </a:r>
            <a:r>
              <a:rPr lang="en-US" sz="2800" dirty="0">
                <a:solidFill>
                  <a:srgbClr val="3333FF"/>
                </a:solidFill>
                <a:latin typeface="Arial" panose="020B0604020202020204" pitchFamily="34" charset="0"/>
                <a:cs typeface="Arial" panose="020B0604020202020204" pitchFamily="34" charset="0"/>
              </a:rPr>
              <a:t> </a:t>
            </a:r>
            <a:r>
              <a:rPr lang="en-US" sz="2800" dirty="0" err="1">
                <a:solidFill>
                  <a:srgbClr val="3333FF"/>
                </a:solidFill>
                <a:latin typeface="Arial" panose="020B0604020202020204" pitchFamily="34" charset="0"/>
                <a:cs typeface="Arial" panose="020B0604020202020204" pitchFamily="34" charset="0"/>
              </a:rPr>
              <a:t>esta</a:t>
            </a:r>
            <a:r>
              <a:rPr lang="en-US" sz="2800" dirty="0">
                <a:solidFill>
                  <a:srgbClr val="3333FF"/>
                </a:solidFill>
                <a:latin typeface="Arial" panose="020B0604020202020204" pitchFamily="34" charset="0"/>
                <a:cs typeface="Arial" panose="020B0604020202020204" pitchFamily="34" charset="0"/>
              </a:rPr>
              <a:t> </a:t>
            </a:r>
            <a:r>
              <a:rPr lang="en-US" sz="2800" dirty="0" err="1">
                <a:solidFill>
                  <a:srgbClr val="3333FF"/>
                </a:solidFill>
                <a:latin typeface="Arial" panose="020B0604020202020204" pitchFamily="34" charset="0"/>
                <a:cs typeface="Arial" panose="020B0604020202020204" pitchFamily="34" charset="0"/>
              </a:rPr>
              <a:t>limitada</a:t>
            </a:r>
            <a:r>
              <a:rPr lang="en-US" sz="2800" dirty="0">
                <a:solidFill>
                  <a:srgbClr val="3333FF"/>
                </a:solidFill>
                <a:latin typeface="Arial" panose="020B0604020202020204" pitchFamily="34" charset="0"/>
                <a:cs typeface="Arial" panose="020B0604020202020204" pitchFamily="34" charset="0"/>
              </a:rPr>
              <a:t> </a:t>
            </a:r>
            <a:r>
              <a:rPr lang="en-US" sz="2800" dirty="0" err="1">
                <a:solidFill>
                  <a:srgbClr val="3333FF"/>
                </a:solidFill>
                <a:latin typeface="Arial" panose="020B0604020202020204" pitchFamily="34" charset="0"/>
                <a:cs typeface="Arial" panose="020B0604020202020204" pitchFamily="34" charset="0"/>
              </a:rPr>
              <a:t>por</a:t>
            </a:r>
            <a:r>
              <a:rPr lang="en-US" sz="2800" dirty="0">
                <a:solidFill>
                  <a:srgbClr val="3333FF"/>
                </a:solidFill>
                <a:latin typeface="Arial" panose="020B0604020202020204" pitchFamily="34" charset="0"/>
                <a:cs typeface="Arial" panose="020B0604020202020204" pitchFamily="34" charset="0"/>
              </a:rPr>
              <a:t> la </a:t>
            </a:r>
            <a:r>
              <a:rPr lang="en-US" sz="2800" dirty="0" err="1">
                <a:solidFill>
                  <a:srgbClr val="3333FF"/>
                </a:solidFill>
                <a:latin typeface="Arial" panose="020B0604020202020204" pitchFamily="34" charset="0"/>
                <a:cs typeface="Arial" panose="020B0604020202020204" pitchFamily="34" charset="0"/>
              </a:rPr>
              <a:t>atomicidad</a:t>
            </a:r>
            <a:r>
              <a:rPr lang="en-US" sz="2800" dirty="0">
                <a:solidFill>
                  <a:srgbClr val="3333FF"/>
                </a:solidFill>
                <a:latin typeface="Arial" panose="020B0604020202020204" pitchFamily="34" charset="0"/>
                <a:cs typeface="Arial" panose="020B0604020202020204" pitchFamily="34" charset="0"/>
              </a:rPr>
              <a:t> de las </a:t>
            </a:r>
            <a:r>
              <a:rPr lang="es-AR" sz="2800" dirty="0">
                <a:solidFill>
                  <a:srgbClr val="3333FF"/>
                </a:solidFill>
                <a:latin typeface="Arial" panose="020B0604020202020204" pitchFamily="34" charset="0"/>
                <a:cs typeface="Arial" panose="020B0604020202020204" pitchFamily="34" charset="0"/>
              </a:rPr>
              <a:t>moléculas</a:t>
            </a:r>
            <a:r>
              <a:rPr lang="en-US" sz="2800" dirty="0">
                <a:solidFill>
                  <a:srgbClr val="3333FF"/>
                </a:solidFill>
                <a:latin typeface="Arial" panose="020B0604020202020204" pitchFamily="34" charset="0"/>
                <a:cs typeface="Arial" panose="020B0604020202020204" pitchFamily="34" charset="0"/>
              </a:rPr>
              <a:t>.  </a:t>
            </a:r>
            <a:endParaRPr lang="es-AR" sz="2800" dirty="0">
              <a:solidFill>
                <a:srgbClr val="3333FF"/>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851D8A5C-BD71-424A-8375-1C95CAFAC73B}"/>
              </a:ext>
            </a:extLst>
          </p:cNvPr>
          <p:cNvSpPr/>
          <p:nvPr/>
        </p:nvSpPr>
        <p:spPr>
          <a:xfrm>
            <a:off x="172278" y="2323395"/>
            <a:ext cx="4302249" cy="923330"/>
          </a:xfrm>
          <a:prstGeom prst="rect">
            <a:avLst/>
          </a:prstGeom>
        </p:spPr>
        <p:txBody>
          <a:bodyPr wrap="square">
            <a:spAutoFit/>
          </a:bodyPr>
          <a:lstStyle/>
          <a:p>
            <a:pPr algn="r"/>
            <a:r>
              <a:rPr lang="es-AR" dirty="0">
                <a:latin typeface="Arial" panose="020B0604020202020204" pitchFamily="34" charset="0"/>
                <a:cs typeface="Arial" panose="020B0604020202020204" pitchFamily="34" charset="0"/>
              </a:rPr>
              <a:t>Red cuadrada. Poca precisión en el reconocimiento de un átomo de radio pequeño</a:t>
            </a:r>
          </a:p>
        </p:txBody>
      </p:sp>
      <p:sp>
        <p:nvSpPr>
          <p:cNvPr id="7" name="Rectángulo 6">
            <a:extLst>
              <a:ext uri="{FF2B5EF4-FFF2-40B4-BE49-F238E27FC236}">
                <a16:creationId xmlns:a16="http://schemas.microsoft.com/office/drawing/2014/main" id="{98019008-4F01-42DA-94F6-AA2E765A6136}"/>
              </a:ext>
            </a:extLst>
          </p:cNvPr>
          <p:cNvSpPr/>
          <p:nvPr/>
        </p:nvSpPr>
        <p:spPr>
          <a:xfrm>
            <a:off x="172278" y="4914495"/>
            <a:ext cx="4572000" cy="646331"/>
          </a:xfrm>
          <a:prstGeom prst="rect">
            <a:avLst/>
          </a:prstGeom>
        </p:spPr>
        <p:txBody>
          <a:bodyPr>
            <a:spAutoFit/>
          </a:bodyPr>
          <a:lstStyle/>
          <a:p>
            <a:pPr algn="ctr"/>
            <a:r>
              <a:rPr lang="en-US" dirty="0" err="1">
                <a:latin typeface="Arial" panose="020B0604020202020204" pitchFamily="34" charset="0"/>
                <a:cs typeface="Arial" panose="020B0604020202020204" pitchFamily="34" charset="0"/>
              </a:rPr>
              <a:t>nanobiomaquinas</a:t>
            </a:r>
            <a:r>
              <a:rPr lang="en-US" dirty="0">
                <a:latin typeface="Arial" panose="020B0604020202020204" pitchFamily="34" charset="0"/>
                <a:cs typeface="Arial" panose="020B0604020202020204" pitchFamily="34" charset="0"/>
              </a:rPr>
              <a:t>: mayor </a:t>
            </a:r>
            <a:r>
              <a:rPr lang="en-US" dirty="0" err="1">
                <a:latin typeface="Arial" panose="020B0604020202020204" pitchFamily="34" charset="0"/>
                <a:cs typeface="Arial" panose="020B0604020202020204" pitchFamily="34" charset="0"/>
              </a:rPr>
              <a:t>infraestructura</a:t>
            </a:r>
            <a:r>
              <a:rPr lang="en-US" dirty="0">
                <a:latin typeface="Arial" panose="020B0604020202020204" pitchFamily="34" charset="0"/>
                <a:cs typeface="Arial" panose="020B0604020202020204" pitchFamily="34" charset="0"/>
              </a:rPr>
              <a:t> para </a:t>
            </a:r>
            <a:r>
              <a:rPr lang="en-US" dirty="0" err="1">
                <a:latin typeface="Arial" panose="020B0604020202020204" pitchFamily="34" charset="0"/>
                <a:cs typeface="Arial" panose="020B0604020202020204" pitchFamily="34" charset="0"/>
              </a:rPr>
              <a:t>posicionar</a:t>
            </a:r>
            <a:r>
              <a:rPr lang="en-US" dirty="0">
                <a:latin typeface="Arial" panose="020B0604020202020204" pitchFamily="34" charset="0"/>
                <a:cs typeface="Arial" panose="020B0604020202020204" pitchFamily="34" charset="0"/>
              </a:rPr>
              <a:t> sitios clave .</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159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A77FF62-3888-45E5-B7E1-9FDBAEC6A392}"/>
              </a:ext>
            </a:extLst>
          </p:cNvPr>
          <p:cNvSpPr/>
          <p:nvPr/>
        </p:nvSpPr>
        <p:spPr>
          <a:xfrm>
            <a:off x="0" y="24790"/>
            <a:ext cx="9159306" cy="523220"/>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 F</a:t>
            </a:r>
            <a:r>
              <a:rPr lang="es-AR" sz="2800" dirty="0">
                <a:solidFill>
                  <a:srgbClr val="3333FF"/>
                </a:solidFill>
                <a:latin typeface="Arial" panose="020B0604020202020204" pitchFamily="34" charset="0"/>
                <a:cs typeface="Arial" panose="020B0604020202020204" pitchFamily="34" charset="0"/>
              </a:rPr>
              <a:t>lexibilidad a todos los niveles</a:t>
            </a:r>
          </a:p>
        </p:txBody>
      </p:sp>
      <p:sp>
        <p:nvSpPr>
          <p:cNvPr id="5" name="Rectángulo 4">
            <a:extLst>
              <a:ext uri="{FF2B5EF4-FFF2-40B4-BE49-F238E27FC236}">
                <a16:creationId xmlns:a16="http://schemas.microsoft.com/office/drawing/2014/main" id="{FBC9B600-7E3F-4EDC-B4F8-BEECE39E583A}"/>
              </a:ext>
            </a:extLst>
          </p:cNvPr>
          <p:cNvSpPr/>
          <p:nvPr/>
        </p:nvSpPr>
        <p:spPr>
          <a:xfrm>
            <a:off x="379633" y="870107"/>
            <a:ext cx="8552331" cy="1754326"/>
          </a:xfrm>
          <a:prstGeom prst="rect">
            <a:avLst/>
          </a:prstGeom>
        </p:spPr>
        <p:txBody>
          <a:bodyPr wrap="square">
            <a:spAutoFit/>
          </a:bodyPr>
          <a:lstStyle/>
          <a:p>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la macro/micro </a:t>
            </a:r>
            <a:r>
              <a:rPr lang="en-US" dirty="0" err="1">
                <a:latin typeface="Arial" panose="020B0604020202020204" pitchFamily="34" charset="0"/>
                <a:cs typeface="Arial" panose="020B0604020202020204" pitchFamily="34" charset="0"/>
              </a:rPr>
              <a:t>escala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components </a:t>
            </a:r>
            <a:r>
              <a:rPr lang="en-US" dirty="0" err="1">
                <a:latin typeface="Arial" panose="020B0604020202020204" pitchFamily="34" charset="0"/>
                <a:cs typeface="Arial" panose="020B0604020202020204" pitchFamily="34" charset="0"/>
              </a:rPr>
              <a:t>metalicos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plasticos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maquinarias</a:t>
            </a:r>
            <a:r>
              <a:rPr lang="en-US" dirty="0">
                <a:latin typeface="Arial" panose="020B0604020202020204" pitchFamily="34" charset="0"/>
                <a:cs typeface="Arial" panose="020B0604020202020204" pitchFamily="34" charset="0"/>
              </a:rPr>
              <a:t>, son </a:t>
            </a:r>
            <a:r>
              <a:rPr lang="en-US" dirty="0" err="1">
                <a:latin typeface="Arial" panose="020B0604020202020204" pitchFamily="34" charset="0"/>
                <a:cs typeface="Arial" panose="020B0604020202020204" pitchFamily="34" charset="0"/>
              </a:rPr>
              <a:t>rigidos</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resisten</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deformación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Cuando</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necesita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movimiento</a:t>
            </a:r>
            <a:r>
              <a:rPr lang="en-US" dirty="0">
                <a:latin typeface="Arial" panose="020B0604020202020204" pitchFamily="34" charset="0"/>
                <a:cs typeface="Arial" panose="020B0604020202020204" pitchFamily="34" charset="0"/>
              </a:rPr>
              <a:t> flexible, se </a:t>
            </a:r>
            <a:r>
              <a:rPr lang="en-US" dirty="0" err="1">
                <a:latin typeface="Arial" panose="020B0604020202020204" pitchFamily="34" charset="0"/>
                <a:cs typeface="Arial" panose="020B0604020202020204" pitchFamily="34" charset="0"/>
              </a:rPr>
              <a:t>recurren</a:t>
            </a:r>
            <a:r>
              <a:rPr lang="en-US" dirty="0">
                <a:latin typeface="Arial" panose="020B0604020202020204" pitchFamily="34" charset="0"/>
                <a:cs typeface="Arial" panose="020B0604020202020204" pitchFamily="34" charset="0"/>
              </a:rPr>
              <a:t> a unions </a:t>
            </a:r>
            <a:r>
              <a:rPr lang="en-US" dirty="0" err="1">
                <a:latin typeface="Arial" panose="020B0604020202020204" pitchFamily="34" charset="0"/>
                <a:cs typeface="Arial" panose="020B0604020202020204" pitchFamily="34" charset="0"/>
              </a:rPr>
              <a:t>articuladas</a:t>
            </a:r>
            <a:r>
              <a:rPr lang="en-US" dirty="0">
                <a:latin typeface="Arial" panose="020B0604020202020204" pitchFamily="34" charset="0"/>
                <a:cs typeface="Arial" panose="020B0604020202020204" pitchFamily="34" charset="0"/>
              </a:rPr>
              <a:t> o </a:t>
            </a:r>
            <a:r>
              <a:rPr lang="en-US" dirty="0" err="1">
                <a:latin typeface="Arial" panose="020B0604020202020204" pitchFamily="34" charset="0"/>
                <a:cs typeface="Arial" panose="020B0604020202020204" pitchFamily="34" charset="0"/>
              </a:rPr>
              <a:t>resortes</a:t>
            </a:r>
            <a:r>
              <a:rPr lang="en-US" dirty="0">
                <a:latin typeface="Arial" panose="020B0604020202020204" pitchFamily="34" charset="0"/>
                <a:cs typeface="Arial" panose="020B0604020202020204" pitchFamily="34" charset="0"/>
              </a:rPr>
              <a:t> que </a:t>
            </a:r>
            <a:r>
              <a:rPr lang="en-US" dirty="0" err="1">
                <a:latin typeface="Arial" panose="020B0604020202020204" pitchFamily="34" charset="0"/>
                <a:cs typeface="Arial" panose="020B0604020202020204" pitchFamily="34" charset="0"/>
              </a:rPr>
              <a:t>conecten</a:t>
            </a:r>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partes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rigidas</a:t>
            </a:r>
            <a:r>
              <a:rPr lang="en-US" dirty="0">
                <a:latin typeface="Arial" panose="020B0604020202020204" pitchFamily="34" charset="0"/>
                <a:cs typeface="Arial" panose="020B0604020202020204" pitchFamily="34" charset="0"/>
              </a:rPr>
              <a:t>. </a:t>
            </a:r>
          </a:p>
          <a:p>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cambio</a:t>
            </a:r>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nanobiomaquinas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naturales</a:t>
            </a:r>
            <a:r>
              <a:rPr lang="en-US" dirty="0">
                <a:latin typeface="Arial" panose="020B0604020202020204" pitchFamily="34" charset="0"/>
                <a:cs typeface="Arial" panose="020B0604020202020204" pitchFamily="34" charset="0"/>
              </a:rPr>
              <a:t> son </a:t>
            </a:r>
            <a:r>
              <a:rPr lang="en-US" dirty="0" err="1">
                <a:latin typeface="Arial" panose="020B0604020202020204" pitchFamily="34" charset="0"/>
                <a:cs typeface="Arial" panose="020B0604020202020204" pitchFamily="34" charset="0"/>
              </a:rPr>
              <a:t>intrinsecamente</a:t>
            </a:r>
            <a:r>
              <a:rPr lang="en-US" dirty="0">
                <a:latin typeface="Arial" panose="020B0604020202020204" pitchFamily="34" charset="0"/>
                <a:cs typeface="Arial" panose="020B0604020202020204" pitchFamily="34" charset="0"/>
              </a:rPr>
              <a:t> flexibles. </a:t>
            </a:r>
            <a:r>
              <a:rPr lang="en-US" dirty="0" err="1">
                <a:latin typeface="Arial" panose="020B0604020202020204" pitchFamily="34" charset="0"/>
                <a:cs typeface="Arial" panose="020B0604020202020204" pitchFamily="34" charset="0"/>
              </a:rPr>
              <a:t>Evolutivamente</a:t>
            </a:r>
            <a:r>
              <a:rPr lang="en-US" dirty="0">
                <a:latin typeface="Arial" panose="020B0604020202020204" pitchFamily="34" charset="0"/>
                <a:cs typeface="Arial" panose="020B0604020202020204" pitchFamily="34" charset="0"/>
              </a:rPr>
              <a:t>, son </a:t>
            </a:r>
            <a:r>
              <a:rPr lang="en-US" dirty="0" err="1">
                <a:latin typeface="Arial" panose="020B0604020202020204" pitchFamily="34" charset="0"/>
                <a:cs typeface="Arial" panose="020B0604020202020204" pitchFamily="34" charset="0"/>
              </a:rPr>
              <a:t>creadas</a:t>
            </a:r>
            <a:r>
              <a:rPr lang="en-US" dirty="0">
                <a:latin typeface="Arial" panose="020B0604020202020204" pitchFamily="34" charset="0"/>
                <a:cs typeface="Arial" panose="020B0604020202020204" pitchFamily="34" charset="0"/>
              </a:rPr>
              <a:t> con maxima </a:t>
            </a:r>
            <a:r>
              <a:rPr lang="en-US" dirty="0" err="1">
                <a:latin typeface="Arial" panose="020B0604020202020204" pitchFamily="34" charset="0"/>
                <a:cs typeface="Arial" panose="020B0604020202020204" pitchFamily="34" charset="0"/>
              </a:rPr>
              <a:t>flexibilidad</a:t>
            </a:r>
            <a:r>
              <a:rPr lang="en-US" dirty="0">
                <a:latin typeface="Arial" panose="020B0604020202020204" pitchFamily="34" charset="0"/>
                <a:cs typeface="Arial" panose="020B0604020202020204" pitchFamily="34" charset="0"/>
              </a:rPr>
              <a:t> para </a:t>
            </a:r>
            <a:r>
              <a:rPr lang="en-US" dirty="0" err="1">
                <a:latin typeface="Arial" panose="020B0604020202020204" pitchFamily="34" charset="0"/>
                <a:cs typeface="Arial" panose="020B0604020202020204" pitchFamily="34" charset="0"/>
              </a:rPr>
              <a:t>luego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seleccionarse</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rigidez</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adecuada</a:t>
            </a:r>
            <a:r>
              <a:rPr lang="en-US" dirty="0">
                <a:latin typeface="Arial" panose="020B0604020202020204" pitchFamily="34" charset="0"/>
                <a:cs typeface="Arial" panose="020B0604020202020204" pitchFamily="34" charset="0"/>
              </a:rPr>
              <a:t> para </a:t>
            </a:r>
            <a:r>
              <a:rPr lang="en-US" dirty="0" err="1">
                <a:latin typeface="Arial" panose="020B0604020202020204" pitchFamily="34" charset="0"/>
                <a:cs typeface="Arial" panose="020B0604020202020204" pitchFamily="34" charset="0"/>
              </a:rPr>
              <a:t>cada</a:t>
            </a:r>
            <a:r>
              <a:rPr lang="en-US" dirty="0">
                <a:latin typeface="Arial" panose="020B0604020202020204" pitchFamily="34" charset="0"/>
                <a:cs typeface="Arial" panose="020B0604020202020204" pitchFamily="34" charset="0"/>
              </a:rPr>
              <a:t> function </a:t>
            </a:r>
            <a:r>
              <a:rPr lang="en-US" dirty="0" err="1">
                <a:latin typeface="Arial" panose="020B0604020202020204" pitchFamily="34" charset="0"/>
                <a:cs typeface="Arial" panose="020B0604020202020204" pitchFamily="34" charset="0"/>
              </a:rPr>
              <a:t>especifica</a:t>
            </a:r>
            <a:r>
              <a:rPr lang="en-US" dirty="0">
                <a:latin typeface="Arial" panose="020B0604020202020204" pitchFamily="34" charset="0"/>
                <a:cs typeface="Arial" panose="020B0604020202020204" pitchFamily="34" charset="0"/>
              </a:rPr>
              <a:t>. </a:t>
            </a:r>
            <a:endParaRPr lang="es-AR"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AF3BC3B7-01B1-4E07-B0CB-73AA1CAAD5F4}"/>
              </a:ext>
            </a:extLst>
          </p:cNvPr>
          <p:cNvSpPr/>
          <p:nvPr/>
        </p:nvSpPr>
        <p:spPr>
          <a:xfrm>
            <a:off x="468166" y="2848572"/>
            <a:ext cx="8222974" cy="3508653"/>
          </a:xfrm>
          <a:prstGeom prst="rect">
            <a:avLst/>
          </a:prstGeom>
        </p:spPr>
        <p:txBody>
          <a:bodyPr wrap="square">
            <a:spAutoFit/>
          </a:bodyPr>
          <a:lstStyle/>
          <a:p>
            <a:r>
              <a:rPr lang="en-US" b="1" dirty="0" err="1">
                <a:latin typeface="Arial" panose="020B0604020202020204" pitchFamily="34" charset="0"/>
                <a:cs typeface="Arial" panose="020B0604020202020204" pitchFamily="34" charset="0"/>
              </a:rPr>
              <a:t>Biomoleculas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flexibilidad</a:t>
            </a:r>
            <a:r>
              <a:rPr lang="en-US" b="1" dirty="0">
                <a:latin typeface="Arial" panose="020B0604020202020204" pitchFamily="34" charset="0"/>
                <a:cs typeface="Arial" panose="020B0604020202020204" pitchFamily="34" charset="0"/>
              </a:rPr>
              <a:t> a </a:t>
            </a:r>
            <a:r>
              <a:rPr lang="en-US" b="1" dirty="0" err="1">
                <a:latin typeface="Arial" panose="020B0604020202020204" pitchFamily="34" charset="0"/>
                <a:cs typeface="Arial" panose="020B0604020202020204" pitchFamily="34" charset="0"/>
              </a:rPr>
              <a:t>todos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los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niveles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desde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atomos</a:t>
            </a:r>
            <a:r>
              <a:rPr lang="en-US" b="1" dirty="0">
                <a:latin typeface="Arial" panose="020B0604020202020204" pitchFamily="34" charset="0"/>
                <a:cs typeface="Arial" panose="020B0604020202020204" pitchFamily="34" charset="0"/>
              </a:rPr>
              <a:t> a </a:t>
            </a:r>
            <a:r>
              <a:rPr lang="en-US" b="1" dirty="0" err="1">
                <a:latin typeface="Arial" panose="020B0604020202020204" pitchFamily="34" charset="0"/>
                <a:cs typeface="Arial" panose="020B0604020202020204" pitchFamily="34" charset="0"/>
              </a:rPr>
              <a:t>ensamblajes</a:t>
            </a:r>
            <a:r>
              <a:rPr lang="en-US" b="1" dirty="0">
                <a:latin typeface="Arial" panose="020B0604020202020204" pitchFamily="34" charset="0"/>
                <a:cs typeface="Arial" panose="020B0604020202020204" pitchFamily="34" charset="0"/>
              </a:rPr>
              <a:t>]</a:t>
            </a:r>
          </a:p>
          <a:p>
            <a:r>
              <a:rPr lang="en-US" b="1" dirty="0">
                <a:solidFill>
                  <a:srgbClr val="3333FF"/>
                </a:solidFill>
                <a:latin typeface="Arial" panose="020B0604020202020204" pitchFamily="34" charset="0"/>
                <a:cs typeface="Arial" panose="020B0604020202020204" pitchFamily="34" charset="0"/>
              </a:rPr>
              <a:t>Atomos: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bajo E </a:t>
            </a:r>
            <a:r>
              <a:rPr lang="en-US" dirty="0" err="1">
                <a:latin typeface="Arial" panose="020B0604020202020204" pitchFamily="34" charset="0"/>
                <a:cs typeface="Arial" panose="020B0604020202020204" pitchFamily="34" charset="0"/>
              </a:rPr>
              <a:t>termica</a:t>
            </a:r>
            <a:r>
              <a:rPr lang="en-US" dirty="0">
                <a:latin typeface="Arial" panose="020B0604020202020204" pitchFamily="34" charset="0"/>
                <a:cs typeface="Arial" panose="020B0604020202020204" pitchFamily="34" charset="0"/>
              </a:rPr>
              <a:t> hay </a:t>
            </a:r>
            <a:r>
              <a:rPr lang="en-US" dirty="0" err="1">
                <a:latin typeface="Arial" panose="020B0604020202020204" pitchFamily="34" charset="0"/>
                <a:cs typeface="Arial" panose="020B0604020202020204" pitchFamily="34" charset="0"/>
              </a:rPr>
              <a:t>vibraciones</a:t>
            </a:r>
            <a:r>
              <a:rPr lang="en-US" dirty="0">
                <a:latin typeface="Arial" panose="020B0604020202020204" pitchFamily="34" charset="0"/>
                <a:cs typeface="Arial" panose="020B0604020202020204" pitchFamily="34" charset="0"/>
              </a:rPr>
              <a:t> de long enlace y </a:t>
            </a:r>
            <a:r>
              <a:rPr lang="en-US" dirty="0" err="1">
                <a:latin typeface="Arial" panose="020B0604020202020204" pitchFamily="34" charset="0"/>
                <a:cs typeface="Arial" panose="020B0604020202020204" pitchFamily="34" charset="0"/>
              </a:rPr>
              <a:t>angulos</a:t>
            </a:r>
            <a:r>
              <a:rPr lang="en-US" dirty="0">
                <a:latin typeface="Arial" panose="020B0604020202020204" pitchFamily="34" charset="0"/>
                <a:cs typeface="Arial" panose="020B0604020202020204" pitchFamily="34" charset="0"/>
              </a:rPr>
              <a:t> enlace. Son </a:t>
            </a:r>
            <a:r>
              <a:rPr lang="en-US" dirty="0" err="1">
                <a:latin typeface="Arial" panose="020B0604020202020204" pitchFamily="34" charset="0"/>
                <a:cs typeface="Arial" panose="020B0604020202020204" pitchFamily="34" charset="0"/>
              </a:rPr>
              <a:t>criticas</a:t>
            </a:r>
            <a:r>
              <a:rPr lang="en-US" dirty="0">
                <a:latin typeface="Arial" panose="020B0604020202020204" pitchFamily="34" charset="0"/>
                <a:cs typeface="Arial" panose="020B0604020202020204" pitchFamily="34" charset="0"/>
              </a:rPr>
              <a:t> para la </a:t>
            </a:r>
            <a:r>
              <a:rPr lang="en-US" dirty="0" err="1">
                <a:latin typeface="Arial" panose="020B0604020202020204" pitchFamily="34" charset="0"/>
                <a:cs typeface="Arial" panose="020B0604020202020204" pitchFamily="34" charset="0"/>
              </a:rPr>
              <a:t>actividad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enzimatica</a:t>
            </a:r>
            <a:r>
              <a:rPr lang="en-US" dirty="0">
                <a:latin typeface="Arial" panose="020B0604020202020204" pitchFamily="34" charset="0"/>
                <a:cs typeface="Arial" panose="020B0604020202020204" pitchFamily="34" charset="0"/>
              </a:rPr>
              <a:t> </a:t>
            </a:r>
          </a:p>
          <a:p>
            <a:r>
              <a:rPr lang="en-US" b="1" dirty="0" err="1">
                <a:solidFill>
                  <a:srgbClr val="3333FF"/>
                </a:solidFill>
                <a:latin typeface="Arial" panose="020B0604020202020204" pitchFamily="34" charset="0"/>
                <a:cs typeface="Arial" panose="020B0604020202020204" pitchFamily="34" charset="0"/>
              </a:rPr>
              <a:t>Cadenas</a:t>
            </a:r>
            <a:r>
              <a:rPr lang="en-US" b="1" dirty="0">
                <a:solidFill>
                  <a:srgbClr val="3333FF"/>
                </a:solidFill>
                <a:latin typeface="Arial" panose="020B0604020202020204" pitchFamily="34" charset="0"/>
                <a:cs typeface="Arial" panose="020B0604020202020204" pitchFamily="34" charset="0"/>
              </a:rPr>
              <a:t> laterals, loops o </a:t>
            </a:r>
            <a:r>
              <a:rPr lang="en-US" b="1" dirty="0" err="1">
                <a:solidFill>
                  <a:srgbClr val="3333FF"/>
                </a:solidFill>
                <a:latin typeface="Arial" panose="020B0604020202020204" pitchFamily="34" charset="0"/>
                <a:cs typeface="Arial" panose="020B0604020202020204" pitchFamily="34" charset="0"/>
              </a:rPr>
              <a:t>dominios</a:t>
            </a:r>
            <a:r>
              <a:rPr lang="en-US" b="1" dirty="0">
                <a:solidFill>
                  <a:srgbClr val="3333FF"/>
                </a:solidFill>
                <a:latin typeface="Arial" panose="020B0604020202020204" pitchFamily="34" charset="0"/>
                <a:cs typeface="Arial" panose="020B0604020202020204" pitchFamily="34" charset="0"/>
              </a:rPr>
              <a:t> </a:t>
            </a:r>
            <a:r>
              <a:rPr lang="en-US" b="1" dirty="0" err="1">
                <a:solidFill>
                  <a:srgbClr val="3333FF"/>
                </a:solidFill>
                <a:latin typeface="Arial" panose="020B0604020202020204" pitchFamily="34" charset="0"/>
                <a:cs typeface="Arial" panose="020B0604020202020204" pitchFamily="34" charset="0"/>
              </a:rPr>
              <a:t>superficiales</a:t>
            </a:r>
            <a:r>
              <a:rPr lang="en-US" b="1" dirty="0">
                <a:solidFill>
                  <a:srgbClr val="3333FF"/>
                </a:solidFill>
                <a:latin typeface="Arial" panose="020B0604020202020204" pitchFamily="34" charset="0"/>
                <a:cs typeface="Arial" panose="020B0604020202020204" pitchFamily="34" charset="0"/>
              </a:rPr>
              <a:t> </a:t>
            </a:r>
            <a:r>
              <a:rPr lang="en-US" b="1" dirty="0" err="1">
                <a:solidFill>
                  <a:srgbClr val="3333FF"/>
                </a:solidFill>
                <a:latin typeface="Arial" panose="020B0604020202020204" pitchFamily="34" charset="0"/>
                <a:cs typeface="Arial" panose="020B0604020202020204" pitchFamily="34" charset="0"/>
              </a:rPr>
              <a:t>enteros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afecta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reconocimiento</a:t>
            </a:r>
            <a:r>
              <a:rPr lang="en-US" dirty="0">
                <a:latin typeface="Arial" panose="020B0604020202020204" pitchFamily="34" charset="0"/>
                <a:cs typeface="Arial" panose="020B0604020202020204" pitchFamily="34" charset="0"/>
              </a:rPr>
              <a:t> molecular : “</a:t>
            </a:r>
            <a:r>
              <a:rPr lang="en-US" dirty="0" err="1">
                <a:latin typeface="Arial" panose="020B0604020202020204" pitchFamily="34" charset="0"/>
                <a:cs typeface="Arial" panose="020B0604020202020204" pitchFamily="34" charset="0"/>
              </a:rPr>
              <a:t>encaje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inducido</a:t>
            </a:r>
            <a:r>
              <a:rPr lang="en-US" dirty="0">
                <a:latin typeface="Arial" panose="020B0604020202020204" pitchFamily="34" charset="0"/>
                <a:cs typeface="Arial" panose="020B0604020202020204" pitchFamily="34" charset="0"/>
              </a:rPr>
              <a:t>” = la </a:t>
            </a:r>
            <a:r>
              <a:rPr lang="en-US" dirty="0" err="1">
                <a:latin typeface="Arial" panose="020B0604020202020204" pitchFamily="34" charset="0"/>
                <a:cs typeface="Arial" panose="020B0604020202020204" pitchFamily="34" charset="0"/>
              </a:rPr>
              <a:t>superficie</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uno</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conforma</a:t>
            </a:r>
            <a:r>
              <a:rPr lang="en-US" dirty="0">
                <a:latin typeface="Arial" panose="020B0604020202020204" pitchFamily="34" charset="0"/>
                <a:cs typeface="Arial" panose="020B0604020202020204" pitchFamily="34" charset="0"/>
              </a:rPr>
              <a:t> a la </a:t>
            </a:r>
            <a:r>
              <a:rPr lang="en-US" dirty="0" err="1">
                <a:latin typeface="Arial" panose="020B0604020202020204" pitchFamily="34" charset="0"/>
                <a:cs typeface="Arial" panose="020B0604020202020204" pitchFamily="34" charset="0"/>
              </a:rPr>
              <a:t>topologia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contraparte</a:t>
            </a:r>
            <a:r>
              <a:rPr lang="en-US" dirty="0">
                <a:latin typeface="Arial" panose="020B0604020202020204" pitchFamily="34" charset="0"/>
                <a:cs typeface="Arial" panose="020B0604020202020204" pitchFamily="34" charset="0"/>
              </a:rPr>
              <a:t>. </a:t>
            </a:r>
            <a:r>
              <a:rPr lang="en-US" dirty="0" err="1">
                <a:latin typeface="Palatino-Roman"/>
              </a:rPr>
              <a:t>Cambios</a:t>
            </a:r>
            <a:r>
              <a:rPr lang="en-US" dirty="0">
                <a:latin typeface="Palatino-Roman"/>
              </a:rPr>
              <a:t> locales </a:t>
            </a:r>
            <a:r>
              <a:rPr lang="en-US" dirty="0" err="1">
                <a:latin typeface="Palatino-Roman"/>
              </a:rPr>
              <a:t>en</a:t>
            </a:r>
            <a:r>
              <a:rPr lang="en-US" dirty="0">
                <a:latin typeface="Palatino-Roman"/>
              </a:rPr>
              <a:t> </a:t>
            </a:r>
            <a:r>
              <a:rPr lang="en-US" dirty="0" err="1">
                <a:latin typeface="Palatino-Roman"/>
              </a:rPr>
              <a:t>cadenas</a:t>
            </a:r>
            <a:r>
              <a:rPr lang="en-US" dirty="0">
                <a:latin typeface="Palatino-Roman"/>
              </a:rPr>
              <a:t> laterals </a:t>
            </a:r>
            <a:r>
              <a:rPr lang="en-US" dirty="0" err="1">
                <a:latin typeface="Palatino-Roman"/>
              </a:rPr>
              <a:t>modifican</a:t>
            </a:r>
            <a:r>
              <a:rPr lang="en-US" dirty="0">
                <a:latin typeface="Palatino-Roman"/>
              </a:rPr>
              <a:t> el binding de </a:t>
            </a:r>
            <a:r>
              <a:rPr lang="en-US" dirty="0" err="1">
                <a:latin typeface="Palatino-Roman"/>
              </a:rPr>
              <a:t>ligandos</a:t>
            </a:r>
            <a:r>
              <a:rPr lang="en-US" dirty="0">
                <a:latin typeface="Palatino-Roman"/>
              </a:rPr>
              <a:t>; </a:t>
            </a:r>
            <a:r>
              <a:rPr lang="en-US" dirty="0" err="1">
                <a:latin typeface="Palatino-Roman"/>
              </a:rPr>
              <a:t>dominios</a:t>
            </a:r>
            <a:r>
              <a:rPr lang="en-US" dirty="0">
                <a:latin typeface="Palatino-Roman"/>
              </a:rPr>
              <a:t> </a:t>
            </a:r>
            <a:r>
              <a:rPr lang="en-US" dirty="0" err="1">
                <a:latin typeface="Palatino-Roman"/>
              </a:rPr>
              <a:t>enteros</a:t>
            </a:r>
            <a:r>
              <a:rPr lang="en-US" dirty="0">
                <a:latin typeface="Palatino-Roman"/>
              </a:rPr>
              <a:t> </a:t>
            </a:r>
            <a:r>
              <a:rPr lang="en-US" dirty="0" err="1">
                <a:latin typeface="Palatino-Roman"/>
              </a:rPr>
              <a:t>pueden</a:t>
            </a:r>
            <a:r>
              <a:rPr lang="en-US" dirty="0">
                <a:latin typeface="Palatino-Roman"/>
              </a:rPr>
              <a:t> </a:t>
            </a:r>
            <a:r>
              <a:rPr lang="en-US" dirty="0" err="1">
                <a:latin typeface="Palatino-Roman"/>
              </a:rPr>
              <a:t>rodear</a:t>
            </a:r>
            <a:r>
              <a:rPr lang="en-US" dirty="0">
                <a:latin typeface="Palatino-Roman"/>
              </a:rPr>
              <a:t> un </a:t>
            </a:r>
            <a:r>
              <a:rPr lang="en-US" dirty="0" err="1">
                <a:latin typeface="Palatino-Roman"/>
              </a:rPr>
              <a:t>ligando</a:t>
            </a:r>
            <a:r>
              <a:rPr lang="en-US" dirty="0">
                <a:latin typeface="Palatino-Roman"/>
              </a:rPr>
              <a:t> </a:t>
            </a:r>
            <a:r>
              <a:rPr lang="en-US" dirty="0" err="1">
                <a:latin typeface="Palatino-Roman"/>
              </a:rPr>
              <a:t>ocultandolo</a:t>
            </a:r>
            <a:r>
              <a:rPr lang="en-US" dirty="0">
                <a:latin typeface="Palatino-Roman"/>
              </a:rPr>
              <a:t> del </a:t>
            </a:r>
            <a:r>
              <a:rPr lang="en-US" dirty="0" err="1">
                <a:latin typeface="Palatino-Roman"/>
              </a:rPr>
              <a:t>agua</a:t>
            </a:r>
            <a:r>
              <a:rPr lang="en-US" dirty="0">
                <a:latin typeface="Palatino-Roman"/>
              </a:rPr>
              <a:t> y </a:t>
            </a:r>
            <a:r>
              <a:rPr lang="en-US" dirty="0" err="1">
                <a:latin typeface="Palatino-Roman"/>
              </a:rPr>
              <a:t>enterrandolo</a:t>
            </a:r>
            <a:r>
              <a:rPr lang="en-US" dirty="0">
                <a:latin typeface="Palatino-Roman"/>
              </a:rPr>
              <a:t> </a:t>
            </a:r>
            <a:r>
              <a:rPr lang="en-US" dirty="0" err="1">
                <a:latin typeface="Palatino-Roman"/>
              </a:rPr>
              <a:t>en</a:t>
            </a:r>
            <a:r>
              <a:rPr lang="en-US" dirty="0">
                <a:latin typeface="Palatino-Roman"/>
              </a:rPr>
              <a:t> un </a:t>
            </a:r>
            <a:r>
              <a:rPr lang="en-US" dirty="0" err="1">
                <a:latin typeface="Palatino-Roman"/>
              </a:rPr>
              <a:t>entorno</a:t>
            </a:r>
            <a:r>
              <a:rPr lang="en-US" dirty="0">
                <a:latin typeface="Palatino-Roman"/>
              </a:rPr>
              <a:t> </a:t>
            </a:r>
            <a:r>
              <a:rPr lang="en-US" dirty="0" err="1">
                <a:latin typeface="Palatino-Roman"/>
              </a:rPr>
              <a:t>hidrofobico</a:t>
            </a:r>
            <a:r>
              <a:rPr lang="en-US" dirty="0">
                <a:latin typeface="Palatino-Roman"/>
              </a:rPr>
              <a:t>. </a:t>
            </a:r>
            <a:endParaRPr lang="es-AR" dirty="0">
              <a:latin typeface="Palatino-Roman"/>
            </a:endParaRPr>
          </a:p>
          <a:p>
            <a:pPr algn="just"/>
            <a:r>
              <a:rPr lang="en-US" sz="1200" dirty="0" err="1">
                <a:solidFill>
                  <a:srgbClr val="3333FF"/>
                </a:solidFill>
                <a:latin typeface="Arial" panose="020B0604020202020204" pitchFamily="34" charset="0"/>
                <a:cs typeface="Arial" panose="020B0604020202020204" pitchFamily="34" charset="0"/>
              </a:rPr>
              <a:t>Proteinas</a:t>
            </a:r>
            <a:r>
              <a:rPr lang="en-US" sz="1200" dirty="0">
                <a:solidFill>
                  <a:srgbClr val="3333FF"/>
                </a:solidFill>
                <a:latin typeface="Arial" panose="020B0604020202020204" pitchFamily="34" charset="0"/>
                <a:cs typeface="Arial" panose="020B0604020202020204" pitchFamily="34" charset="0"/>
              </a:rPr>
              <a:t>: “breathing” = helices a o b sheets </a:t>
            </a:r>
            <a:r>
              <a:rPr lang="en-US" sz="1200" dirty="0" err="1">
                <a:solidFill>
                  <a:srgbClr val="3333FF"/>
                </a:solidFill>
                <a:latin typeface="Arial" panose="020B0604020202020204" pitchFamily="34" charset="0"/>
                <a:cs typeface="Arial" panose="020B0604020202020204" pitchFamily="34" charset="0"/>
              </a:rPr>
              <a:t>rearman</a:t>
            </a:r>
            <a:r>
              <a:rPr lang="en-US" sz="1200" dirty="0">
                <a:solidFill>
                  <a:srgbClr val="3333FF"/>
                </a:solidFill>
                <a:latin typeface="Arial" panose="020B0604020202020204" pitchFamily="34" charset="0"/>
                <a:cs typeface="Arial" panose="020B0604020202020204" pitchFamily="34" charset="0"/>
              </a:rPr>
              <a:t> –H-  interactions transiently. </a:t>
            </a:r>
          </a:p>
          <a:p>
            <a:pPr algn="just"/>
            <a:r>
              <a:rPr lang="en-US" sz="1200" dirty="0">
                <a:solidFill>
                  <a:srgbClr val="3333FF"/>
                </a:solidFill>
                <a:latin typeface="Arial" panose="020B0604020202020204" pitchFamily="34" charset="0"/>
                <a:cs typeface="Arial" panose="020B0604020202020204" pitchFamily="34" charset="0"/>
              </a:rPr>
              <a:t>These motions are essential, for example, for the diffusion of substrates into buried active sites. Looking at the crystallographic structure of hemoglobin, for example, there appears to be no path for oxygen to reach the binding site near the iron. Oxygen reaches the binding site by pushing through the small transient channels that open through breathing </a:t>
            </a:r>
            <a:r>
              <a:rPr lang="es-AR" sz="1200" dirty="0" err="1">
                <a:solidFill>
                  <a:srgbClr val="3333FF"/>
                </a:solidFill>
                <a:latin typeface="Arial" panose="020B0604020202020204" pitchFamily="34" charset="0"/>
                <a:cs typeface="Arial" panose="020B0604020202020204" pitchFamily="34" charset="0"/>
              </a:rPr>
              <a:t>motions</a:t>
            </a:r>
            <a:endParaRPr lang="es-AR" sz="1200"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8798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FC03C3C-645F-4A09-A7D8-235697145081}"/>
              </a:ext>
            </a:extLst>
          </p:cNvPr>
          <p:cNvPicPr>
            <a:picLocks noChangeAspect="1"/>
          </p:cNvPicPr>
          <p:nvPr/>
        </p:nvPicPr>
        <p:blipFill>
          <a:blip r:embed="rId2"/>
          <a:stretch>
            <a:fillRect/>
          </a:stretch>
        </p:blipFill>
        <p:spPr>
          <a:xfrm>
            <a:off x="4579653" y="169545"/>
            <a:ext cx="4221625" cy="6858000"/>
          </a:xfrm>
          <a:prstGeom prst="rect">
            <a:avLst/>
          </a:prstGeom>
        </p:spPr>
      </p:pic>
      <p:sp>
        <p:nvSpPr>
          <p:cNvPr id="5" name="Rectángulo 4">
            <a:extLst>
              <a:ext uri="{FF2B5EF4-FFF2-40B4-BE49-F238E27FC236}">
                <a16:creationId xmlns:a16="http://schemas.microsoft.com/office/drawing/2014/main" id="{D27F7327-4FB1-4836-81D6-AB5D41B20B35}"/>
              </a:ext>
            </a:extLst>
          </p:cNvPr>
          <p:cNvSpPr/>
          <p:nvPr/>
        </p:nvSpPr>
        <p:spPr>
          <a:xfrm>
            <a:off x="122178" y="949331"/>
            <a:ext cx="4572000" cy="5632311"/>
          </a:xfrm>
          <a:prstGeom prst="rect">
            <a:avLst/>
          </a:prstGeom>
        </p:spPr>
        <p:txBody>
          <a:bodyPr>
            <a:spAutoFit/>
          </a:bodyPr>
          <a:lstStyle/>
          <a:p>
            <a:pPr algn="just"/>
            <a:r>
              <a:rPr lang="es-AR" dirty="0">
                <a:latin typeface="Arial" panose="020B0604020202020204" pitchFamily="34" charset="0"/>
                <a:cs typeface="Arial" panose="020B0604020202020204" pitchFamily="34" charset="0"/>
              </a:rPr>
              <a:t>Enzimas usan encaje inducido para aumentar la interacción con sus sustratos. </a:t>
            </a:r>
          </a:p>
          <a:p>
            <a:pPr algn="just"/>
            <a:r>
              <a:rPr lang="es-AR" b="1" u="sng" dirty="0" err="1">
                <a:latin typeface="Arial" panose="020B0604020202020204" pitchFamily="34" charset="0"/>
                <a:cs typeface="Arial" panose="020B0604020202020204" pitchFamily="34" charset="0"/>
              </a:rPr>
              <a:t>Termolisina</a:t>
            </a:r>
            <a:r>
              <a:rPr lang="es-AR" b="1" u="sng"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tyrosina</a:t>
            </a:r>
            <a:r>
              <a:rPr lang="es-AR" dirty="0">
                <a:latin typeface="Arial" panose="020B0604020202020204" pitchFamily="34" charset="0"/>
                <a:cs typeface="Arial" panose="020B0604020202020204" pitchFamily="34" charset="0"/>
              </a:rPr>
              <a:t> crea “puerta flexible” que se abre o cierra ante el sustrato.  </a:t>
            </a:r>
          </a:p>
          <a:p>
            <a:pPr algn="just"/>
            <a:endParaRPr lang="es-AR" dirty="0">
              <a:latin typeface="Arial" panose="020B0604020202020204" pitchFamily="34" charset="0"/>
              <a:cs typeface="Arial" panose="020B0604020202020204" pitchFamily="34" charset="0"/>
            </a:endParaRPr>
          </a:p>
          <a:p>
            <a:pPr algn="just"/>
            <a:endParaRPr lang="es-AR" dirty="0">
              <a:latin typeface="Arial" panose="020B0604020202020204" pitchFamily="34" charset="0"/>
              <a:cs typeface="Arial" panose="020B0604020202020204" pitchFamily="34" charset="0"/>
            </a:endParaRPr>
          </a:p>
          <a:p>
            <a:pPr algn="just"/>
            <a:endParaRPr lang="es-AR" dirty="0">
              <a:latin typeface="Arial" panose="020B0604020202020204" pitchFamily="34" charset="0"/>
              <a:cs typeface="Arial" panose="020B0604020202020204" pitchFamily="34" charset="0"/>
            </a:endParaRPr>
          </a:p>
          <a:p>
            <a:pPr algn="just"/>
            <a:endParaRPr lang="es-AR" dirty="0">
              <a:latin typeface="Arial" panose="020B0604020202020204" pitchFamily="34" charset="0"/>
              <a:cs typeface="Arial" panose="020B0604020202020204" pitchFamily="34" charset="0"/>
            </a:endParaRPr>
          </a:p>
          <a:p>
            <a:pPr algn="just"/>
            <a:endParaRPr lang="es-AR" dirty="0">
              <a:latin typeface="Arial" panose="020B0604020202020204" pitchFamily="34" charset="0"/>
              <a:cs typeface="Arial" panose="020B0604020202020204" pitchFamily="34" charset="0"/>
            </a:endParaRPr>
          </a:p>
          <a:p>
            <a:pPr algn="just"/>
            <a:endParaRPr lang="es-AR" dirty="0">
              <a:latin typeface="Arial" panose="020B0604020202020204" pitchFamily="34" charset="0"/>
              <a:cs typeface="Arial" panose="020B0604020202020204" pitchFamily="34" charset="0"/>
            </a:endParaRPr>
          </a:p>
          <a:p>
            <a:pPr algn="just"/>
            <a:r>
              <a:rPr lang="es-AR" b="1" u="sng" dirty="0" err="1">
                <a:latin typeface="Arial" panose="020B0604020202020204" pitchFamily="34" charset="0"/>
                <a:cs typeface="Arial" panose="020B0604020202020204" pitchFamily="34" charset="0"/>
              </a:rPr>
              <a:t>Adenylato</a:t>
            </a:r>
            <a:r>
              <a:rPr lang="es-AR" b="1" u="sng" dirty="0">
                <a:latin typeface="Arial" panose="020B0604020202020204" pitchFamily="34" charset="0"/>
                <a:cs typeface="Arial" panose="020B0604020202020204" pitchFamily="34" charset="0"/>
              </a:rPr>
              <a:t> </a:t>
            </a:r>
            <a:r>
              <a:rPr lang="es-AR" b="1" u="sng" dirty="0" err="1">
                <a:latin typeface="Arial" panose="020B0604020202020204" pitchFamily="34" charset="0"/>
                <a:cs typeface="Arial" panose="020B0604020202020204" pitchFamily="34" charset="0"/>
              </a:rPr>
              <a:t>kinasa</a:t>
            </a:r>
            <a:r>
              <a:rPr lang="es-AR" dirty="0">
                <a:latin typeface="Arial" panose="020B0604020202020204" pitchFamily="34" charset="0"/>
                <a:cs typeface="Arial" panose="020B0604020202020204" pitchFamily="34" charset="0"/>
              </a:rPr>
              <a:t>: se cierra alrededor del sustrato, protegiéndolo del agua. La reacción involucra la transferencia de P de ATP a AMP.  De estar presente el agua en el sitio activo, P </a:t>
            </a:r>
            <a:r>
              <a:rPr lang="es-AR" dirty="0" err="1">
                <a:latin typeface="Arial" panose="020B0604020202020204" pitchFamily="34" charset="0"/>
                <a:cs typeface="Arial" panose="020B0604020202020204" pitchFamily="34" charset="0"/>
              </a:rPr>
              <a:t>podria</a:t>
            </a:r>
            <a:r>
              <a:rPr lang="es-AR" dirty="0">
                <a:latin typeface="Arial" panose="020B0604020202020204" pitchFamily="34" charset="0"/>
                <a:cs typeface="Arial" panose="020B0604020202020204" pitchFamily="34" charset="0"/>
              </a:rPr>
              <a:t> ser transferido a una molécula de agua, únicamente </a:t>
            </a:r>
            <a:r>
              <a:rPr lang="es-AR" dirty="0" err="1">
                <a:latin typeface="Arial" panose="020B0604020202020204" pitchFamily="34" charset="0"/>
                <a:cs typeface="Arial" panose="020B0604020202020204" pitchFamily="34" charset="0"/>
              </a:rPr>
              <a:t>clivando</a:t>
            </a:r>
            <a:r>
              <a:rPr lang="es-AR" dirty="0">
                <a:latin typeface="Arial" panose="020B0604020202020204" pitchFamily="34" charset="0"/>
                <a:cs typeface="Arial" panose="020B0604020202020204" pitchFamily="34" charset="0"/>
              </a:rPr>
              <a:t> el ATP. La actividad de la </a:t>
            </a:r>
            <a:r>
              <a:rPr lang="es-AR" dirty="0" err="1">
                <a:latin typeface="Arial" panose="020B0604020202020204" pitchFamily="34" charset="0"/>
                <a:cs typeface="Arial" panose="020B0604020202020204" pitchFamily="34" charset="0"/>
              </a:rPr>
              <a:t>adenylato</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kinasa</a:t>
            </a:r>
            <a:r>
              <a:rPr lang="es-AR" dirty="0">
                <a:latin typeface="Arial" panose="020B0604020202020204" pitchFamily="34" charset="0"/>
                <a:cs typeface="Arial" panose="020B0604020202020204" pitchFamily="34" charset="0"/>
              </a:rPr>
              <a:t> solo opera cuando los dominios se cierran cuando el agua no esta presente. </a:t>
            </a:r>
          </a:p>
        </p:txBody>
      </p:sp>
      <p:sp>
        <p:nvSpPr>
          <p:cNvPr id="6" name="Rectángulo 5">
            <a:extLst>
              <a:ext uri="{FF2B5EF4-FFF2-40B4-BE49-F238E27FC236}">
                <a16:creationId xmlns:a16="http://schemas.microsoft.com/office/drawing/2014/main" id="{599CAF6A-89BF-4E8A-93C4-1E5DCD7F8468}"/>
              </a:ext>
            </a:extLst>
          </p:cNvPr>
          <p:cNvSpPr/>
          <p:nvPr/>
        </p:nvSpPr>
        <p:spPr>
          <a:xfrm>
            <a:off x="0" y="24790"/>
            <a:ext cx="9159306" cy="523220"/>
          </a:xfrm>
          <a:prstGeom prst="rect">
            <a:avLst/>
          </a:prstGeom>
          <a:solidFill>
            <a:schemeClr val="bg2">
              <a:lumMod val="90000"/>
            </a:schemeClr>
          </a:solidFill>
        </p:spPr>
        <p:txBody>
          <a:bodyPr wrap="square">
            <a:spAutoFit/>
          </a:bodyPr>
          <a:lstStyle/>
          <a:p>
            <a:pPr algn="just"/>
            <a:r>
              <a:rPr lang="es-AR" sz="2800" b="1" dirty="0">
                <a:solidFill>
                  <a:srgbClr val="3333FF"/>
                </a:solidFill>
                <a:latin typeface="Arial" panose="020B0604020202020204" pitchFamily="34" charset="0"/>
                <a:cs typeface="Arial" panose="020B0604020202020204" pitchFamily="34" charset="0"/>
              </a:rPr>
              <a:t> F</a:t>
            </a:r>
            <a:r>
              <a:rPr lang="es-AR" sz="2800" dirty="0">
                <a:solidFill>
                  <a:srgbClr val="3333FF"/>
                </a:solidFill>
                <a:latin typeface="Arial" panose="020B0604020202020204" pitchFamily="34" charset="0"/>
                <a:cs typeface="Arial" panose="020B0604020202020204" pitchFamily="34" charset="0"/>
              </a:rPr>
              <a:t>lexibilidad en enzimas</a:t>
            </a:r>
          </a:p>
        </p:txBody>
      </p:sp>
    </p:spTree>
    <p:extLst>
      <p:ext uri="{BB962C8B-B14F-4D97-AF65-F5344CB8AC3E}">
        <p14:creationId xmlns:p14="http://schemas.microsoft.com/office/powerpoint/2010/main" val="2306452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C739381-806D-4B44-9070-233920051C40}"/>
              </a:ext>
            </a:extLst>
          </p:cNvPr>
          <p:cNvSpPr/>
          <p:nvPr/>
        </p:nvSpPr>
        <p:spPr>
          <a:xfrm>
            <a:off x="516833" y="1450045"/>
            <a:ext cx="7911548" cy="1754326"/>
          </a:xfrm>
          <a:prstGeom prst="rect">
            <a:avLst/>
          </a:prstGeom>
        </p:spPr>
        <p:txBody>
          <a:bodyPr wrap="square">
            <a:spAutoFit/>
          </a:bodyPr>
          <a:lstStyle/>
          <a:p>
            <a:pPr algn="ctr"/>
            <a:r>
              <a:rPr lang="es-AR" b="1"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naturales están diseñadas para ser estables durante una típica escala de tiempo biológica, desde segundos hasta (muy raro) alrededor de 1 año o mas. </a:t>
            </a:r>
          </a:p>
          <a:p>
            <a:pPr algn="ctr"/>
            <a:r>
              <a:rPr lang="es-AR" dirty="0">
                <a:latin typeface="Arial" panose="020B0604020202020204" pitchFamily="34" charset="0"/>
                <a:cs typeface="Arial" panose="020B0604020202020204" pitchFamily="34" charset="0"/>
              </a:rPr>
              <a:t>Se fabrican velozmente, se usan y luego desarman, proveyendo materiales brutos para futuras construcciones. </a:t>
            </a:r>
          </a:p>
          <a:p>
            <a:pPr algn="ctr"/>
            <a:r>
              <a:rPr lang="es-AR" dirty="0">
                <a:solidFill>
                  <a:srgbClr val="FF0000"/>
                </a:solidFill>
                <a:latin typeface="Arial" panose="020B0604020202020204" pitchFamily="34" charset="0"/>
                <a:cs typeface="Arial" panose="020B0604020202020204" pitchFamily="34" charset="0"/>
              </a:rPr>
              <a:t>Obsolescencia PLANEADA. </a:t>
            </a:r>
          </a:p>
        </p:txBody>
      </p:sp>
      <p:sp>
        <p:nvSpPr>
          <p:cNvPr id="5" name="Rectángulo 4">
            <a:extLst>
              <a:ext uri="{FF2B5EF4-FFF2-40B4-BE49-F238E27FC236}">
                <a16:creationId xmlns:a16="http://schemas.microsoft.com/office/drawing/2014/main" id="{65C5834B-7337-4B81-B3EE-6D440C147DFE}"/>
              </a:ext>
            </a:extLst>
          </p:cNvPr>
          <p:cNvSpPr/>
          <p:nvPr/>
        </p:nvSpPr>
        <p:spPr>
          <a:xfrm>
            <a:off x="715618" y="3195574"/>
            <a:ext cx="8110332" cy="1477328"/>
          </a:xfrm>
          <a:prstGeom prst="rect">
            <a:avLst/>
          </a:prstGeom>
        </p:spPr>
        <p:txBody>
          <a:bodyPr wrap="square">
            <a:spAutoFit/>
          </a:bodyPr>
          <a:lstStyle/>
          <a:p>
            <a:pPr algn="ctr"/>
            <a:r>
              <a:rPr lang="es-AR" b="1" u="sng" dirty="0">
                <a:latin typeface="Arial" panose="020B0604020202020204" pitchFamily="34" charset="0"/>
                <a:cs typeface="Arial" panose="020B0604020202020204" pitchFamily="34" charset="0"/>
              </a:rPr>
              <a:t>Las moléculas orgánicas basadas en C poseen las propiedades optimas para estas funciones, y variadas interacciones con el medio acuoso</a:t>
            </a:r>
            <a:r>
              <a:rPr lang="es-AR" dirty="0">
                <a:latin typeface="Arial" panose="020B0604020202020204" pitchFamily="34" charset="0"/>
                <a:cs typeface="Arial" panose="020B0604020202020204" pitchFamily="34" charset="0"/>
              </a:rPr>
              <a:t>.  Son relativamente estables a T biológicas permitiendo su síntesis veloz o destrucción en segundos. Pueden diseñarse moléculas con múltiples variadas prestaciones químicas a partir de la combinación de C con O H N S P. </a:t>
            </a:r>
          </a:p>
        </p:txBody>
      </p:sp>
      <p:sp>
        <p:nvSpPr>
          <p:cNvPr id="7" name="Rectángulo 6">
            <a:extLst>
              <a:ext uri="{FF2B5EF4-FFF2-40B4-BE49-F238E27FC236}">
                <a16:creationId xmlns:a16="http://schemas.microsoft.com/office/drawing/2014/main" id="{A15FE8ED-2F51-468A-B7D5-E67A831FA76B}"/>
              </a:ext>
            </a:extLst>
          </p:cNvPr>
          <p:cNvSpPr/>
          <p:nvPr/>
        </p:nvSpPr>
        <p:spPr>
          <a:xfrm>
            <a:off x="718929" y="5233667"/>
            <a:ext cx="7507355" cy="646331"/>
          </a:xfrm>
          <a:prstGeom prst="rect">
            <a:avLst/>
          </a:prstGeom>
        </p:spPr>
        <p:txBody>
          <a:bodyPr wrap="square">
            <a:spAutoFit/>
          </a:bodyPr>
          <a:lstStyle/>
          <a:p>
            <a:pPr algn="ctr"/>
            <a:r>
              <a:rPr lang="es-AR" b="1" u="sng" dirty="0">
                <a:solidFill>
                  <a:srgbClr val="3333FF"/>
                </a:solidFill>
                <a:latin typeface="Arial" panose="020B0604020202020204" pitchFamily="34" charset="0"/>
                <a:cs typeface="Arial" panose="020B0604020202020204" pitchFamily="34" charset="0"/>
              </a:rPr>
              <a:t>Construcción en la </a:t>
            </a:r>
            <a:r>
              <a:rPr lang="es-AR" b="1" u="sng" dirty="0" err="1">
                <a:solidFill>
                  <a:srgbClr val="3333FF"/>
                </a:solidFill>
                <a:latin typeface="Arial" panose="020B0604020202020204" pitchFamily="34" charset="0"/>
                <a:cs typeface="Arial" panose="020B0604020202020204" pitchFamily="34" charset="0"/>
              </a:rPr>
              <a:t>nanoescala</a:t>
            </a:r>
            <a:r>
              <a:rPr lang="es-AR" b="1" u="sng" dirty="0">
                <a:solidFill>
                  <a:srgbClr val="3333FF"/>
                </a:solidFill>
                <a:latin typeface="Arial" panose="020B0604020202020204" pitchFamily="34" charset="0"/>
                <a:cs typeface="Arial" panose="020B0604020202020204" pitchFamily="34" charset="0"/>
              </a:rPr>
              <a:t>: obedece a organización jerárquica grandes estructuras se fabrican en varios pasos </a:t>
            </a:r>
          </a:p>
        </p:txBody>
      </p:sp>
      <p:sp>
        <p:nvSpPr>
          <p:cNvPr id="8" name="Rectángulo 7">
            <a:extLst>
              <a:ext uri="{FF2B5EF4-FFF2-40B4-BE49-F238E27FC236}">
                <a16:creationId xmlns:a16="http://schemas.microsoft.com/office/drawing/2014/main" id="{2CE5C914-5895-462C-8862-CC182A3CF5E0}"/>
              </a:ext>
            </a:extLst>
          </p:cNvPr>
          <p:cNvSpPr/>
          <p:nvPr/>
        </p:nvSpPr>
        <p:spPr>
          <a:xfrm>
            <a:off x="1" y="118119"/>
            <a:ext cx="9144000" cy="954107"/>
          </a:xfrm>
          <a:prstGeom prst="rect">
            <a:avLst/>
          </a:prstGeom>
          <a:solidFill>
            <a:schemeClr val="bg2">
              <a:lumMod val="90000"/>
            </a:schemeClr>
          </a:solidFill>
        </p:spPr>
        <p:txBody>
          <a:bodyPr wrap="square">
            <a:spAutoFit/>
          </a:bodyPr>
          <a:lstStyle/>
          <a:p>
            <a:pPr algn="ctr"/>
            <a:r>
              <a:rPr lang="es-AR" sz="2800">
                <a:latin typeface="Arial" panose="020B0604020202020204" pitchFamily="34" charset="0"/>
                <a:cs typeface="Arial" panose="020B0604020202020204" pitchFamily="34" charset="0"/>
              </a:rPr>
              <a:t>Nanobiomaquinas naturales estan diseñadas para operar en un entorno especifico </a:t>
            </a:r>
          </a:p>
        </p:txBody>
      </p:sp>
    </p:spTree>
    <p:extLst>
      <p:ext uri="{BB962C8B-B14F-4D97-AF65-F5344CB8AC3E}">
        <p14:creationId xmlns:p14="http://schemas.microsoft.com/office/powerpoint/2010/main" val="25162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9FF20E0-8F89-4DBD-973D-BFDD45D4AAF5}"/>
              </a:ext>
            </a:extLst>
          </p:cNvPr>
          <p:cNvPicPr>
            <a:picLocks noChangeAspect="1"/>
          </p:cNvPicPr>
          <p:nvPr/>
        </p:nvPicPr>
        <p:blipFill>
          <a:blip r:embed="rId2"/>
          <a:stretch>
            <a:fillRect/>
          </a:stretch>
        </p:blipFill>
        <p:spPr>
          <a:xfrm>
            <a:off x="894582" y="591634"/>
            <a:ext cx="6708756" cy="3991934"/>
          </a:xfrm>
          <a:prstGeom prst="rect">
            <a:avLst/>
          </a:prstGeom>
        </p:spPr>
      </p:pic>
      <p:sp>
        <p:nvSpPr>
          <p:cNvPr id="5" name="Rectángulo 4">
            <a:extLst>
              <a:ext uri="{FF2B5EF4-FFF2-40B4-BE49-F238E27FC236}">
                <a16:creationId xmlns:a16="http://schemas.microsoft.com/office/drawing/2014/main" id="{1023B15A-7BFB-4783-9C68-779A05F1BDF7}"/>
              </a:ext>
            </a:extLst>
          </p:cNvPr>
          <p:cNvSpPr/>
          <p:nvPr/>
        </p:nvSpPr>
        <p:spPr>
          <a:xfrm>
            <a:off x="662607" y="4270399"/>
            <a:ext cx="7818782" cy="2308324"/>
          </a:xfrm>
          <a:prstGeom prst="rect">
            <a:avLst/>
          </a:prstGeom>
        </p:spPr>
        <p:txBody>
          <a:bodyPr wrap="square">
            <a:spAutoFit/>
          </a:bodyPr>
          <a:lstStyle/>
          <a:p>
            <a:r>
              <a:rPr lang="en-US" dirty="0" err="1">
                <a:latin typeface="Palatino-Roman"/>
              </a:rPr>
              <a:t>Flexibilidad</a:t>
            </a:r>
            <a:r>
              <a:rPr lang="en-US" dirty="0">
                <a:latin typeface="Palatino-Roman"/>
              </a:rPr>
              <a:t> </a:t>
            </a:r>
            <a:r>
              <a:rPr lang="en-US" dirty="0" err="1">
                <a:latin typeface="Palatino-Roman"/>
              </a:rPr>
              <a:t>en</a:t>
            </a:r>
            <a:r>
              <a:rPr lang="en-US" dirty="0">
                <a:latin typeface="Palatino-Roman"/>
              </a:rPr>
              <a:t> </a:t>
            </a:r>
            <a:r>
              <a:rPr lang="en-US" dirty="0" err="1">
                <a:latin typeface="Palatino-Roman"/>
              </a:rPr>
              <a:t>moleculas</a:t>
            </a:r>
            <a:r>
              <a:rPr lang="en-US" dirty="0">
                <a:latin typeface="Palatino-Roman"/>
              </a:rPr>
              <a:t> del </a:t>
            </a:r>
            <a:r>
              <a:rPr lang="en-US" dirty="0" err="1">
                <a:latin typeface="Palatino-Roman"/>
              </a:rPr>
              <a:t>sistema</a:t>
            </a:r>
            <a:r>
              <a:rPr lang="en-US" dirty="0">
                <a:latin typeface="Palatino-Roman"/>
              </a:rPr>
              <a:t> immune: </a:t>
            </a:r>
            <a:r>
              <a:rPr lang="en-US" dirty="0" err="1">
                <a:latin typeface="Palatino-Roman"/>
              </a:rPr>
              <a:t>esencial</a:t>
            </a:r>
            <a:r>
              <a:rPr lang="en-US" dirty="0">
                <a:latin typeface="Palatino-Roman"/>
              </a:rPr>
              <a:t> al </a:t>
            </a:r>
            <a:r>
              <a:rPr lang="en-US" dirty="0" err="1">
                <a:latin typeface="Palatino-Roman"/>
              </a:rPr>
              <a:t>interactuar</a:t>
            </a:r>
            <a:r>
              <a:rPr lang="en-US" dirty="0">
                <a:latin typeface="Palatino-Roman"/>
              </a:rPr>
              <a:t> con </a:t>
            </a:r>
            <a:r>
              <a:rPr lang="en-US" dirty="0" err="1">
                <a:latin typeface="Palatino-Roman"/>
              </a:rPr>
              <a:t>grandes</a:t>
            </a:r>
            <a:r>
              <a:rPr lang="en-US" dirty="0">
                <a:latin typeface="Palatino-Roman"/>
              </a:rPr>
              <a:t> targets. </a:t>
            </a:r>
          </a:p>
          <a:p>
            <a:r>
              <a:rPr lang="en-US" dirty="0" err="1">
                <a:latin typeface="Palatino-Roman"/>
              </a:rPr>
              <a:t>Varios</a:t>
            </a:r>
            <a:r>
              <a:rPr lang="en-US" dirty="0">
                <a:latin typeface="Palatino-Roman"/>
              </a:rPr>
              <a:t> </a:t>
            </a:r>
            <a:r>
              <a:rPr lang="en-US" dirty="0" err="1">
                <a:latin typeface="Palatino-Roman"/>
              </a:rPr>
              <a:t>dominios</a:t>
            </a:r>
            <a:r>
              <a:rPr lang="en-US" dirty="0">
                <a:latin typeface="Palatino-Roman"/>
              </a:rPr>
              <a:t> de binding (</a:t>
            </a:r>
            <a:r>
              <a:rPr lang="en-US" dirty="0" err="1">
                <a:latin typeface="Palatino-Roman"/>
              </a:rPr>
              <a:t>estrellas</a:t>
            </a:r>
            <a:r>
              <a:rPr lang="en-US" dirty="0">
                <a:latin typeface="Palatino-Roman"/>
              </a:rPr>
              <a:t> </a:t>
            </a:r>
            <a:r>
              <a:rPr lang="en-US" dirty="0" err="1">
                <a:latin typeface="Palatino-Roman"/>
              </a:rPr>
              <a:t>rosadas</a:t>
            </a:r>
            <a:r>
              <a:rPr lang="en-US" dirty="0">
                <a:latin typeface="Palatino-Roman"/>
              </a:rPr>
              <a:t>) </a:t>
            </a:r>
            <a:r>
              <a:rPr lang="en-US" dirty="0" err="1">
                <a:latin typeface="Palatino-Roman"/>
              </a:rPr>
              <a:t>conectadas</a:t>
            </a:r>
            <a:r>
              <a:rPr lang="en-US" dirty="0">
                <a:latin typeface="Palatino-Roman"/>
              </a:rPr>
              <a:t> </a:t>
            </a:r>
            <a:r>
              <a:rPr lang="en-US" dirty="0" err="1">
                <a:latin typeface="Palatino-Roman"/>
              </a:rPr>
              <a:t>por</a:t>
            </a:r>
            <a:r>
              <a:rPr lang="en-US" dirty="0">
                <a:latin typeface="Palatino-Roman"/>
              </a:rPr>
              <a:t> unions flexibles. stars, connected by flexible tethers.</a:t>
            </a:r>
          </a:p>
          <a:p>
            <a:r>
              <a:rPr lang="en-US" dirty="0">
                <a:latin typeface="Palatino-Roman"/>
              </a:rPr>
              <a:t>The two CD molecules extend from the surface of immune system cells and must be flexible to seek out their targets on invading cells. Antibodies and the C1 protein have several binding sites tethered together, allowing them to bind to several adjacent </a:t>
            </a:r>
            <a:r>
              <a:rPr lang="es-AR" dirty="0" err="1">
                <a:latin typeface="Palatino-Roman"/>
              </a:rPr>
              <a:t>sites</a:t>
            </a:r>
            <a:r>
              <a:rPr lang="es-AR" dirty="0">
                <a:latin typeface="Palatino-Roman"/>
              </a:rPr>
              <a:t> </a:t>
            </a:r>
            <a:r>
              <a:rPr lang="es-AR" dirty="0" err="1">
                <a:latin typeface="Palatino-Roman"/>
              </a:rPr>
              <a:t>on</a:t>
            </a:r>
            <a:r>
              <a:rPr lang="es-AR" dirty="0">
                <a:latin typeface="Palatino-Roman"/>
              </a:rPr>
              <a:t> </a:t>
            </a:r>
            <a:r>
              <a:rPr lang="es-AR" dirty="0" err="1">
                <a:latin typeface="Palatino-Roman"/>
              </a:rPr>
              <a:t>their</a:t>
            </a:r>
            <a:r>
              <a:rPr lang="es-AR" dirty="0">
                <a:latin typeface="Palatino-Roman"/>
              </a:rPr>
              <a:t> target.</a:t>
            </a:r>
            <a:endParaRPr lang="es-AR" dirty="0"/>
          </a:p>
        </p:txBody>
      </p:sp>
      <p:sp>
        <p:nvSpPr>
          <p:cNvPr id="6" name="Rectángulo 5">
            <a:extLst>
              <a:ext uri="{FF2B5EF4-FFF2-40B4-BE49-F238E27FC236}">
                <a16:creationId xmlns:a16="http://schemas.microsoft.com/office/drawing/2014/main" id="{704B2702-21CB-4A47-A77E-EEEC55A7B920}"/>
              </a:ext>
            </a:extLst>
          </p:cNvPr>
          <p:cNvSpPr/>
          <p:nvPr/>
        </p:nvSpPr>
        <p:spPr>
          <a:xfrm>
            <a:off x="0" y="24790"/>
            <a:ext cx="9159306" cy="523220"/>
          </a:xfrm>
          <a:prstGeom prst="rect">
            <a:avLst/>
          </a:prstGeom>
          <a:solidFill>
            <a:schemeClr val="bg2">
              <a:lumMod val="90000"/>
            </a:schemeClr>
          </a:solidFill>
        </p:spPr>
        <p:txBody>
          <a:bodyPr wrap="square">
            <a:spAutoFit/>
          </a:bodyPr>
          <a:lstStyle/>
          <a:p>
            <a:pPr algn="ctr"/>
            <a:r>
              <a:rPr lang="es-AR" sz="2800" b="1" dirty="0">
                <a:solidFill>
                  <a:srgbClr val="3333FF"/>
                </a:solidFill>
                <a:latin typeface="Arial" panose="020B0604020202020204" pitchFamily="34" charset="0"/>
                <a:cs typeface="Arial" panose="020B0604020202020204" pitchFamily="34" charset="0"/>
              </a:rPr>
              <a:t> F</a:t>
            </a:r>
            <a:r>
              <a:rPr lang="es-AR" sz="2800" dirty="0">
                <a:solidFill>
                  <a:srgbClr val="3333FF"/>
                </a:solidFill>
                <a:latin typeface="Arial" panose="020B0604020202020204" pitchFamily="34" charset="0"/>
                <a:cs typeface="Arial" panose="020B0604020202020204" pitchFamily="34" charset="0"/>
              </a:rPr>
              <a:t>lexibilidad en moléculas sistema inmune </a:t>
            </a:r>
          </a:p>
        </p:txBody>
      </p:sp>
    </p:spTree>
    <p:extLst>
      <p:ext uri="{BB962C8B-B14F-4D97-AF65-F5344CB8AC3E}">
        <p14:creationId xmlns:p14="http://schemas.microsoft.com/office/powerpoint/2010/main" val="949876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8F4A27A-E47D-459D-AF3E-939934D0E8AE}"/>
              </a:ext>
            </a:extLst>
          </p:cNvPr>
          <p:cNvPicPr>
            <a:picLocks noChangeAspect="1"/>
          </p:cNvPicPr>
          <p:nvPr/>
        </p:nvPicPr>
        <p:blipFill>
          <a:blip r:embed="rId2"/>
          <a:stretch>
            <a:fillRect/>
          </a:stretch>
        </p:blipFill>
        <p:spPr>
          <a:xfrm>
            <a:off x="1284434" y="0"/>
            <a:ext cx="6575132" cy="6858000"/>
          </a:xfrm>
          <a:prstGeom prst="rect">
            <a:avLst/>
          </a:prstGeom>
        </p:spPr>
      </p:pic>
      <p:sp>
        <p:nvSpPr>
          <p:cNvPr id="5" name="Rectángulo 4">
            <a:extLst>
              <a:ext uri="{FF2B5EF4-FFF2-40B4-BE49-F238E27FC236}">
                <a16:creationId xmlns:a16="http://schemas.microsoft.com/office/drawing/2014/main" id="{3DF5ABE7-020B-44F5-9F23-04ACDED48F17}"/>
              </a:ext>
            </a:extLst>
          </p:cNvPr>
          <p:cNvSpPr/>
          <p:nvPr/>
        </p:nvSpPr>
        <p:spPr>
          <a:xfrm>
            <a:off x="1284434" y="2126040"/>
            <a:ext cx="6575132" cy="2031325"/>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The Crowded Cell: This picture shows an</a:t>
            </a:r>
          </a:p>
          <a:p>
            <a:pPr algn="ctr"/>
            <a:r>
              <a:rPr lang="en-US" dirty="0">
                <a:solidFill>
                  <a:schemeClr val="bg1"/>
                </a:solidFill>
                <a:latin typeface="Arial" panose="020B0604020202020204" pitchFamily="34" charset="0"/>
                <a:cs typeface="Arial" panose="020B0604020202020204" pitchFamily="34" charset="0"/>
              </a:rPr>
              <a:t>atomically detailed model of the crowded E. coli</a:t>
            </a:r>
          </a:p>
          <a:p>
            <a:pPr algn="ctr"/>
            <a:r>
              <a:rPr lang="en-US" dirty="0">
                <a:solidFill>
                  <a:schemeClr val="bg1"/>
                </a:solidFill>
                <a:latin typeface="Arial" panose="020B0604020202020204" pitchFamily="34" charset="0"/>
                <a:cs typeface="Arial" panose="020B0604020202020204" pitchFamily="34" charset="0"/>
              </a:rPr>
              <a:t>cytoplasm, including the 50 most abundant</a:t>
            </a:r>
          </a:p>
          <a:p>
            <a:pPr algn="ctr"/>
            <a:r>
              <a:rPr lang="en-US" dirty="0">
                <a:solidFill>
                  <a:schemeClr val="bg1"/>
                </a:solidFill>
                <a:latin typeface="Arial" panose="020B0604020202020204" pitchFamily="34" charset="0"/>
                <a:cs typeface="Arial" panose="020B0604020202020204" pitchFamily="34" charset="0"/>
              </a:rPr>
              <a:t>macromolecules. RNA is shown as green and</a:t>
            </a:r>
          </a:p>
          <a:p>
            <a:pPr algn="ctr"/>
            <a:r>
              <a:rPr lang="en-US" dirty="0">
                <a:solidFill>
                  <a:schemeClr val="bg1"/>
                </a:solidFill>
                <a:latin typeface="Arial" panose="020B0604020202020204" pitchFamily="34" charset="0"/>
                <a:cs typeface="Arial" panose="020B0604020202020204" pitchFamily="34" charset="0"/>
              </a:rPr>
              <a:t>yellow. </a:t>
            </a:r>
            <a:r>
              <a:rPr lang="en-US" sz="1200" dirty="0">
                <a:solidFill>
                  <a:schemeClr val="bg1"/>
                </a:solidFill>
                <a:latin typeface="Arial" panose="020B0604020202020204" pitchFamily="34" charset="0"/>
                <a:cs typeface="Arial" panose="020B0604020202020204" pitchFamily="34" charset="0"/>
              </a:rPr>
              <a:t>Reprinted from: </a:t>
            </a:r>
            <a:r>
              <a:rPr lang="en-US" sz="1200" dirty="0" err="1">
                <a:solidFill>
                  <a:schemeClr val="bg1"/>
                </a:solidFill>
                <a:latin typeface="Arial" panose="020B0604020202020204" pitchFamily="34" charset="0"/>
                <a:cs typeface="Arial" panose="020B0604020202020204" pitchFamily="34" charset="0"/>
              </a:rPr>
              <a:t>McGuffee</a:t>
            </a:r>
            <a:r>
              <a:rPr lang="en-US" sz="1200" dirty="0">
                <a:solidFill>
                  <a:schemeClr val="bg1"/>
                </a:solidFill>
                <a:latin typeface="Arial" panose="020B0604020202020204" pitchFamily="34" charset="0"/>
                <a:cs typeface="Arial" panose="020B0604020202020204" pitchFamily="34" charset="0"/>
              </a:rPr>
              <a:t> SR, </a:t>
            </a:r>
            <a:r>
              <a:rPr lang="en-US" sz="1200" dirty="0" err="1">
                <a:solidFill>
                  <a:schemeClr val="bg1"/>
                </a:solidFill>
                <a:latin typeface="Arial" panose="020B0604020202020204" pitchFamily="34" charset="0"/>
                <a:cs typeface="Arial" panose="020B0604020202020204" pitchFamily="34" charset="0"/>
              </a:rPr>
              <a:t>Elcock</a:t>
            </a:r>
            <a:r>
              <a:rPr lang="en-US" sz="1200" dirty="0">
                <a:solidFill>
                  <a:schemeClr val="bg1"/>
                </a:solidFill>
                <a:latin typeface="Arial" panose="020B0604020202020204" pitchFamily="34" charset="0"/>
                <a:cs typeface="Arial" panose="020B0604020202020204" pitchFamily="34" charset="0"/>
              </a:rPr>
              <a:t> AH</a:t>
            </a:r>
          </a:p>
          <a:p>
            <a:pPr algn="ctr"/>
            <a:r>
              <a:rPr lang="es-AR" sz="1200" dirty="0">
                <a:solidFill>
                  <a:schemeClr val="bg1"/>
                </a:solidFill>
                <a:latin typeface="Arial" panose="020B0604020202020204" pitchFamily="34" charset="0"/>
                <a:cs typeface="Arial" panose="020B0604020202020204" pitchFamily="34" charset="0"/>
              </a:rPr>
              <a:t>(2010) </a:t>
            </a:r>
            <a:r>
              <a:rPr lang="es-AR" sz="1200" dirty="0" err="1">
                <a:solidFill>
                  <a:schemeClr val="bg1"/>
                </a:solidFill>
                <a:latin typeface="Arial" panose="020B0604020202020204" pitchFamily="34" charset="0"/>
                <a:cs typeface="Arial" panose="020B0604020202020204" pitchFamily="34" charset="0"/>
              </a:rPr>
              <a:t>Diffusion</a:t>
            </a:r>
            <a:r>
              <a:rPr lang="es-AR" sz="1200" dirty="0">
                <a:solidFill>
                  <a:schemeClr val="bg1"/>
                </a:solidFill>
                <a:latin typeface="Arial" panose="020B0604020202020204" pitchFamily="34" charset="0"/>
                <a:cs typeface="Arial" panose="020B0604020202020204" pitchFamily="34" charset="0"/>
              </a:rPr>
              <a:t>, </a:t>
            </a:r>
            <a:r>
              <a:rPr lang="es-AR" sz="1200" dirty="0" err="1">
                <a:solidFill>
                  <a:schemeClr val="bg1"/>
                </a:solidFill>
                <a:latin typeface="Arial" panose="020B0604020202020204" pitchFamily="34" charset="0"/>
                <a:cs typeface="Arial" panose="020B0604020202020204" pitchFamily="34" charset="0"/>
              </a:rPr>
              <a:t>Crowding</a:t>
            </a:r>
            <a:r>
              <a:rPr lang="es-AR" sz="1200" dirty="0">
                <a:solidFill>
                  <a:schemeClr val="bg1"/>
                </a:solidFill>
                <a:latin typeface="Arial" panose="020B0604020202020204" pitchFamily="34" charset="0"/>
                <a:cs typeface="Arial" panose="020B0604020202020204" pitchFamily="34" charset="0"/>
              </a:rPr>
              <a:t> &amp; </a:t>
            </a:r>
            <a:r>
              <a:rPr lang="es-AR" sz="1200" dirty="0" err="1">
                <a:solidFill>
                  <a:schemeClr val="bg1"/>
                </a:solidFill>
                <a:latin typeface="Arial" panose="020B0604020202020204" pitchFamily="34" charset="0"/>
                <a:cs typeface="Arial" panose="020B0604020202020204" pitchFamily="34" charset="0"/>
              </a:rPr>
              <a:t>Protein</a:t>
            </a:r>
            <a:r>
              <a:rPr lang="es-AR" sz="1200" dirty="0">
                <a:solidFill>
                  <a:schemeClr val="bg1"/>
                </a:solidFill>
                <a:latin typeface="Arial" panose="020B0604020202020204" pitchFamily="34" charset="0"/>
                <a:cs typeface="Arial" panose="020B0604020202020204" pitchFamily="34" charset="0"/>
              </a:rPr>
              <a:t> </a:t>
            </a:r>
            <a:r>
              <a:rPr lang="es-AR" sz="1200" dirty="0" err="1">
                <a:solidFill>
                  <a:schemeClr val="bg1"/>
                </a:solidFill>
                <a:latin typeface="Arial" panose="020B0604020202020204" pitchFamily="34" charset="0"/>
                <a:cs typeface="Arial" panose="020B0604020202020204" pitchFamily="34" charset="0"/>
              </a:rPr>
              <a:t>Stability</a:t>
            </a:r>
            <a:r>
              <a:rPr lang="es-AR" sz="1200" dirty="0">
                <a:solidFill>
                  <a:schemeClr val="bg1"/>
                </a:solidFill>
                <a:latin typeface="Arial" panose="020B0604020202020204" pitchFamily="34" charset="0"/>
                <a:cs typeface="Arial" panose="020B0604020202020204" pitchFamily="34" charset="0"/>
              </a:rPr>
              <a:t> in</a:t>
            </a:r>
          </a:p>
          <a:p>
            <a:pPr algn="ctr"/>
            <a:r>
              <a:rPr lang="en-US" sz="1200" dirty="0">
                <a:solidFill>
                  <a:schemeClr val="bg1"/>
                </a:solidFill>
                <a:latin typeface="Arial" panose="020B0604020202020204" pitchFamily="34" charset="0"/>
                <a:cs typeface="Arial" panose="020B0604020202020204" pitchFamily="34" charset="0"/>
              </a:rPr>
              <a:t>a Dynamic Molecular Model of the Bacterial</a:t>
            </a:r>
          </a:p>
          <a:p>
            <a:pPr algn="ctr"/>
            <a:r>
              <a:rPr lang="pt-BR" sz="1200" dirty="0" err="1">
                <a:solidFill>
                  <a:schemeClr val="bg1"/>
                </a:solidFill>
                <a:latin typeface="Arial" panose="020B0604020202020204" pitchFamily="34" charset="0"/>
                <a:cs typeface="Arial" panose="020B0604020202020204" pitchFamily="34" charset="0"/>
              </a:rPr>
              <a:t>Cytoplasm</a:t>
            </a:r>
            <a:r>
              <a:rPr lang="pt-BR" sz="1200" dirty="0">
                <a:solidFill>
                  <a:schemeClr val="bg1"/>
                </a:solidFill>
                <a:latin typeface="Arial" panose="020B0604020202020204" pitchFamily="34" charset="0"/>
                <a:cs typeface="Arial" panose="020B0604020202020204" pitchFamily="34" charset="0"/>
              </a:rPr>
              <a:t>. </a:t>
            </a:r>
            <a:r>
              <a:rPr lang="pt-BR" sz="1200" dirty="0" err="1">
                <a:solidFill>
                  <a:schemeClr val="bg1"/>
                </a:solidFill>
                <a:latin typeface="Arial" panose="020B0604020202020204" pitchFamily="34" charset="0"/>
                <a:cs typeface="Arial" panose="020B0604020202020204" pitchFamily="34" charset="0"/>
              </a:rPr>
              <a:t>PLoS</a:t>
            </a:r>
            <a:r>
              <a:rPr lang="pt-BR" sz="1200" dirty="0">
                <a:solidFill>
                  <a:schemeClr val="bg1"/>
                </a:solidFill>
                <a:latin typeface="Arial" panose="020B0604020202020204" pitchFamily="34" charset="0"/>
                <a:cs typeface="Arial" panose="020B0604020202020204" pitchFamily="34" charset="0"/>
              </a:rPr>
              <a:t> </a:t>
            </a:r>
            <a:r>
              <a:rPr lang="pt-BR" sz="1200" dirty="0" err="1">
                <a:solidFill>
                  <a:schemeClr val="bg1"/>
                </a:solidFill>
                <a:latin typeface="Arial" panose="020B0604020202020204" pitchFamily="34" charset="0"/>
                <a:cs typeface="Arial" panose="020B0604020202020204" pitchFamily="34" charset="0"/>
              </a:rPr>
              <a:t>Comput</a:t>
            </a:r>
            <a:r>
              <a:rPr lang="pt-BR" sz="1200" dirty="0">
                <a:solidFill>
                  <a:schemeClr val="bg1"/>
                </a:solidFill>
                <a:latin typeface="Arial" panose="020B0604020202020204" pitchFamily="34" charset="0"/>
                <a:cs typeface="Arial" panose="020B0604020202020204" pitchFamily="34" charset="0"/>
              </a:rPr>
              <a:t> </a:t>
            </a:r>
            <a:r>
              <a:rPr lang="pt-BR" sz="1200" dirty="0" err="1">
                <a:solidFill>
                  <a:schemeClr val="bg1"/>
                </a:solidFill>
                <a:latin typeface="Arial" panose="020B0604020202020204" pitchFamily="34" charset="0"/>
                <a:cs typeface="Arial" panose="020B0604020202020204" pitchFamily="34" charset="0"/>
              </a:rPr>
              <a:t>Biol</a:t>
            </a:r>
            <a:r>
              <a:rPr lang="pt-BR" sz="1200" dirty="0">
                <a:solidFill>
                  <a:schemeClr val="bg1"/>
                </a:solidFill>
                <a:latin typeface="Arial" panose="020B0604020202020204" pitchFamily="34" charset="0"/>
                <a:cs typeface="Arial" panose="020B0604020202020204" pitchFamily="34" charset="0"/>
              </a:rPr>
              <a:t> 6(3): e1000694.</a:t>
            </a:r>
            <a:endParaRPr lang="es-A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38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4E5EBBA-BBFF-42E3-AA91-257B9C863773}"/>
              </a:ext>
            </a:extLst>
          </p:cNvPr>
          <p:cNvSpPr/>
          <p:nvPr/>
        </p:nvSpPr>
        <p:spPr>
          <a:xfrm>
            <a:off x="477078" y="1054296"/>
            <a:ext cx="8189844" cy="5078313"/>
          </a:xfrm>
          <a:prstGeom prst="rect">
            <a:avLst/>
          </a:prstGeom>
        </p:spPr>
        <p:txBody>
          <a:bodyPr wrap="square">
            <a:spAutoFit/>
          </a:bodyPr>
          <a:lstStyle/>
          <a:p>
            <a:pPr algn="just"/>
            <a:r>
              <a:rPr lang="es-AR"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naturales funcionan óptimamente en condiciones de superpoblación. Ocupan 20–30% volumen celular. </a:t>
            </a:r>
            <a:r>
              <a:rPr lang="es-AR" dirty="0" err="1">
                <a:latin typeface="Arial" panose="020B0604020202020204" pitchFamily="34" charset="0"/>
                <a:cs typeface="Arial" panose="020B0604020202020204" pitchFamily="34" charset="0"/>
              </a:rPr>
              <a:t>Crowding</a:t>
            </a:r>
            <a:r>
              <a:rPr lang="es-AR" dirty="0">
                <a:latin typeface="Arial" panose="020B0604020202020204" pitchFamily="34" charset="0"/>
                <a:cs typeface="Arial" panose="020B0604020202020204" pitchFamily="34" charset="0"/>
              </a:rPr>
              <a:t> tiene profundos efectos en ensamblaje y función de </a:t>
            </a:r>
            <a:r>
              <a:rPr lang="es-AR" dirty="0" err="1">
                <a:latin typeface="Arial" panose="020B0604020202020204" pitchFamily="34" charset="0"/>
                <a:cs typeface="Arial" panose="020B0604020202020204" pitchFamily="34" charset="0"/>
              </a:rPr>
              <a:t>nanobiomaquinas</a:t>
            </a:r>
            <a:r>
              <a:rPr lang="es-AR" dirty="0">
                <a:latin typeface="Arial" panose="020B0604020202020204" pitchFamily="34" charset="0"/>
                <a:cs typeface="Arial" panose="020B0604020202020204" pitchFamily="34" charset="0"/>
              </a:rPr>
              <a:t>: cada molécula esta muy cerca de sus vecinas. La difusión esta inhibida /enlentecida 1/10-1/100 de la velocidad normal. La difusión de moléculas grandes esta mas entorpecida que la de moléculas pequeñas. </a:t>
            </a:r>
          </a:p>
          <a:p>
            <a:pPr algn="ctr"/>
            <a:r>
              <a:rPr lang="es-AR" i="1" dirty="0" err="1">
                <a:latin typeface="Arial" panose="020B0604020202020204" pitchFamily="34" charset="0"/>
                <a:cs typeface="Arial" panose="020B0604020202020204" pitchFamily="34" charset="0"/>
              </a:rPr>
              <a:t>Crowding</a:t>
            </a:r>
            <a:r>
              <a:rPr lang="es-AR" dirty="0">
                <a:latin typeface="Arial" panose="020B0604020202020204" pitchFamily="34" charset="0"/>
                <a:cs typeface="Arial" panose="020B0604020202020204" pitchFamily="34" charset="0"/>
              </a:rPr>
              <a:t> favorece la asociación de moléculas en grandes complejos compactos. </a:t>
            </a:r>
            <a:r>
              <a:rPr lang="es-AR" dirty="0">
                <a:latin typeface="Arial" panose="020B0604020202020204" pitchFamily="34" charset="0"/>
                <a:cs typeface="Arial" panose="020B0604020202020204" pitchFamily="34" charset="0"/>
                <a:hlinkClick r:id="rId2"/>
              </a:rPr>
              <a:t>https://www.youtube.com/watch?v=R-wAt7LFDMs</a:t>
            </a:r>
            <a:endParaRPr lang="es-AR" dirty="0">
              <a:latin typeface="Arial" panose="020B0604020202020204" pitchFamily="34" charset="0"/>
              <a:cs typeface="Arial" panose="020B0604020202020204" pitchFamily="34" charset="0"/>
            </a:endParaRPr>
          </a:p>
          <a:p>
            <a:pPr algn="ctr"/>
            <a:endParaRPr lang="es-AR" dirty="0">
              <a:latin typeface="Arial" panose="020B0604020202020204" pitchFamily="34" charset="0"/>
              <a:cs typeface="Arial" panose="020B0604020202020204" pitchFamily="34" charset="0"/>
            </a:endParaRPr>
          </a:p>
          <a:p>
            <a:pPr algn="just"/>
            <a:r>
              <a:rPr lang="es-AR" dirty="0">
                <a:latin typeface="Palatino-Roman"/>
              </a:rPr>
              <a:t>Ejemplo: proteína </a:t>
            </a:r>
            <a:r>
              <a:rPr lang="es-AR" dirty="0" err="1">
                <a:latin typeface="Palatino-Roman"/>
              </a:rPr>
              <a:t>dimerica</a:t>
            </a:r>
            <a:r>
              <a:rPr lang="es-AR" dirty="0">
                <a:latin typeface="Palatino-Roman"/>
              </a:rPr>
              <a:t> asociada por interacciones débiles. En solución diluida habrá asociación escasa y transitoria. A altas concentraciones de moléculas </a:t>
            </a:r>
            <a:r>
              <a:rPr lang="es-AR" i="1" dirty="0" err="1">
                <a:latin typeface="Palatino-Roman"/>
              </a:rPr>
              <a:t>background</a:t>
            </a:r>
            <a:r>
              <a:rPr lang="es-AR" dirty="0">
                <a:latin typeface="Palatino-Roman"/>
              </a:rPr>
              <a:t>, se preferirá la forma </a:t>
            </a:r>
            <a:r>
              <a:rPr lang="es-AR" dirty="0" err="1">
                <a:latin typeface="Palatino-Roman"/>
              </a:rPr>
              <a:t>dimerica</a:t>
            </a:r>
            <a:r>
              <a:rPr lang="es-AR" dirty="0">
                <a:latin typeface="Palatino-Roman"/>
              </a:rPr>
              <a:t> [aunque la molécula </a:t>
            </a:r>
            <a:r>
              <a:rPr lang="es-AR" i="1" dirty="0" err="1">
                <a:latin typeface="Palatino-Roman"/>
              </a:rPr>
              <a:t>background</a:t>
            </a:r>
            <a:r>
              <a:rPr lang="es-AR" dirty="0">
                <a:latin typeface="Palatino-Roman"/>
              </a:rPr>
              <a:t> ni interaccione con el dímero]. </a:t>
            </a:r>
            <a:r>
              <a:rPr lang="es-AR" dirty="0" err="1">
                <a:latin typeface="Palatino-Roman"/>
              </a:rPr>
              <a:t>Habra</a:t>
            </a:r>
            <a:r>
              <a:rPr lang="es-AR" dirty="0">
                <a:latin typeface="Palatino-Roman"/>
              </a:rPr>
              <a:t> un desplazamiento del equilibrio hacia la forma </a:t>
            </a:r>
            <a:r>
              <a:rPr lang="es-AR" dirty="0" err="1">
                <a:latin typeface="Palatino-Roman"/>
              </a:rPr>
              <a:t>dimerica</a:t>
            </a:r>
            <a:r>
              <a:rPr lang="es-AR" dirty="0">
                <a:latin typeface="Palatino-Roman"/>
              </a:rPr>
              <a:t> por un cambio de entropía. Las condiciones de volumen ocupado inhiben la difusión de las moléculas. Cuando los monómeros se encuentran serán empujados a asociarse. Esto hace que las interacciones débiles se magnifiquen en condiciones </a:t>
            </a:r>
            <a:r>
              <a:rPr lang="es-AR" i="1" dirty="0" err="1">
                <a:latin typeface="Palatino-Roman"/>
              </a:rPr>
              <a:t>crowded</a:t>
            </a:r>
            <a:r>
              <a:rPr lang="es-AR" i="1" dirty="0">
                <a:latin typeface="Palatino-Roman"/>
              </a:rPr>
              <a:t>.</a:t>
            </a:r>
            <a:r>
              <a:rPr lang="es-AR" dirty="0">
                <a:latin typeface="Palatino-Roman"/>
              </a:rPr>
              <a:t> Este efecto de aumento de asociación solo se observa para grandes moléculas. </a:t>
            </a:r>
          </a:p>
        </p:txBody>
      </p:sp>
      <p:sp>
        <p:nvSpPr>
          <p:cNvPr id="5" name="Rectángulo 4">
            <a:extLst>
              <a:ext uri="{FF2B5EF4-FFF2-40B4-BE49-F238E27FC236}">
                <a16:creationId xmlns:a16="http://schemas.microsoft.com/office/drawing/2014/main" id="{67007726-5B29-4B56-8992-757D37663A14}"/>
              </a:ext>
            </a:extLst>
          </p:cNvPr>
          <p:cNvSpPr/>
          <p:nvPr/>
        </p:nvSpPr>
        <p:spPr>
          <a:xfrm>
            <a:off x="0" y="0"/>
            <a:ext cx="9144000" cy="954107"/>
          </a:xfrm>
          <a:prstGeom prst="rect">
            <a:avLst/>
          </a:prstGeom>
          <a:solidFill>
            <a:schemeClr val="bg2">
              <a:lumMod val="90000"/>
            </a:schemeClr>
          </a:solidFill>
        </p:spPr>
        <p:txBody>
          <a:bodyPr wrap="square">
            <a:spAutoFit/>
          </a:bodyPr>
          <a:lstStyle/>
          <a:p>
            <a:pPr algn="ctr"/>
            <a:r>
              <a:rPr lang="es-AR" sz="2800">
                <a:solidFill>
                  <a:srgbClr val="3333FF"/>
                </a:solidFill>
                <a:latin typeface="Arial" panose="020B0604020202020204" pitchFamily="34" charset="0"/>
                <a:cs typeface="Arial" panose="020B0604020202020204" pitchFamily="34" charset="0"/>
              </a:rPr>
              <a:t>Crowded Conditions [superpoblación] promueve auto-asociación </a:t>
            </a:r>
          </a:p>
        </p:txBody>
      </p:sp>
    </p:spTree>
    <p:extLst>
      <p:ext uri="{BB962C8B-B14F-4D97-AF65-F5344CB8AC3E}">
        <p14:creationId xmlns:p14="http://schemas.microsoft.com/office/powerpoint/2010/main" val="2284470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pletion Forces 1">
            <a:extLst>
              <a:ext uri="{FF2B5EF4-FFF2-40B4-BE49-F238E27FC236}">
                <a16:creationId xmlns:a16="http://schemas.microsoft.com/office/drawing/2014/main" id="{7AE8265F-138D-4629-9FAF-2B985588C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0"/>
            <a:ext cx="5300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1B9BE68-057D-4A6B-8D6F-40D62F3BDA86}"/>
              </a:ext>
            </a:extLst>
          </p:cNvPr>
          <p:cNvSpPr/>
          <p:nvPr/>
        </p:nvSpPr>
        <p:spPr>
          <a:xfrm>
            <a:off x="99391" y="6488668"/>
            <a:ext cx="9044609" cy="369332"/>
          </a:xfrm>
          <a:prstGeom prst="rect">
            <a:avLst/>
          </a:prstGeom>
        </p:spPr>
        <p:txBody>
          <a:bodyPr wrap="square">
            <a:spAutoFit/>
          </a:bodyPr>
          <a:lstStyle/>
          <a:p>
            <a:r>
              <a:rPr lang="es-AR" dirty="0"/>
              <a:t>http://cartoonphysics.thecomicseries.com/comics/1/</a:t>
            </a:r>
          </a:p>
        </p:txBody>
      </p:sp>
    </p:spTree>
    <p:extLst>
      <p:ext uri="{BB962C8B-B14F-4D97-AF65-F5344CB8AC3E}">
        <p14:creationId xmlns:p14="http://schemas.microsoft.com/office/powerpoint/2010/main" val="2425453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esultado de imagen para depletion forces in cell">
            <a:extLst>
              <a:ext uri="{FF2B5EF4-FFF2-40B4-BE49-F238E27FC236}">
                <a16:creationId xmlns:a16="http://schemas.microsoft.com/office/drawing/2014/main" id="{0BC8EBD0-3E07-43A0-8DB6-DE28E5FC671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5" name="Imagen 4">
            <a:extLst>
              <a:ext uri="{FF2B5EF4-FFF2-40B4-BE49-F238E27FC236}">
                <a16:creationId xmlns:a16="http://schemas.microsoft.com/office/drawing/2014/main" id="{80E9F3C8-12DA-40EE-9271-D019EEA56446}"/>
              </a:ext>
            </a:extLst>
          </p:cNvPr>
          <p:cNvPicPr>
            <a:picLocks noChangeAspect="1"/>
          </p:cNvPicPr>
          <p:nvPr/>
        </p:nvPicPr>
        <p:blipFill>
          <a:blip r:embed="rId2"/>
          <a:stretch>
            <a:fillRect/>
          </a:stretch>
        </p:blipFill>
        <p:spPr>
          <a:xfrm>
            <a:off x="3814763" y="1734740"/>
            <a:ext cx="5143500" cy="3562350"/>
          </a:xfrm>
          <a:prstGeom prst="rect">
            <a:avLst/>
          </a:prstGeom>
        </p:spPr>
      </p:pic>
      <p:sp>
        <p:nvSpPr>
          <p:cNvPr id="6" name="Rectángulo 5">
            <a:extLst>
              <a:ext uri="{FF2B5EF4-FFF2-40B4-BE49-F238E27FC236}">
                <a16:creationId xmlns:a16="http://schemas.microsoft.com/office/drawing/2014/main" id="{B4997C0E-842C-4D5A-B45B-B026A8877B09}"/>
              </a:ext>
            </a:extLst>
          </p:cNvPr>
          <p:cNvSpPr/>
          <p:nvPr/>
        </p:nvSpPr>
        <p:spPr>
          <a:xfrm>
            <a:off x="233362" y="1115258"/>
            <a:ext cx="3557588" cy="4801314"/>
          </a:xfrm>
          <a:prstGeom prst="rect">
            <a:avLst/>
          </a:prstGeom>
        </p:spPr>
        <p:txBody>
          <a:bodyPr wrap="square">
            <a:spAutoFit/>
          </a:bodyPr>
          <a:lstStyle/>
          <a:p>
            <a:r>
              <a:rPr lang="en-US" dirty="0">
                <a:solidFill>
                  <a:srgbClr val="000000"/>
                </a:solidFill>
                <a:latin typeface="Times New Roman" panose="02020603050405020304" pitchFamily="18" charset="0"/>
              </a:rPr>
              <a:t>Entropy can be tricky to understand, but one rule often quoted in pop-culture is that entropy increases as time goes on, which leads to more and more disorder. Depletion forces can therefore be surprising since they seem to break this rule-of-thumb; the depletion force is an entropically induced attraction between large colloids due many smaller surrounding “depletant” particles. By bringing the large colloids together, the attraction orders the larger colloids but this is at the benefit of the many small depletants, which gain increased entropy and are more disordered.</a:t>
            </a:r>
            <a:endParaRPr lang="es-AR" dirty="0"/>
          </a:p>
        </p:txBody>
      </p:sp>
      <p:sp>
        <p:nvSpPr>
          <p:cNvPr id="7" name="Rectángulo 6">
            <a:extLst>
              <a:ext uri="{FF2B5EF4-FFF2-40B4-BE49-F238E27FC236}">
                <a16:creationId xmlns:a16="http://schemas.microsoft.com/office/drawing/2014/main" id="{DE675519-66AE-408D-B2B2-7E48098CF314}"/>
              </a:ext>
            </a:extLst>
          </p:cNvPr>
          <p:cNvSpPr/>
          <p:nvPr/>
        </p:nvSpPr>
        <p:spPr>
          <a:xfrm>
            <a:off x="0" y="17514"/>
            <a:ext cx="9144000" cy="523220"/>
          </a:xfrm>
          <a:prstGeom prst="rect">
            <a:avLst/>
          </a:prstGeom>
          <a:solidFill>
            <a:schemeClr val="bg2">
              <a:lumMod val="90000"/>
            </a:schemeClr>
          </a:solidFill>
        </p:spPr>
        <p:txBody>
          <a:bodyPr wrap="square">
            <a:spAutoFit/>
          </a:bodyPr>
          <a:lstStyle/>
          <a:p>
            <a:pPr algn="ctr"/>
            <a:r>
              <a:rPr lang="en-US" sz="2800" dirty="0">
                <a:solidFill>
                  <a:srgbClr val="3333FF"/>
                </a:solidFill>
                <a:latin typeface="Arial" panose="020B0604020202020204" pitchFamily="34" charset="0"/>
                <a:cs typeface="Arial" panose="020B0604020202020204" pitchFamily="34" charset="0"/>
              </a:rPr>
              <a:t>General principles of macromolecular crowding </a:t>
            </a:r>
            <a:endParaRPr lang="es-AR" sz="2800"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3143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321A09B-9F03-4037-84AB-CE0EEDCC6668}"/>
              </a:ext>
            </a:extLst>
          </p:cNvPr>
          <p:cNvPicPr>
            <a:picLocks noChangeAspect="1"/>
          </p:cNvPicPr>
          <p:nvPr/>
        </p:nvPicPr>
        <p:blipFill>
          <a:blip r:embed="rId2"/>
          <a:stretch>
            <a:fillRect/>
          </a:stretch>
        </p:blipFill>
        <p:spPr>
          <a:xfrm>
            <a:off x="2785187" y="1001595"/>
            <a:ext cx="6358813" cy="5205572"/>
          </a:xfrm>
          <a:prstGeom prst="rect">
            <a:avLst/>
          </a:prstGeom>
        </p:spPr>
      </p:pic>
      <p:sp>
        <p:nvSpPr>
          <p:cNvPr id="5" name="Rectángulo 4">
            <a:extLst>
              <a:ext uri="{FF2B5EF4-FFF2-40B4-BE49-F238E27FC236}">
                <a16:creationId xmlns:a16="http://schemas.microsoft.com/office/drawing/2014/main" id="{D46FFE99-52ED-46F9-AEC3-A07C9DD9A30E}"/>
              </a:ext>
            </a:extLst>
          </p:cNvPr>
          <p:cNvSpPr/>
          <p:nvPr/>
        </p:nvSpPr>
        <p:spPr>
          <a:xfrm>
            <a:off x="-132521" y="667189"/>
            <a:ext cx="2888973" cy="5539978"/>
          </a:xfrm>
          <a:prstGeom prst="rect">
            <a:avLst/>
          </a:prstGeom>
        </p:spPr>
        <p:txBody>
          <a:bodyPr wrap="square">
            <a:spAutoFit/>
          </a:bodyPr>
          <a:lstStyle/>
          <a:p>
            <a:pPr algn="r"/>
            <a:r>
              <a:rPr lang="en-US" b="1" dirty="0">
                <a:latin typeface="Arial" panose="020B0604020202020204" pitchFamily="34" charset="0"/>
                <a:cs typeface="Arial" panose="020B0604020202020204" pitchFamily="34" charset="0"/>
              </a:rPr>
              <a:t>The depletion attraction and its role in cellular organization.</a:t>
            </a:r>
          </a:p>
          <a:p>
            <a:pPr algn="r"/>
            <a:r>
              <a:rPr lang="en-US" sz="1200" dirty="0">
                <a:latin typeface="Arial" panose="020B0604020202020204" pitchFamily="34" charset="0"/>
                <a:cs typeface="Arial" panose="020B0604020202020204" pitchFamily="34" charset="0"/>
              </a:rPr>
              <a:t>(A) Many small spheres (purple) representing soluble macromolecules bombard</a:t>
            </a:r>
          </a:p>
          <a:p>
            <a:pPr algn="r"/>
            <a:r>
              <a:rPr lang="en-US" sz="1200" dirty="0">
                <a:latin typeface="Arial" panose="020B0604020202020204" pitchFamily="34" charset="0"/>
                <a:cs typeface="Arial" panose="020B0604020202020204" pitchFamily="34" charset="0"/>
              </a:rPr>
              <a:t>three large spheres (red), representing cellular complexes, from all</a:t>
            </a:r>
          </a:p>
          <a:p>
            <a:pPr algn="r"/>
            <a:r>
              <a:rPr lang="en-US" sz="1200" dirty="0">
                <a:latin typeface="Arial" panose="020B0604020202020204" pitchFamily="34" charset="0"/>
                <a:cs typeface="Arial" panose="020B0604020202020204" pitchFamily="34" charset="0"/>
              </a:rPr>
              <a:t>sides (arrows). </a:t>
            </a:r>
            <a:r>
              <a:rPr lang="en-US" sz="1200" u="sng" dirty="0">
                <a:solidFill>
                  <a:srgbClr val="3333FF"/>
                </a:solidFill>
                <a:latin typeface="Arial" panose="020B0604020202020204" pitchFamily="34" charset="0"/>
                <a:cs typeface="Arial" panose="020B0604020202020204" pitchFamily="34" charset="0"/>
              </a:rPr>
              <a:t>When two large spheres come into contact (right), the small</a:t>
            </a:r>
          </a:p>
          <a:p>
            <a:pPr algn="r"/>
            <a:r>
              <a:rPr lang="en-US" sz="1200" u="sng" dirty="0">
                <a:solidFill>
                  <a:srgbClr val="3333FF"/>
                </a:solidFill>
                <a:latin typeface="Arial" panose="020B0604020202020204" pitchFamily="34" charset="0"/>
                <a:cs typeface="Arial" panose="020B0604020202020204" pitchFamily="34" charset="0"/>
              </a:rPr>
              <a:t>ones exert a force equivalent to their osmotic pressure on opposite sides of</a:t>
            </a:r>
          </a:p>
          <a:p>
            <a:pPr algn="r"/>
            <a:r>
              <a:rPr lang="en-US" sz="1200" u="sng" dirty="0">
                <a:solidFill>
                  <a:srgbClr val="3333FF"/>
                </a:solidFill>
                <a:latin typeface="Arial" panose="020B0604020202020204" pitchFamily="34" charset="0"/>
                <a:cs typeface="Arial" panose="020B0604020202020204" pitchFamily="34" charset="0"/>
              </a:rPr>
              <a:t>the two large ones to keep them together.</a:t>
            </a:r>
            <a:r>
              <a:rPr lang="en-US" sz="1200" dirty="0">
                <a:latin typeface="Arial" panose="020B0604020202020204" pitchFamily="34" charset="0"/>
                <a:cs typeface="Arial" panose="020B0604020202020204" pitchFamily="34" charset="0"/>
              </a:rPr>
              <a:t> (B) The shaded regions in this alternative</a:t>
            </a:r>
          </a:p>
          <a:p>
            <a:pPr algn="r"/>
            <a:r>
              <a:rPr lang="en-US" sz="1200" dirty="0">
                <a:latin typeface="Arial" panose="020B0604020202020204" pitchFamily="34" charset="0"/>
                <a:cs typeface="Arial" panose="020B0604020202020204" pitchFamily="34" charset="0"/>
              </a:rPr>
              <a:t>view show regions inaccessible to the centers of mass of the small</a:t>
            </a:r>
          </a:p>
          <a:p>
            <a:pPr algn="r"/>
            <a:r>
              <a:rPr lang="en-US" sz="1200" dirty="0">
                <a:latin typeface="Arial" panose="020B0604020202020204" pitchFamily="34" charset="0"/>
                <a:cs typeface="Arial" panose="020B0604020202020204" pitchFamily="34" charset="0"/>
              </a:rPr>
              <a:t>spheres. When one large sphere contacts another, their excluded volumes</a:t>
            </a:r>
          </a:p>
          <a:p>
            <a:pPr algn="r"/>
            <a:r>
              <a:rPr lang="en-US" sz="1200" dirty="0">
                <a:latin typeface="Arial" panose="020B0604020202020204" pitchFamily="34" charset="0"/>
                <a:cs typeface="Arial" panose="020B0604020202020204" pitchFamily="34" charset="0"/>
              </a:rPr>
              <a:t>overlap to increase the volume available to the small spheres (increasing</a:t>
            </a:r>
          </a:p>
          <a:p>
            <a:pPr algn="r"/>
            <a:r>
              <a:rPr lang="en-US" sz="1200" dirty="0">
                <a:latin typeface="Arial" panose="020B0604020202020204" pitchFamily="34" charset="0"/>
                <a:cs typeface="Arial" panose="020B0604020202020204" pitchFamily="34" charset="0"/>
              </a:rPr>
              <a:t>their entropy); </a:t>
            </a:r>
            <a:r>
              <a:rPr lang="en-US" sz="1200" u="sng" dirty="0">
                <a:solidFill>
                  <a:srgbClr val="3333FF"/>
                </a:solidFill>
                <a:latin typeface="Arial" panose="020B0604020202020204" pitchFamily="34" charset="0"/>
                <a:cs typeface="Arial" panose="020B0604020202020204" pitchFamily="34" charset="0"/>
              </a:rPr>
              <a:t>then aggregation of the large spheres paradoxically increases</a:t>
            </a:r>
          </a:p>
          <a:p>
            <a:pPr algn="r"/>
            <a:r>
              <a:rPr lang="en-US" sz="1200" u="sng" dirty="0">
                <a:solidFill>
                  <a:srgbClr val="3333FF"/>
                </a:solidFill>
                <a:latin typeface="Arial" panose="020B0604020202020204" pitchFamily="34" charset="0"/>
                <a:cs typeface="Arial" panose="020B0604020202020204" pitchFamily="34" charset="0"/>
              </a:rPr>
              <a:t>the entropy of the system</a:t>
            </a:r>
            <a:r>
              <a:rPr lang="en-US" sz="1200" dirty="0">
                <a:latin typeface="Arial" panose="020B0604020202020204" pitchFamily="34" charset="0"/>
                <a:cs typeface="Arial" panose="020B0604020202020204" pitchFamily="34" charset="0"/>
              </a:rPr>
              <a:t>. An analogous effect is found when a</a:t>
            </a:r>
          </a:p>
          <a:p>
            <a:pPr algn="r"/>
            <a:r>
              <a:rPr lang="en-US" sz="1200" dirty="0">
                <a:latin typeface="Arial" panose="020B0604020202020204" pitchFamily="34" charset="0"/>
                <a:cs typeface="Arial" panose="020B0604020202020204" pitchFamily="34" charset="0"/>
              </a:rPr>
              <a:t>large sphere contacts the wall.</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53EE7107-6024-4FA8-BBD0-9A487629E216}"/>
              </a:ext>
            </a:extLst>
          </p:cNvPr>
          <p:cNvSpPr/>
          <p:nvPr/>
        </p:nvSpPr>
        <p:spPr>
          <a:xfrm>
            <a:off x="1" y="6457890"/>
            <a:ext cx="9143999" cy="400110"/>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The depletion attraction: an underappreciated force  </a:t>
            </a:r>
            <a:r>
              <a:rPr lang="es-AR" sz="1000" dirty="0" err="1">
                <a:latin typeface="Arial" panose="020B0604020202020204" pitchFamily="34" charset="0"/>
                <a:cs typeface="Arial" panose="020B0604020202020204" pitchFamily="34" charset="0"/>
              </a:rPr>
              <a:t>driving</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cellular</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organization</a:t>
            </a:r>
            <a:r>
              <a:rPr lang="es-AR" sz="1000" dirty="0">
                <a:latin typeface="Arial" panose="020B0604020202020204" pitchFamily="34" charset="0"/>
                <a:cs typeface="Arial" panose="020B0604020202020204" pitchFamily="34" charset="0"/>
              </a:rPr>
              <a:t> Davide Marenduzzo,1 </a:t>
            </a:r>
            <a:r>
              <a:rPr lang="es-AR" sz="1000" dirty="0" err="1">
                <a:latin typeface="Arial" panose="020B0604020202020204" pitchFamily="34" charset="0"/>
                <a:cs typeface="Arial" panose="020B0604020202020204" pitchFamily="34" charset="0"/>
              </a:rPr>
              <a:t>Kieran</a:t>
            </a:r>
            <a:r>
              <a:rPr lang="es-AR" sz="1000" dirty="0">
                <a:latin typeface="Arial" panose="020B0604020202020204" pitchFamily="34" charset="0"/>
                <a:cs typeface="Arial" panose="020B0604020202020204" pitchFamily="34" charset="0"/>
              </a:rPr>
              <a:t> Finan,2 and Peter R. Cook2 </a:t>
            </a:r>
            <a:r>
              <a:rPr lang="en-US" sz="1000" b="1" dirty="0">
                <a:latin typeface="Arial" panose="020B0604020202020204" pitchFamily="34" charset="0"/>
                <a:cs typeface="Arial" panose="020B0604020202020204" pitchFamily="34" charset="0"/>
              </a:rPr>
              <a:t>The Journal of Cell Biology, Vol. 175, No. 5, December 4, 2006 681–686</a:t>
            </a:r>
            <a:endParaRPr lang="es-AR" sz="10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569E03E5-D3CE-4CE7-A186-B3709B04B950}"/>
              </a:ext>
            </a:extLst>
          </p:cNvPr>
          <p:cNvSpPr/>
          <p:nvPr/>
        </p:nvSpPr>
        <p:spPr>
          <a:xfrm>
            <a:off x="0" y="17514"/>
            <a:ext cx="9144000" cy="523220"/>
          </a:xfrm>
          <a:prstGeom prst="rect">
            <a:avLst/>
          </a:prstGeom>
          <a:solidFill>
            <a:schemeClr val="bg2">
              <a:lumMod val="90000"/>
            </a:schemeClr>
          </a:solidFill>
        </p:spPr>
        <p:txBody>
          <a:bodyPr wrap="square">
            <a:spAutoFit/>
          </a:bodyPr>
          <a:lstStyle/>
          <a:p>
            <a:pPr algn="ctr"/>
            <a:r>
              <a:rPr lang="en-US" sz="2800" dirty="0">
                <a:solidFill>
                  <a:srgbClr val="3333FF"/>
                </a:solidFill>
                <a:latin typeface="Arial" panose="020B0604020202020204" pitchFamily="34" charset="0"/>
                <a:cs typeface="Arial" panose="020B0604020202020204" pitchFamily="34" charset="0"/>
              </a:rPr>
              <a:t>General principles of macromolecular crowding </a:t>
            </a:r>
            <a:endParaRPr lang="es-AR" sz="2800"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710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5910F74-0798-4BB5-8F9B-060D130CB49F}"/>
              </a:ext>
            </a:extLst>
          </p:cNvPr>
          <p:cNvPicPr>
            <a:picLocks noChangeAspect="1"/>
          </p:cNvPicPr>
          <p:nvPr/>
        </p:nvPicPr>
        <p:blipFill>
          <a:blip r:embed="rId2"/>
          <a:stretch>
            <a:fillRect/>
          </a:stretch>
        </p:blipFill>
        <p:spPr>
          <a:xfrm>
            <a:off x="3642863" y="512094"/>
            <a:ext cx="4668931" cy="1967695"/>
          </a:xfrm>
          <a:prstGeom prst="rect">
            <a:avLst/>
          </a:prstGeom>
        </p:spPr>
      </p:pic>
      <p:pic>
        <p:nvPicPr>
          <p:cNvPr id="5" name="Imagen 4">
            <a:extLst>
              <a:ext uri="{FF2B5EF4-FFF2-40B4-BE49-F238E27FC236}">
                <a16:creationId xmlns:a16="http://schemas.microsoft.com/office/drawing/2014/main" id="{DD77FB05-5D52-46DF-B9FB-CB69683AF8AA}"/>
              </a:ext>
            </a:extLst>
          </p:cNvPr>
          <p:cNvPicPr>
            <a:picLocks noChangeAspect="1"/>
          </p:cNvPicPr>
          <p:nvPr/>
        </p:nvPicPr>
        <p:blipFill>
          <a:blip r:embed="rId3"/>
          <a:stretch>
            <a:fillRect/>
          </a:stretch>
        </p:blipFill>
        <p:spPr>
          <a:xfrm>
            <a:off x="3030099" y="2451148"/>
            <a:ext cx="6074144" cy="4206798"/>
          </a:xfrm>
          <a:prstGeom prst="rect">
            <a:avLst/>
          </a:prstGeom>
        </p:spPr>
      </p:pic>
      <p:sp>
        <p:nvSpPr>
          <p:cNvPr id="6" name="Rectángulo 5">
            <a:extLst>
              <a:ext uri="{FF2B5EF4-FFF2-40B4-BE49-F238E27FC236}">
                <a16:creationId xmlns:a16="http://schemas.microsoft.com/office/drawing/2014/main" id="{959CB7D3-C982-461C-91F7-AD315D8A7D15}"/>
              </a:ext>
            </a:extLst>
          </p:cNvPr>
          <p:cNvSpPr/>
          <p:nvPr/>
        </p:nvSpPr>
        <p:spPr>
          <a:xfrm>
            <a:off x="-83529" y="2373104"/>
            <a:ext cx="3163956" cy="4401205"/>
          </a:xfrm>
          <a:prstGeom prst="rect">
            <a:avLst/>
          </a:prstGeom>
        </p:spPr>
        <p:txBody>
          <a:bodyPr wrap="square">
            <a:spAutoFit/>
          </a:bodyPr>
          <a:lstStyle/>
          <a:p>
            <a:pPr algn="just"/>
            <a:r>
              <a:rPr lang="en-US" sz="1200" b="1" dirty="0">
                <a:solidFill>
                  <a:srgbClr val="000000"/>
                </a:solidFill>
                <a:latin typeface="Arial" panose="020B0604020202020204" pitchFamily="34" charset="0"/>
                <a:cs typeface="Arial" panose="020B0604020202020204" pitchFamily="34" charset="0"/>
              </a:rPr>
              <a:t>B </a:t>
            </a:r>
            <a:r>
              <a:rPr lang="en-US" sz="1200" dirty="0">
                <a:solidFill>
                  <a:srgbClr val="000000"/>
                </a:solidFill>
                <a:latin typeface="Arial" panose="020B0604020202020204" pitchFamily="34" charset="0"/>
                <a:cs typeface="Arial" panose="020B0604020202020204" pitchFamily="34" charset="0"/>
              </a:rPr>
              <a:t>| Cartoon showing spatiotemporally ‘</a:t>
            </a:r>
            <a:r>
              <a:rPr lang="en-US" sz="1200" dirty="0" err="1">
                <a:solidFill>
                  <a:srgbClr val="000000"/>
                </a:solidFill>
                <a:latin typeface="Arial" panose="020B0604020202020204" pitchFamily="34" charset="0"/>
                <a:cs typeface="Arial" panose="020B0604020202020204" pitchFamily="34" charset="0"/>
              </a:rPr>
              <a:t>supercrowded</a:t>
            </a:r>
            <a:r>
              <a:rPr lang="en-US" sz="1200" dirty="0">
                <a:solidFill>
                  <a:srgbClr val="000000"/>
                </a:solidFill>
                <a:latin typeface="Arial" panose="020B0604020202020204" pitchFamily="34" charset="0"/>
                <a:cs typeface="Arial" panose="020B0604020202020204" pitchFamily="34" charset="0"/>
              </a:rPr>
              <a:t>’ regions of biomacromolecules that are joined by attractive non-covalent forces at specific points, which can lead to the formation of </a:t>
            </a:r>
            <a:r>
              <a:rPr lang="en-US" sz="1200" dirty="0">
                <a:solidFill>
                  <a:srgbClr val="000000"/>
                </a:solidFill>
                <a:highlight>
                  <a:srgbClr val="FFFF00"/>
                </a:highlight>
                <a:latin typeface="Arial" panose="020B0604020202020204" pitchFamily="34" charset="0"/>
                <a:cs typeface="Arial" panose="020B0604020202020204" pitchFamily="34" charset="0"/>
              </a:rPr>
              <a:t>intracellular bodies (part </a:t>
            </a:r>
            <a:r>
              <a:rPr lang="en-US" sz="1200" b="1" dirty="0">
                <a:solidFill>
                  <a:srgbClr val="000000"/>
                </a:solidFill>
                <a:highlight>
                  <a:srgbClr val="FFFF00"/>
                </a:highlight>
                <a:latin typeface="Arial" panose="020B0604020202020204" pitchFamily="34" charset="0"/>
                <a:cs typeface="Arial" panose="020B0604020202020204" pitchFamily="34" charset="0"/>
              </a:rPr>
              <a:t>Ba</a:t>
            </a:r>
            <a:r>
              <a:rPr lang="en-US" sz="1200" dirty="0">
                <a:solidFill>
                  <a:srgbClr val="000000"/>
                </a:solidFill>
                <a:highlight>
                  <a:srgbClr val="FFFF00"/>
                </a:highlight>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or </a:t>
            </a:r>
            <a:r>
              <a:rPr lang="en-US" sz="1200" dirty="0">
                <a:solidFill>
                  <a:srgbClr val="000000"/>
                </a:solidFill>
                <a:highlight>
                  <a:srgbClr val="FFFF00"/>
                </a:highlight>
                <a:latin typeface="Arial" panose="020B0604020202020204" pitchFamily="34" charset="0"/>
                <a:cs typeface="Arial" panose="020B0604020202020204" pitchFamily="34" charset="0"/>
              </a:rPr>
              <a:t>metabolons (part </a:t>
            </a:r>
            <a:r>
              <a:rPr lang="en-US" sz="1200" b="1" dirty="0">
                <a:solidFill>
                  <a:srgbClr val="000000"/>
                </a:solidFill>
                <a:highlight>
                  <a:srgbClr val="FFFF00"/>
                </a:highlight>
                <a:latin typeface="Arial" panose="020B0604020202020204" pitchFamily="34" charset="0"/>
                <a:cs typeface="Arial" panose="020B0604020202020204" pitchFamily="34" charset="0"/>
              </a:rPr>
              <a:t>Bb</a:t>
            </a:r>
            <a:r>
              <a:rPr lang="en-US" sz="1200" dirty="0">
                <a:solidFill>
                  <a:srgbClr val="000000"/>
                </a:solidFill>
                <a:highlight>
                  <a:srgbClr val="FFFF00"/>
                </a:highlight>
                <a:latin typeface="Arial" panose="020B0604020202020204" pitchFamily="34" charset="0"/>
                <a:cs typeface="Arial" panose="020B0604020202020204" pitchFamily="34" charset="0"/>
              </a:rPr>
              <a:t>);</a:t>
            </a:r>
            <a:r>
              <a:rPr lang="en-US" sz="1200" dirty="0">
                <a:solidFill>
                  <a:srgbClr val="000000"/>
                </a:solidFill>
                <a:latin typeface="Arial" panose="020B0604020202020204" pitchFamily="34" charset="0"/>
                <a:cs typeface="Arial" panose="020B0604020202020204" pitchFamily="34" charset="0"/>
              </a:rPr>
              <a:t> note that ribosomes (part </a:t>
            </a:r>
            <a:r>
              <a:rPr lang="en-US" sz="1200" b="1" dirty="0" err="1">
                <a:solidFill>
                  <a:srgbClr val="000000"/>
                </a:solidFill>
                <a:latin typeface="Arial" panose="020B0604020202020204" pitchFamily="34" charset="0"/>
                <a:cs typeface="Arial" panose="020B0604020202020204" pitchFamily="34" charset="0"/>
              </a:rPr>
              <a:t>Bc</a:t>
            </a:r>
            <a:r>
              <a:rPr lang="en-US" sz="1200" dirty="0">
                <a:solidFill>
                  <a:srgbClr val="000000"/>
                </a:solidFill>
                <a:latin typeface="Arial" panose="020B0604020202020204" pitchFamily="34" charset="0"/>
                <a:cs typeface="Arial" panose="020B0604020202020204" pitchFamily="34" charset="0"/>
              </a:rPr>
              <a:t>) are excluded from the nucleoid.</a:t>
            </a:r>
            <a:r>
              <a:rPr lang="en-US" sz="1200" dirty="0">
                <a:solidFill>
                  <a:srgbClr val="000000"/>
                </a:solidFill>
                <a:highlight>
                  <a:srgbClr val="FFFF00"/>
                </a:highlight>
                <a:latin typeface="Arial" panose="020B0604020202020204" pitchFamily="34" charset="0"/>
                <a:cs typeface="Arial" panose="020B0604020202020204" pitchFamily="34" charset="0"/>
              </a:rPr>
              <a:t> Areas of higher-than-average levels of crowding cause the formation of metabolite and electrolyte pools that have low concentrations of macromolecules</a:t>
            </a:r>
            <a:r>
              <a:rPr lang="en-US" sz="1200" dirty="0">
                <a:solidFill>
                  <a:srgbClr val="000000"/>
                </a:solidFill>
                <a:latin typeface="Arial" panose="020B0604020202020204" pitchFamily="34" charset="0"/>
                <a:cs typeface="Arial" panose="020B0604020202020204" pitchFamily="34" charset="0"/>
              </a:rPr>
              <a:t>. In the upper right corner an F0F1-ATPase is shown; this connects the </a:t>
            </a:r>
            <a:r>
              <a:rPr lang="en-US" sz="1200" dirty="0" err="1">
                <a:solidFill>
                  <a:srgbClr val="000000"/>
                </a:solidFill>
                <a:latin typeface="Arial" panose="020B0604020202020204" pitchFamily="34" charset="0"/>
                <a:cs typeface="Arial" panose="020B0604020202020204" pitchFamily="34" charset="0"/>
              </a:rPr>
              <a:t>vectorial</a:t>
            </a:r>
            <a:r>
              <a:rPr lang="en-US" sz="1200" dirty="0">
                <a:solidFill>
                  <a:srgbClr val="000000"/>
                </a:solidFill>
                <a:latin typeface="Arial" panose="020B0604020202020204" pitchFamily="34" charset="0"/>
                <a:cs typeface="Arial" panose="020B0604020202020204" pitchFamily="34" charset="0"/>
              </a:rPr>
              <a:t> reactions at the plasma membrane to the ATP-consuming and ATP-producing protein complexes at the reactive periphery of both the undercrowded and </a:t>
            </a:r>
            <a:r>
              <a:rPr lang="en-US" sz="1200" dirty="0" err="1">
                <a:solidFill>
                  <a:srgbClr val="000000"/>
                </a:solidFill>
                <a:latin typeface="Arial" panose="020B0604020202020204" pitchFamily="34" charset="0"/>
                <a:cs typeface="Arial" panose="020B0604020202020204" pitchFamily="34" charset="0"/>
              </a:rPr>
              <a:t>supercrowded</a:t>
            </a:r>
            <a:r>
              <a:rPr lang="en-US" sz="1200" dirty="0">
                <a:solidFill>
                  <a:srgbClr val="000000"/>
                </a:solidFill>
                <a:latin typeface="Arial" panose="020B0604020202020204" pitchFamily="34" charset="0"/>
                <a:cs typeface="Arial" panose="020B0604020202020204" pitchFamily="34" charset="0"/>
              </a:rPr>
              <a:t> phases. The arrows indicate that small molecules can move into and out of the metabolite pool. </a:t>
            </a:r>
            <a:r>
              <a:rPr lang="en-US" sz="800" dirty="0">
                <a:solidFill>
                  <a:srgbClr val="000000"/>
                </a:solidFill>
                <a:latin typeface="Arial" panose="020B0604020202020204" pitchFamily="34" charset="0"/>
                <a:cs typeface="Arial" panose="020B0604020202020204" pitchFamily="34" charset="0"/>
              </a:rPr>
              <a:t>Part </a:t>
            </a:r>
            <a:r>
              <a:rPr lang="en-US" sz="800" b="1" dirty="0">
                <a:solidFill>
                  <a:srgbClr val="000000"/>
                </a:solidFill>
                <a:latin typeface="Arial" panose="020B0604020202020204" pitchFamily="34" charset="0"/>
                <a:cs typeface="Arial" panose="020B0604020202020204" pitchFamily="34" charset="0"/>
              </a:rPr>
              <a:t>a </a:t>
            </a:r>
            <a:r>
              <a:rPr lang="en-US" sz="800" dirty="0">
                <a:solidFill>
                  <a:srgbClr val="000000"/>
                </a:solidFill>
                <a:latin typeface="Arial" panose="020B0604020202020204" pitchFamily="34" charset="0"/>
                <a:cs typeface="Arial" panose="020B0604020202020204" pitchFamily="34" charset="0"/>
              </a:rPr>
              <a:t>is adapted with permission from REF. 19. © (2001) The </a:t>
            </a:r>
            <a:r>
              <a:rPr lang="en-US" sz="800" dirty="0" err="1">
                <a:solidFill>
                  <a:srgbClr val="000000"/>
                </a:solidFill>
                <a:latin typeface="Arial" panose="020B0604020202020204" pitchFamily="34" charset="0"/>
                <a:cs typeface="Arial" panose="020B0604020202020204" pitchFamily="34" charset="0"/>
              </a:rPr>
              <a:t>AmericanSociety</a:t>
            </a:r>
            <a:r>
              <a:rPr lang="en-US" sz="800" dirty="0">
                <a:solidFill>
                  <a:srgbClr val="000000"/>
                </a:solidFill>
                <a:latin typeface="Arial" panose="020B0604020202020204" pitchFamily="34" charset="0"/>
                <a:cs typeface="Arial" panose="020B0604020202020204" pitchFamily="34" charset="0"/>
              </a:rPr>
              <a:t> for Biochemistry and Molecular Biology. Part </a:t>
            </a:r>
            <a:r>
              <a:rPr lang="en-US" sz="800" b="1" dirty="0">
                <a:solidFill>
                  <a:srgbClr val="000000"/>
                </a:solidFill>
                <a:latin typeface="Arial" panose="020B0604020202020204" pitchFamily="34" charset="0"/>
                <a:cs typeface="Arial" panose="020B0604020202020204" pitchFamily="34" charset="0"/>
              </a:rPr>
              <a:t>b </a:t>
            </a:r>
            <a:r>
              <a:rPr lang="en-US" sz="800" dirty="0">
                <a:solidFill>
                  <a:srgbClr val="000000"/>
                </a:solidFill>
                <a:latin typeface="Arial" panose="020B0604020202020204" pitchFamily="34" charset="0"/>
                <a:cs typeface="Arial" panose="020B0604020202020204" pitchFamily="34" charset="0"/>
              </a:rPr>
              <a:t>is from </a:t>
            </a:r>
            <a:r>
              <a:rPr lang="en-US" sz="800" i="1" dirty="0" err="1">
                <a:solidFill>
                  <a:srgbClr val="000000"/>
                </a:solidFill>
                <a:latin typeface="Arial" panose="020B0604020202020204" pitchFamily="34" charset="0"/>
                <a:cs typeface="Arial" panose="020B0604020202020204" pitchFamily="34" charset="0"/>
              </a:rPr>
              <a:t>Microbiol</a:t>
            </a:r>
            <a:r>
              <a:rPr lang="en-US" sz="800" i="1" dirty="0">
                <a:solidFill>
                  <a:srgbClr val="000000"/>
                </a:solidFill>
                <a:latin typeface="Arial" panose="020B0604020202020204" pitchFamily="34" charset="0"/>
                <a:cs typeface="Arial" panose="020B0604020202020204" pitchFamily="34" charset="0"/>
              </a:rPr>
              <a:t>. Mol. Biol. Rev.</a:t>
            </a:r>
            <a:r>
              <a:rPr lang="en-US" sz="800" dirty="0">
                <a:solidFill>
                  <a:srgbClr val="000000"/>
                </a:solidFill>
                <a:latin typeface="Arial" panose="020B0604020202020204" pitchFamily="34" charset="0"/>
                <a:cs typeface="Arial" panose="020B0604020202020204" pitchFamily="34" charset="0"/>
              </a:rPr>
              <a:t>, (2009), </a:t>
            </a:r>
            <a:r>
              <a:rPr lang="en-US" sz="800" b="1" dirty="0">
                <a:solidFill>
                  <a:srgbClr val="000000"/>
                </a:solidFill>
                <a:latin typeface="Arial" panose="020B0604020202020204" pitchFamily="34" charset="0"/>
                <a:cs typeface="Arial" panose="020B0604020202020204" pitchFamily="34" charset="0"/>
              </a:rPr>
              <a:t>73</a:t>
            </a:r>
            <a:r>
              <a:rPr lang="en-US" sz="800" dirty="0">
                <a:solidFill>
                  <a:srgbClr val="000000"/>
                </a:solidFill>
                <a:latin typeface="Arial" panose="020B0604020202020204" pitchFamily="34" charset="0"/>
                <a:cs typeface="Arial" panose="020B0604020202020204" pitchFamily="34" charset="0"/>
              </a:rPr>
              <a:t>, 371–388, </a:t>
            </a:r>
            <a:r>
              <a:rPr lang="en-US" sz="800" u="sng" dirty="0">
                <a:solidFill>
                  <a:srgbClr val="000000"/>
                </a:solidFill>
                <a:latin typeface="Arial" panose="020B0604020202020204" pitchFamily="34" charset="0"/>
                <a:cs typeface="Arial" panose="020B0604020202020204" pitchFamily="34" charset="0"/>
              </a:rPr>
              <a:t>http://dx.doi.org/10.1128/MMBR.00010-09 </a:t>
            </a:r>
            <a:r>
              <a:rPr lang="en-US" sz="800" dirty="0">
                <a:solidFill>
                  <a:srgbClr val="000000"/>
                </a:solidFill>
                <a:latin typeface="Arial" panose="020B0604020202020204" pitchFamily="34" charset="0"/>
                <a:cs typeface="Arial" panose="020B0604020202020204" pitchFamily="34" charset="0"/>
              </a:rPr>
              <a:t>and amended with permission from American Society for Microbiology. </a:t>
            </a:r>
            <a:endParaRPr lang="es-AR" sz="8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55556EF7-1A59-4258-BC86-47ECFC1CD741}"/>
              </a:ext>
            </a:extLst>
          </p:cNvPr>
          <p:cNvSpPr/>
          <p:nvPr/>
        </p:nvSpPr>
        <p:spPr>
          <a:xfrm>
            <a:off x="271670" y="618778"/>
            <a:ext cx="3518452" cy="1754326"/>
          </a:xfrm>
          <a:prstGeom prst="rect">
            <a:avLst/>
          </a:prstGeom>
        </p:spPr>
        <p:txBody>
          <a:bodyPr wrap="square">
            <a:spAutoFit/>
          </a:bodyPr>
          <a:lstStyle/>
          <a:p>
            <a:pPr algn="just"/>
            <a:r>
              <a:rPr lang="en-US" sz="1200" b="1" dirty="0">
                <a:solidFill>
                  <a:srgbClr val="000000"/>
                </a:solidFill>
                <a:latin typeface="Arial" panose="020B0604020202020204" pitchFamily="34" charset="0"/>
                <a:cs typeface="Arial" panose="020B0604020202020204" pitchFamily="34" charset="0"/>
              </a:rPr>
              <a:t>A </a:t>
            </a:r>
            <a:r>
              <a:rPr lang="en-US" sz="1200" dirty="0">
                <a:solidFill>
                  <a:srgbClr val="000000"/>
                </a:solidFill>
                <a:latin typeface="Arial" panose="020B0604020202020204" pitchFamily="34" charset="0"/>
                <a:cs typeface="Arial" panose="020B0604020202020204" pitchFamily="34" charset="0"/>
              </a:rPr>
              <a:t>| Schematic of the effect of excluded volume on macromolecular crowding. The volume of solvent (orange) available for the </a:t>
            </a:r>
            <a:r>
              <a:rPr lang="en-US" sz="1200" dirty="0" err="1">
                <a:solidFill>
                  <a:srgbClr val="000000"/>
                </a:solidFill>
                <a:latin typeface="Arial" panose="020B0604020202020204" pitchFamily="34" charset="0"/>
                <a:cs typeface="Arial" panose="020B0604020202020204" pitchFamily="34" charset="0"/>
              </a:rPr>
              <a:t>centre</a:t>
            </a:r>
            <a:r>
              <a:rPr lang="en-US" sz="1200" dirty="0">
                <a:solidFill>
                  <a:srgbClr val="000000"/>
                </a:solidFill>
                <a:latin typeface="Arial" panose="020B0604020202020204" pitchFamily="34" charset="0"/>
                <a:cs typeface="Arial" panose="020B0604020202020204" pitchFamily="34" charset="0"/>
              </a:rPr>
              <a:t> of mass of a small tracer molecule (left; dark blue) and a large tracer molecule (right; dark blue) when added to a crowded medium (Φ = ~0.2) of macromolecules (green) is depicted. The rings around the macromolecules mark the excluded volume for the added particle.</a:t>
            </a:r>
            <a:endParaRPr lang="es-AR" sz="1200"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ECD3590F-900E-4B49-8487-2A04E46D15D1}"/>
              </a:ext>
            </a:extLst>
          </p:cNvPr>
          <p:cNvSpPr/>
          <p:nvPr/>
        </p:nvSpPr>
        <p:spPr>
          <a:xfrm>
            <a:off x="0" y="17514"/>
            <a:ext cx="9144000" cy="523220"/>
          </a:xfrm>
          <a:prstGeom prst="rect">
            <a:avLst/>
          </a:prstGeom>
          <a:solidFill>
            <a:schemeClr val="bg2">
              <a:lumMod val="90000"/>
            </a:schemeClr>
          </a:solidFill>
        </p:spPr>
        <p:txBody>
          <a:bodyPr wrap="square">
            <a:spAutoFit/>
          </a:bodyPr>
          <a:lstStyle/>
          <a:p>
            <a:pPr algn="ctr"/>
            <a:r>
              <a:rPr lang="en-US" sz="2800" dirty="0">
                <a:solidFill>
                  <a:srgbClr val="3333FF"/>
                </a:solidFill>
                <a:latin typeface="Arial" panose="020B0604020202020204" pitchFamily="34" charset="0"/>
                <a:cs typeface="Arial" panose="020B0604020202020204" pitchFamily="34" charset="0"/>
              </a:rPr>
              <a:t>General principles of macromolecular crowding </a:t>
            </a:r>
            <a:endParaRPr lang="es-AR" sz="2800" dirty="0">
              <a:solidFill>
                <a:srgbClr val="3333FF"/>
              </a:solidFill>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7C4EC642-6584-4938-8217-C4D4E6F3DBBA}"/>
              </a:ext>
            </a:extLst>
          </p:cNvPr>
          <p:cNvSpPr/>
          <p:nvPr/>
        </p:nvSpPr>
        <p:spPr>
          <a:xfrm>
            <a:off x="0" y="1272316"/>
            <a:ext cx="9144000" cy="830997"/>
          </a:xfrm>
          <a:prstGeom prst="rect">
            <a:avLst/>
          </a:prstGeom>
          <a:solidFill>
            <a:schemeClr val="bg1"/>
          </a:solidFill>
        </p:spPr>
        <p:txBody>
          <a:bodyPr wrap="square">
            <a:spAutoFit/>
          </a:bodyPr>
          <a:lstStyle/>
          <a:p>
            <a:pPr algn="just"/>
            <a:r>
              <a:rPr lang="en-US" sz="1200" dirty="0">
                <a:latin typeface="Arial" panose="020B0604020202020204" pitchFamily="34" charset="0"/>
                <a:cs typeface="Arial" panose="020B0604020202020204" pitchFamily="34" charset="0"/>
              </a:rPr>
              <a:t>The stabilizing non-covalent forces are excluded volume, screened electrostatic repulsions, hydrogen bonding and charge-dipole forces (hydration). The range of the interaction is ~1 nm for excluded volume (assuming Φ = 0.3), 0.2-1 nm for the electrostatic force (for ionic strength, I, from 2-0.1 M), and ~0.6 nm for the hydration force. Thus, at Φ &gt; 0.3 the average surface-to-surface distance is commensurate with the screened electrostatic and hydration interactions.</a:t>
            </a:r>
            <a:endParaRPr lang="es-AR" sz="1200"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8F329649-2E5C-46C4-A0FC-3B8636A171C4}"/>
              </a:ext>
            </a:extLst>
          </p:cNvPr>
          <p:cNvSpPr/>
          <p:nvPr/>
        </p:nvSpPr>
        <p:spPr>
          <a:xfrm>
            <a:off x="2697232" y="6427113"/>
            <a:ext cx="6446768" cy="338554"/>
          </a:xfrm>
          <a:prstGeom prst="rect">
            <a:avLst/>
          </a:prstGeom>
        </p:spPr>
        <p:txBody>
          <a:bodyPr wrap="square">
            <a:spAutoFit/>
          </a:bodyPr>
          <a:lstStyle/>
          <a:p>
            <a:pPr algn="r"/>
            <a:r>
              <a:rPr lang="es-AR" sz="800" dirty="0" err="1">
                <a:solidFill>
                  <a:srgbClr val="000000"/>
                </a:solidFill>
                <a:latin typeface="Arial" panose="020B0604020202020204" pitchFamily="34" charset="0"/>
                <a:cs typeface="Arial" panose="020B0604020202020204" pitchFamily="34" charset="0"/>
              </a:rPr>
              <a:t>Microorganisms</a:t>
            </a:r>
            <a:r>
              <a:rPr lang="es-AR" sz="800" dirty="0">
                <a:solidFill>
                  <a:srgbClr val="000000"/>
                </a:solidFill>
                <a:latin typeface="Arial" panose="020B0604020202020204" pitchFamily="34" charset="0"/>
                <a:cs typeface="Arial" panose="020B0604020202020204" pitchFamily="34" charset="0"/>
              </a:rPr>
              <a:t> </a:t>
            </a:r>
            <a:r>
              <a:rPr lang="es-AR" sz="800" dirty="0" err="1">
                <a:solidFill>
                  <a:srgbClr val="000000"/>
                </a:solidFill>
                <a:latin typeface="Arial" panose="020B0604020202020204" pitchFamily="34" charset="0"/>
                <a:cs typeface="Arial" panose="020B0604020202020204" pitchFamily="34" charset="0"/>
              </a:rPr>
              <a:t>maintain</a:t>
            </a:r>
            <a:r>
              <a:rPr lang="es-AR" sz="800" dirty="0">
                <a:solidFill>
                  <a:srgbClr val="000000"/>
                </a:solidFill>
                <a:latin typeface="Arial" panose="020B0604020202020204" pitchFamily="34" charset="0"/>
                <a:cs typeface="Arial" panose="020B0604020202020204" pitchFamily="34" charset="0"/>
              </a:rPr>
              <a:t> </a:t>
            </a:r>
            <a:r>
              <a:rPr lang="es-AR" sz="800" dirty="0" err="1">
                <a:solidFill>
                  <a:srgbClr val="000000"/>
                </a:solidFill>
                <a:latin typeface="Arial" panose="020B0604020202020204" pitchFamily="34" charset="0"/>
                <a:cs typeface="Arial" panose="020B0604020202020204" pitchFamily="34" charset="0"/>
              </a:rPr>
              <a:t>crowding</a:t>
            </a:r>
            <a:r>
              <a:rPr lang="es-AR" sz="800" dirty="0">
                <a:solidFill>
                  <a:srgbClr val="000000"/>
                </a:solidFill>
                <a:latin typeface="Arial" panose="020B0604020202020204" pitchFamily="34" charset="0"/>
                <a:cs typeface="Arial" panose="020B0604020202020204" pitchFamily="34" charset="0"/>
              </a:rPr>
              <a:t> homeostasis  </a:t>
            </a:r>
            <a:r>
              <a:rPr lang="nl-NL" sz="800" i="1" dirty="0">
                <a:solidFill>
                  <a:srgbClr val="000000"/>
                </a:solidFill>
                <a:latin typeface="Arial" panose="020B0604020202020204" pitchFamily="34" charset="0"/>
                <a:cs typeface="Arial" panose="020B0604020202020204" pitchFamily="34" charset="0"/>
              </a:rPr>
              <a:t>Jonas van den Berg, Arnold J. Boersma and Bert Poolman </a:t>
            </a:r>
            <a:r>
              <a:rPr lang="es-AR" sz="800" dirty="0">
                <a:latin typeface="Arial" panose="020B0604020202020204" pitchFamily="34" charset="0"/>
                <a:cs typeface="Arial" panose="020B0604020202020204" pitchFamily="34" charset="0"/>
              </a:rPr>
              <a:t>ADVANCE ONLINE PUBLICATION </a:t>
            </a:r>
            <a:r>
              <a:rPr lang="es-AR" sz="800" b="1" dirty="0">
                <a:latin typeface="Arial" panose="020B0604020202020204" pitchFamily="34" charset="0"/>
                <a:cs typeface="Arial" panose="020B0604020202020204" pitchFamily="34" charset="0"/>
              </a:rPr>
              <a:t>www.nature.com/nrmicro  </a:t>
            </a:r>
            <a:r>
              <a:rPr lang="en-US" sz="800" dirty="0">
                <a:latin typeface="Arial" panose="020B0604020202020204" pitchFamily="34" charset="0"/>
                <a:cs typeface="Arial" panose="020B0604020202020204" pitchFamily="34" charset="0"/>
              </a:rPr>
              <a:t>© 2017 Macmillan Publishers Limited, part of Springer Nature. All rights reserved. </a:t>
            </a:r>
            <a:endParaRPr lang="es-AR"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5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56FF252-0C55-491D-ABB1-7F33C753B6DB}"/>
              </a:ext>
            </a:extLst>
          </p:cNvPr>
          <p:cNvPicPr>
            <a:picLocks noChangeAspect="1"/>
          </p:cNvPicPr>
          <p:nvPr/>
        </p:nvPicPr>
        <p:blipFill>
          <a:blip r:embed="rId2"/>
          <a:stretch>
            <a:fillRect/>
          </a:stretch>
        </p:blipFill>
        <p:spPr>
          <a:xfrm>
            <a:off x="5649423" y="0"/>
            <a:ext cx="3130009" cy="6858000"/>
          </a:xfrm>
          <a:prstGeom prst="rect">
            <a:avLst/>
          </a:prstGeom>
        </p:spPr>
      </p:pic>
      <p:sp>
        <p:nvSpPr>
          <p:cNvPr id="5" name="Rectángulo 4">
            <a:extLst>
              <a:ext uri="{FF2B5EF4-FFF2-40B4-BE49-F238E27FC236}">
                <a16:creationId xmlns:a16="http://schemas.microsoft.com/office/drawing/2014/main" id="{E9B5F162-2DE1-4C6A-B877-D7E63F818E81}"/>
              </a:ext>
            </a:extLst>
          </p:cNvPr>
          <p:cNvSpPr/>
          <p:nvPr/>
        </p:nvSpPr>
        <p:spPr>
          <a:xfrm>
            <a:off x="364568" y="1712268"/>
            <a:ext cx="4207432" cy="2585323"/>
          </a:xfrm>
          <a:prstGeom prst="rect">
            <a:avLst/>
          </a:prstGeom>
        </p:spPr>
        <p:txBody>
          <a:bodyPr wrap="square">
            <a:spAutoFit/>
          </a:bodyPr>
          <a:lstStyle/>
          <a:p>
            <a:pPr algn="r"/>
            <a:r>
              <a:rPr lang="es-AR" dirty="0" err="1">
                <a:solidFill>
                  <a:srgbClr val="231F20"/>
                </a:solidFill>
                <a:latin typeface="Arial" panose="020B0604020202020204" pitchFamily="34" charset="0"/>
                <a:cs typeface="Arial" panose="020B0604020202020204" pitchFamily="34" charset="0"/>
              </a:rPr>
              <a:t>Protein</a:t>
            </a:r>
            <a:r>
              <a:rPr lang="es-AR" dirty="0">
                <a:solidFill>
                  <a:srgbClr val="231F20"/>
                </a:solidFill>
                <a:latin typeface="Arial" panose="020B0604020202020204" pitchFamily="34" charset="0"/>
                <a:cs typeface="Arial" panose="020B0604020202020204" pitchFamily="34" charset="0"/>
              </a:rPr>
              <a:t> </a:t>
            </a:r>
            <a:r>
              <a:rPr lang="es-AR" dirty="0" err="1">
                <a:solidFill>
                  <a:srgbClr val="231F20"/>
                </a:solidFill>
                <a:latin typeface="Arial" panose="020B0604020202020204" pitchFamily="34" charset="0"/>
                <a:cs typeface="Arial" panose="020B0604020202020204" pitchFamily="34" charset="0"/>
              </a:rPr>
              <a:t>Compactor</a:t>
            </a:r>
            <a:r>
              <a:rPr lang="es-AR" dirty="0">
                <a:solidFill>
                  <a:srgbClr val="231F20"/>
                </a:solidFill>
                <a:latin typeface="Arial" panose="020B0604020202020204" pitchFamily="34" charset="0"/>
                <a:cs typeface="Arial" panose="020B0604020202020204" pitchFamily="34" charset="0"/>
              </a:rPr>
              <a:t>: </a:t>
            </a:r>
            <a:r>
              <a:rPr lang="es-AR" dirty="0" err="1">
                <a:solidFill>
                  <a:srgbClr val="231F20"/>
                </a:solidFill>
                <a:latin typeface="Arial" panose="020B0604020202020204" pitchFamily="34" charset="0"/>
                <a:cs typeface="Arial" panose="020B0604020202020204" pitchFamily="34" charset="0"/>
              </a:rPr>
              <a:t>The</a:t>
            </a:r>
            <a:r>
              <a:rPr lang="es-AR" dirty="0">
                <a:solidFill>
                  <a:srgbClr val="231F20"/>
                </a:solidFill>
                <a:latin typeface="Arial" panose="020B0604020202020204" pitchFamily="34" charset="0"/>
                <a:cs typeface="Arial" panose="020B0604020202020204" pitchFamily="34" charset="0"/>
              </a:rPr>
              <a:t> </a:t>
            </a:r>
            <a:r>
              <a:rPr lang="es-AR" dirty="0" err="1">
                <a:solidFill>
                  <a:srgbClr val="231F20"/>
                </a:solidFill>
                <a:latin typeface="Arial" panose="020B0604020202020204" pitchFamily="34" charset="0"/>
                <a:cs typeface="Arial" panose="020B0604020202020204" pitchFamily="34" charset="0"/>
              </a:rPr>
              <a:t>crowded</a:t>
            </a:r>
            <a:endParaRPr lang="es-AR" dirty="0">
              <a:solidFill>
                <a:srgbClr val="231F20"/>
              </a:solidFill>
              <a:latin typeface="Arial" panose="020B0604020202020204" pitchFamily="34" charset="0"/>
              <a:cs typeface="Arial" panose="020B0604020202020204" pitchFamily="34" charset="0"/>
            </a:endParaRPr>
          </a:p>
          <a:p>
            <a:pPr algn="r"/>
            <a:r>
              <a:rPr lang="en-US" dirty="0">
                <a:solidFill>
                  <a:srgbClr val="231F20"/>
                </a:solidFill>
                <a:latin typeface="Arial" panose="020B0604020202020204" pitchFamily="34" charset="0"/>
                <a:cs typeface="Arial" panose="020B0604020202020204" pitchFamily="34" charset="0"/>
              </a:rPr>
              <a:t>conditions in a cell cause the enzyme</a:t>
            </a:r>
          </a:p>
          <a:p>
            <a:pPr algn="r"/>
            <a:r>
              <a:rPr lang="en-US" dirty="0">
                <a:solidFill>
                  <a:srgbClr val="231F20"/>
                </a:solidFill>
                <a:latin typeface="Arial" panose="020B0604020202020204" pitchFamily="34" charset="0"/>
                <a:cs typeface="Arial" panose="020B0604020202020204" pitchFamily="34" charset="0"/>
              </a:rPr>
              <a:t>PGK to compact. The protein folds</a:t>
            </a:r>
          </a:p>
          <a:p>
            <a:pPr algn="r"/>
            <a:r>
              <a:rPr lang="en-US" dirty="0">
                <a:solidFill>
                  <a:srgbClr val="231F20"/>
                </a:solidFill>
                <a:latin typeface="Arial" panose="020B0604020202020204" pitchFamily="34" charset="0"/>
                <a:cs typeface="Arial" panose="020B0604020202020204" pitchFamily="34" charset="0"/>
              </a:rPr>
              <a:t>into three states depending on the</a:t>
            </a:r>
          </a:p>
          <a:p>
            <a:pPr algn="r"/>
            <a:r>
              <a:rPr lang="en-US" dirty="0">
                <a:solidFill>
                  <a:srgbClr val="231F20"/>
                </a:solidFill>
                <a:latin typeface="Arial" panose="020B0604020202020204" pitchFamily="34" charset="0"/>
                <a:cs typeface="Arial" panose="020B0604020202020204" pitchFamily="34" charset="0"/>
              </a:rPr>
              <a:t>level of crowding—from a more</a:t>
            </a:r>
          </a:p>
          <a:p>
            <a:pPr algn="r"/>
            <a:r>
              <a:rPr lang="en-US" dirty="0">
                <a:solidFill>
                  <a:srgbClr val="231F20"/>
                </a:solidFill>
                <a:latin typeface="Arial" panose="020B0604020202020204" pitchFamily="34" charset="0"/>
                <a:cs typeface="Arial" panose="020B0604020202020204" pitchFamily="34" charset="0"/>
              </a:rPr>
              <a:t>open conformation (top) to the most</a:t>
            </a:r>
          </a:p>
          <a:p>
            <a:pPr algn="r"/>
            <a:r>
              <a:rPr lang="es-AR" dirty="0" err="1">
                <a:solidFill>
                  <a:srgbClr val="231F20"/>
                </a:solidFill>
                <a:latin typeface="Arial" panose="020B0604020202020204" pitchFamily="34" charset="0"/>
                <a:cs typeface="Arial" panose="020B0604020202020204" pitchFamily="34" charset="0"/>
              </a:rPr>
              <a:t>closed</a:t>
            </a:r>
            <a:r>
              <a:rPr lang="es-AR" dirty="0">
                <a:solidFill>
                  <a:srgbClr val="231F20"/>
                </a:solidFill>
                <a:latin typeface="Arial" panose="020B0604020202020204" pitchFamily="34" charset="0"/>
                <a:cs typeface="Arial" panose="020B0604020202020204" pitchFamily="34" charset="0"/>
              </a:rPr>
              <a:t> </a:t>
            </a:r>
            <a:r>
              <a:rPr lang="es-AR" dirty="0" err="1">
                <a:solidFill>
                  <a:srgbClr val="231F20"/>
                </a:solidFill>
                <a:latin typeface="Arial" panose="020B0604020202020204" pitchFamily="34" charset="0"/>
                <a:cs typeface="Arial" panose="020B0604020202020204" pitchFamily="34" charset="0"/>
              </a:rPr>
              <a:t>conformation</a:t>
            </a:r>
            <a:r>
              <a:rPr lang="es-AR" dirty="0">
                <a:solidFill>
                  <a:srgbClr val="231F20"/>
                </a:solidFill>
                <a:latin typeface="Arial" panose="020B0604020202020204" pitchFamily="34" charset="0"/>
                <a:cs typeface="Arial" panose="020B0604020202020204" pitchFamily="34" charset="0"/>
              </a:rPr>
              <a:t> (</a:t>
            </a:r>
            <a:r>
              <a:rPr lang="es-AR" dirty="0" err="1">
                <a:solidFill>
                  <a:srgbClr val="231F20"/>
                </a:solidFill>
                <a:latin typeface="Arial" panose="020B0604020202020204" pitchFamily="34" charset="0"/>
                <a:cs typeface="Arial" panose="020B0604020202020204" pitchFamily="34" charset="0"/>
              </a:rPr>
              <a:t>bottom</a:t>
            </a:r>
            <a:r>
              <a:rPr lang="es-AR" dirty="0">
                <a:solidFill>
                  <a:srgbClr val="231F20"/>
                </a:solidFill>
                <a:latin typeface="Arial" panose="020B0604020202020204" pitchFamily="34" charset="0"/>
                <a:cs typeface="Arial" panose="020B0604020202020204" pitchFamily="34" charset="0"/>
              </a:rPr>
              <a:t>).</a:t>
            </a:r>
          </a:p>
          <a:p>
            <a:pPr algn="r"/>
            <a:r>
              <a:rPr lang="en-US" dirty="0">
                <a:solidFill>
                  <a:srgbClr val="231F20"/>
                </a:solidFill>
                <a:latin typeface="Arial" panose="020B0604020202020204" pitchFamily="34" charset="0"/>
                <a:cs typeface="Arial" panose="020B0604020202020204" pitchFamily="34" charset="0"/>
              </a:rPr>
              <a:t>Courtesy of: Margaret Shun Cheung,</a:t>
            </a:r>
          </a:p>
          <a:p>
            <a:pPr algn="r"/>
            <a:r>
              <a:rPr lang="es-AR" dirty="0" err="1">
                <a:solidFill>
                  <a:srgbClr val="231F20"/>
                </a:solidFill>
                <a:latin typeface="Arial" panose="020B0604020202020204" pitchFamily="34" charset="0"/>
                <a:cs typeface="Arial" panose="020B0604020202020204" pitchFamily="34" charset="0"/>
              </a:rPr>
              <a:t>University</a:t>
            </a:r>
            <a:r>
              <a:rPr lang="es-AR" dirty="0">
                <a:solidFill>
                  <a:srgbClr val="231F20"/>
                </a:solidFill>
                <a:latin typeface="Arial" panose="020B0604020202020204" pitchFamily="34" charset="0"/>
                <a:cs typeface="Arial" panose="020B0604020202020204" pitchFamily="34" charset="0"/>
              </a:rPr>
              <a:t> </a:t>
            </a:r>
            <a:r>
              <a:rPr lang="es-AR" dirty="0" err="1">
                <a:solidFill>
                  <a:srgbClr val="231F20"/>
                </a:solidFill>
                <a:latin typeface="Arial" panose="020B0604020202020204" pitchFamily="34" charset="0"/>
                <a:cs typeface="Arial" panose="020B0604020202020204" pitchFamily="34" charset="0"/>
              </a:rPr>
              <a:t>of</a:t>
            </a:r>
            <a:r>
              <a:rPr lang="es-AR" dirty="0">
                <a:solidFill>
                  <a:srgbClr val="231F20"/>
                </a:solidFill>
                <a:latin typeface="Arial" panose="020B0604020202020204" pitchFamily="34" charset="0"/>
                <a:cs typeface="Arial" panose="020B0604020202020204" pitchFamily="34" charset="0"/>
              </a:rPr>
              <a:t> Texas, Houston</a:t>
            </a:r>
            <a:endParaRPr lang="es-AR"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B34E2C15-449B-45D2-97FD-A595B86F88C1}"/>
              </a:ext>
            </a:extLst>
          </p:cNvPr>
          <p:cNvSpPr/>
          <p:nvPr/>
        </p:nvSpPr>
        <p:spPr>
          <a:xfrm>
            <a:off x="0" y="6239324"/>
            <a:ext cx="5776453" cy="461665"/>
          </a:xfrm>
          <a:prstGeom prst="rect">
            <a:avLst/>
          </a:prstGeom>
        </p:spPr>
        <p:txBody>
          <a:bodyPr wrap="none">
            <a:spAutoFit/>
          </a:bodyPr>
          <a:lstStyle/>
          <a:p>
            <a:r>
              <a:rPr lang="es-AR" sz="1200" dirty="0">
                <a:latin typeface="Arial" panose="020B0604020202020204" pitchFamily="34" charset="0"/>
                <a:cs typeface="Arial" panose="020B0604020202020204" pitchFamily="34" charset="0"/>
              </a:rPr>
              <a:t>LIFE IS CROWDED:</a:t>
            </a:r>
          </a:p>
          <a:p>
            <a:r>
              <a:rPr lang="es-AR" sz="1200" dirty="0" err="1">
                <a:latin typeface="Arial" panose="020B0604020202020204" pitchFamily="34" charset="0"/>
                <a:cs typeface="Arial" panose="020B0604020202020204" pitchFamily="34" charset="0"/>
              </a:rPr>
              <a:t>Modeling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Cell’s</a:t>
            </a:r>
            <a:r>
              <a:rPr lang="es-AR" sz="1200" dirty="0">
                <a:latin typeface="Arial" panose="020B0604020202020204" pitchFamily="34" charset="0"/>
                <a:cs typeface="Arial" panose="020B0604020202020204" pitchFamily="34" charset="0"/>
              </a:rPr>
              <a:t> Interior. K </a:t>
            </a:r>
            <a:r>
              <a:rPr lang="es-AR" sz="1200" dirty="0" err="1">
                <a:latin typeface="Arial" panose="020B0604020202020204" pitchFamily="34" charset="0"/>
                <a:cs typeface="Arial" panose="020B0604020202020204" pitchFamily="34" charset="0"/>
              </a:rPr>
              <a:t>Sainani</a:t>
            </a:r>
            <a:r>
              <a:rPr lang="es-AR" sz="1200" dirty="0">
                <a:latin typeface="Arial" panose="020B0604020202020204" pitchFamily="34" charset="0"/>
                <a:cs typeface="Arial" panose="020B0604020202020204" pitchFamily="34" charset="0"/>
              </a:rPr>
              <a:t>, 2011</a:t>
            </a:r>
            <a:r>
              <a:rPr lang="es-AR" sz="1200" dirty="0">
                <a:solidFill>
                  <a:srgbClr val="231F20"/>
                </a:solidFill>
                <a:latin typeface="Arial" panose="020B0604020202020204" pitchFamily="34" charset="0"/>
                <a:cs typeface="Arial" panose="020B0604020202020204" pitchFamily="34" charset="0"/>
              </a:rPr>
              <a:t>www.biomedicalcomputationreview.org</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8108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826C983-F848-4EA8-95F2-2FF9ED76589C}"/>
              </a:ext>
            </a:extLst>
          </p:cNvPr>
          <p:cNvSpPr txBox="1"/>
          <p:nvPr/>
        </p:nvSpPr>
        <p:spPr>
          <a:xfrm>
            <a:off x="940904" y="834887"/>
            <a:ext cx="7341705" cy="3046988"/>
          </a:xfrm>
          <a:prstGeom prst="rect">
            <a:avLst/>
          </a:prstGeom>
          <a:noFill/>
        </p:spPr>
        <p:txBody>
          <a:bodyPr wrap="square" rtlCol="0">
            <a:spAutoFit/>
          </a:bodyPr>
          <a:lstStyle/>
          <a:p>
            <a:r>
              <a:rPr lang="es-AR" sz="2800" dirty="0" err="1">
                <a:latin typeface="Arial" panose="020B0604020202020204" pitchFamily="34" charset="0"/>
                <a:cs typeface="Arial" panose="020B0604020202020204" pitchFamily="34" charset="0"/>
              </a:rPr>
              <a:t>Crowding</a:t>
            </a:r>
            <a:endParaRPr lang="es-AR" sz="2800" dirty="0">
              <a:latin typeface="Arial" panose="020B0604020202020204" pitchFamily="34" charset="0"/>
              <a:cs typeface="Arial" panose="020B0604020202020204" pitchFamily="34" charset="0"/>
            </a:endParaRPr>
          </a:p>
          <a:p>
            <a:r>
              <a:rPr lang="es-AR" sz="2800" dirty="0">
                <a:solidFill>
                  <a:srgbClr val="3333FF"/>
                </a:solidFill>
                <a:latin typeface="Arial" panose="020B0604020202020204" pitchFamily="34" charset="0"/>
                <a:cs typeface="Arial" panose="020B0604020202020204" pitchFamily="34" charset="0"/>
              </a:rPr>
              <a:t>Afecta el equilibrio bioquímico: </a:t>
            </a:r>
          </a:p>
          <a:p>
            <a:r>
              <a:rPr lang="es-AR" dirty="0">
                <a:latin typeface="Arial" panose="020B0604020202020204" pitchFamily="34" charset="0"/>
                <a:cs typeface="Arial" panose="020B0604020202020204" pitchFamily="34" charset="0"/>
              </a:rPr>
              <a:t>	a) </a:t>
            </a:r>
            <a:r>
              <a:rPr lang="es-AR" i="1" dirty="0" err="1">
                <a:latin typeface="Arial" panose="020B0604020202020204" pitchFamily="34" charset="0"/>
                <a:cs typeface="Arial" panose="020B0604020202020204" pitchFamily="34" charset="0"/>
              </a:rPr>
              <a:t>binding</a:t>
            </a:r>
            <a:r>
              <a:rPr lang="es-AR" i="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es </a:t>
            </a:r>
            <a:r>
              <a:rPr lang="es-AR" i="1" dirty="0" err="1">
                <a:latin typeface="Arial" panose="020B0604020202020204" pitchFamily="34" charset="0"/>
                <a:cs typeface="Arial" panose="020B0604020202020204" pitchFamily="34" charset="0"/>
              </a:rPr>
              <a:t>enhanced</a:t>
            </a:r>
            <a:r>
              <a:rPr lang="es-AR" i="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 &gt; </a:t>
            </a:r>
            <a:r>
              <a:rPr lang="es-AR" dirty="0" err="1">
                <a:latin typeface="Arial" panose="020B0604020202020204" pitchFamily="34" charset="0"/>
                <a:cs typeface="Arial" panose="020B0604020202020204" pitchFamily="34" charset="0"/>
              </a:rPr>
              <a:t>crowding</a:t>
            </a:r>
            <a:r>
              <a:rPr lang="es-AR" dirty="0">
                <a:latin typeface="Arial" panose="020B0604020202020204" pitchFamily="34" charset="0"/>
                <a:cs typeface="Arial" panose="020B0604020202020204" pitchFamily="34" charset="0"/>
              </a:rPr>
              <a:t> &lt; </a:t>
            </a:r>
            <a:r>
              <a:rPr lang="es-AR" dirty="0" err="1">
                <a:latin typeface="Arial" panose="020B0604020202020204" pitchFamily="34" charset="0"/>
                <a:cs typeface="Arial" panose="020B0604020202020204" pitchFamily="34" charset="0"/>
              </a:rPr>
              <a:t>Kdisociacion</a:t>
            </a:r>
            <a:r>
              <a:rPr lang="es-AR" dirty="0">
                <a:latin typeface="Arial" panose="020B0604020202020204" pitchFamily="34" charset="0"/>
                <a:cs typeface="Arial" panose="020B0604020202020204" pitchFamily="34" charset="0"/>
              </a:rPr>
              <a:t>] </a:t>
            </a:r>
          </a:p>
          <a:p>
            <a:r>
              <a:rPr lang="es-AR" dirty="0">
                <a:latin typeface="Arial" panose="020B0604020202020204" pitchFamily="34" charset="0"/>
                <a:cs typeface="Arial" panose="020B0604020202020204" pitchFamily="34" charset="0"/>
              </a:rPr>
              <a:t>	b) aparecen nuevas fuerzas entrópicas: </a:t>
            </a:r>
            <a:r>
              <a:rPr lang="es-AR" b="1" dirty="0">
                <a:latin typeface="Arial" panose="020B0604020202020204" pitchFamily="34" charset="0"/>
                <a:cs typeface="Arial" panose="020B0604020202020204" pitchFamily="34" charset="0"/>
              </a:rPr>
              <a:t>fuerzas de volumen 	excluido </a:t>
            </a:r>
            <a:r>
              <a:rPr lang="es-AR" dirty="0">
                <a:latin typeface="Arial" panose="020B0604020202020204" pitchFamily="34" charset="0"/>
                <a:cs typeface="Arial" panose="020B0604020202020204" pitchFamily="34" charset="0"/>
              </a:rPr>
              <a:t>o </a:t>
            </a:r>
            <a:r>
              <a:rPr lang="es-AR" dirty="0" err="1">
                <a:latin typeface="Arial" panose="020B0604020202020204" pitchFamily="34" charset="0"/>
                <a:cs typeface="Arial" panose="020B0604020202020204" pitchFamily="34" charset="0"/>
              </a:rPr>
              <a:t>depletion</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interactions</a:t>
            </a:r>
            <a:r>
              <a:rPr lang="es-AR" dirty="0">
                <a:latin typeface="Arial" panose="020B0604020202020204" pitchFamily="34" charset="0"/>
                <a:cs typeface="Arial" panose="020B0604020202020204" pitchFamily="34" charset="0"/>
              </a:rPr>
              <a:t> </a:t>
            </a:r>
          </a:p>
          <a:p>
            <a:endParaRPr lang="es-AR" dirty="0">
              <a:latin typeface="Arial" panose="020B0604020202020204" pitchFamily="34" charset="0"/>
              <a:cs typeface="Arial" panose="020B0604020202020204" pitchFamily="34" charset="0"/>
            </a:endParaRPr>
          </a:p>
          <a:p>
            <a:r>
              <a:rPr lang="es-AR" sz="2800" dirty="0">
                <a:solidFill>
                  <a:srgbClr val="3333FF"/>
                </a:solidFill>
                <a:latin typeface="Arial" panose="020B0604020202020204" pitchFamily="34" charset="0"/>
                <a:cs typeface="Arial" panose="020B0604020202020204" pitchFamily="34" charset="0"/>
              </a:rPr>
              <a:t>Afecta la </a:t>
            </a:r>
            <a:r>
              <a:rPr lang="es-AR" sz="2800" dirty="0" err="1">
                <a:solidFill>
                  <a:srgbClr val="3333FF"/>
                </a:solidFill>
                <a:latin typeface="Arial" panose="020B0604020202020204" pitchFamily="34" charset="0"/>
                <a:cs typeface="Arial" panose="020B0604020202020204" pitchFamily="34" charset="0"/>
              </a:rPr>
              <a:t>cinetica</a:t>
            </a:r>
            <a:r>
              <a:rPr lang="es-AR" sz="2800" dirty="0">
                <a:solidFill>
                  <a:srgbClr val="3333FF"/>
                </a:solidFill>
                <a:latin typeface="Arial" panose="020B0604020202020204" pitchFamily="34" charset="0"/>
                <a:cs typeface="Arial" panose="020B0604020202020204" pitchFamily="34" charset="0"/>
              </a:rPr>
              <a:t>:</a:t>
            </a:r>
            <a:br>
              <a:rPr lang="es-AR" dirty="0">
                <a:latin typeface="Arial" panose="020B0604020202020204" pitchFamily="34" charset="0"/>
                <a:cs typeface="Arial" panose="020B0604020202020204" pitchFamily="34" charset="0"/>
              </a:rPr>
            </a:br>
            <a:r>
              <a:rPr lang="es-AR" dirty="0">
                <a:latin typeface="Arial" panose="020B0604020202020204" pitchFamily="34" charset="0"/>
                <a:cs typeface="Arial" panose="020B0604020202020204" pitchFamily="34" charset="0"/>
              </a:rPr>
              <a:t>La difusión es enlentecida</a:t>
            </a:r>
          </a:p>
          <a:p>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48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97CC7C1-4660-4C3C-BE6D-A554DF88D1B3}"/>
              </a:ext>
            </a:extLst>
          </p:cNvPr>
          <p:cNvSpPr/>
          <p:nvPr/>
        </p:nvSpPr>
        <p:spPr>
          <a:xfrm>
            <a:off x="384312" y="1479255"/>
            <a:ext cx="8375376" cy="3416320"/>
          </a:xfrm>
          <a:prstGeom prst="rect">
            <a:avLst/>
          </a:prstGeom>
        </p:spPr>
        <p:txBody>
          <a:bodyPr wrap="square">
            <a:spAutoFit/>
          </a:bodyPr>
          <a:lstStyle/>
          <a:p>
            <a:pPr algn="just"/>
            <a:r>
              <a:rPr lang="en-US" dirty="0">
                <a:solidFill>
                  <a:srgbClr val="FF0000"/>
                </a:solidFill>
                <a:latin typeface="Arial" panose="020B0604020202020204" pitchFamily="34" charset="0"/>
                <a:cs typeface="Arial" panose="020B0604020202020204" pitchFamily="34" charset="0"/>
              </a:rPr>
              <a:t>La </a:t>
            </a:r>
            <a:r>
              <a:rPr lang="en-US" dirty="0" err="1">
                <a:solidFill>
                  <a:srgbClr val="FF0000"/>
                </a:solidFill>
                <a:latin typeface="Arial" panose="020B0604020202020204" pitchFamily="34" charset="0"/>
                <a:cs typeface="Arial" panose="020B0604020202020204" pitchFamily="34" charset="0"/>
              </a:rPr>
              <a:t>tasa</a:t>
            </a:r>
            <a:r>
              <a:rPr lang="en-US" dirty="0">
                <a:solidFill>
                  <a:srgbClr val="FF0000"/>
                </a:solidFill>
                <a:latin typeface="Arial" panose="020B0604020202020204" pitchFamily="34" charset="0"/>
                <a:cs typeface="Arial" panose="020B0604020202020204" pitchFamily="34" charset="0"/>
              </a:rPr>
              <a:t> de </a:t>
            </a:r>
            <a:r>
              <a:rPr lang="en-US" dirty="0" err="1">
                <a:solidFill>
                  <a:srgbClr val="FF0000"/>
                </a:solidFill>
                <a:latin typeface="Arial" panose="020B0604020202020204" pitchFamily="34" charset="0"/>
                <a:cs typeface="Arial" panose="020B0604020202020204" pitchFamily="34" charset="0"/>
              </a:rPr>
              <a:t>actividad</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enzimatica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estara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afectada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por</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estos</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efectos</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opuestos</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enlentecimiento</a:t>
            </a:r>
            <a:r>
              <a:rPr lang="en-US" dirty="0">
                <a:solidFill>
                  <a:srgbClr val="FF0000"/>
                </a:solidFill>
                <a:latin typeface="Arial" panose="020B0604020202020204" pitchFamily="34" charset="0"/>
                <a:cs typeface="Arial" panose="020B0604020202020204" pitchFamily="34" charset="0"/>
              </a:rPr>
              <a:t> de diffusion e </a:t>
            </a:r>
            <a:r>
              <a:rPr lang="en-US" dirty="0" err="1">
                <a:solidFill>
                  <a:srgbClr val="FF0000"/>
                </a:solidFill>
                <a:latin typeface="Arial" panose="020B0604020202020204" pitchFamily="34" charset="0"/>
                <a:cs typeface="Arial" panose="020B0604020202020204" pitchFamily="34" charset="0"/>
              </a:rPr>
              <a:t>incremento</a:t>
            </a:r>
            <a:r>
              <a:rPr lang="en-US" dirty="0">
                <a:solidFill>
                  <a:srgbClr val="FF0000"/>
                </a:solidFill>
                <a:latin typeface="Arial" panose="020B0604020202020204" pitchFamily="34" charset="0"/>
                <a:cs typeface="Arial" panose="020B0604020202020204" pitchFamily="34" charset="0"/>
              </a:rPr>
              <a:t> de </a:t>
            </a:r>
            <a:r>
              <a:rPr lang="en-US" dirty="0" err="1">
                <a:solidFill>
                  <a:srgbClr val="FF0000"/>
                </a:solidFill>
                <a:latin typeface="Arial" panose="020B0604020202020204" pitchFamily="34" charset="0"/>
                <a:cs typeface="Arial" panose="020B0604020202020204" pitchFamily="34" charset="0"/>
              </a:rPr>
              <a:t>asociacion</a:t>
            </a:r>
            <a:r>
              <a:rPr lang="en-US" dirty="0">
                <a:solidFill>
                  <a:srgbClr val="FF0000"/>
                </a:solidFill>
                <a:latin typeface="Arial" panose="020B0604020202020204" pitchFamily="34" charset="0"/>
                <a:cs typeface="Arial" panose="020B0604020202020204" pitchFamily="34" charset="0"/>
              </a:rPr>
              <a:t>. Crowding will slow down the diffusion of substrates to enzymes, but once they are there crowding will tend to favor binding of the substrate to the enzyme and thus will favor reaction</a:t>
            </a:r>
            <a:r>
              <a:rPr lang="en-US" dirty="0">
                <a:latin typeface="Arial" panose="020B0604020202020204" pitchFamily="34" charset="0"/>
                <a:cs typeface="Arial" panose="020B0604020202020204" pitchFamily="34" charset="0"/>
              </a:rPr>
              <a:t>. Thus the </a:t>
            </a:r>
            <a:r>
              <a:rPr lang="en-US" b="1" dirty="0">
                <a:latin typeface="Arial" panose="020B0604020202020204" pitchFamily="34" charset="0"/>
                <a:cs typeface="Arial" panose="020B0604020202020204" pitchFamily="34" charset="0"/>
              </a:rPr>
              <a:t>actual rate of a reaction may be affected in complex ways by the presence of a high concentration of background molecules</a:t>
            </a:r>
            <a:r>
              <a:rPr lang="en-US" dirty="0">
                <a:latin typeface="Arial" panose="020B0604020202020204" pitchFamily="34" charset="0"/>
                <a:cs typeface="Arial" panose="020B0604020202020204" pitchFamily="34" charset="0"/>
              </a:rPr>
              <a:t>. For nanobiotechnology, it may become necessary to add a background molecule to reproduce the proper environment for a biomolecule- inspired process. Many enzymes are found to perform better when a crowding molecule, such as polyethylene glycol or a neutral protein like serum albumin, is added to the reaction mixture. This ensures that the enzyme adopts the proper state and improves its interactions with any partners </a:t>
            </a:r>
            <a:r>
              <a:rPr lang="es-AR" dirty="0" err="1">
                <a:latin typeface="Arial" panose="020B0604020202020204" pitchFamily="34" charset="0"/>
                <a:cs typeface="Arial" panose="020B0604020202020204" pitchFamily="34" charset="0"/>
              </a:rPr>
              <a:t>present</a:t>
            </a:r>
            <a:r>
              <a:rPr lang="es-AR" dirty="0">
                <a:latin typeface="Arial" panose="020B0604020202020204" pitchFamily="34" charset="0"/>
                <a:cs typeface="Arial" panose="020B0604020202020204" pitchFamily="34" charset="0"/>
              </a:rPr>
              <a:t> in </a:t>
            </a:r>
            <a:r>
              <a:rPr lang="es-AR" dirty="0" err="1">
                <a:latin typeface="Arial" panose="020B0604020202020204" pitchFamily="34" charset="0"/>
                <a:cs typeface="Arial" panose="020B0604020202020204" pitchFamily="34" charset="0"/>
              </a:rPr>
              <a:t>the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solution</a:t>
            </a:r>
            <a:r>
              <a:rPr lang="es-AR" dirty="0">
                <a:latin typeface="Arial" panose="020B0604020202020204" pitchFamily="34" charset="0"/>
                <a:cs typeface="Arial" panose="020B0604020202020204" pitchFamily="34" charset="0"/>
              </a:rPr>
              <a:t>.</a:t>
            </a:r>
          </a:p>
        </p:txBody>
      </p:sp>
      <p:sp>
        <p:nvSpPr>
          <p:cNvPr id="5" name="Rectángulo 4">
            <a:extLst>
              <a:ext uri="{FF2B5EF4-FFF2-40B4-BE49-F238E27FC236}">
                <a16:creationId xmlns:a16="http://schemas.microsoft.com/office/drawing/2014/main" id="{0F658677-7646-4518-9FAA-D52FA587B5EF}"/>
              </a:ext>
            </a:extLst>
          </p:cNvPr>
          <p:cNvSpPr/>
          <p:nvPr/>
        </p:nvSpPr>
        <p:spPr>
          <a:xfrm>
            <a:off x="0" y="0"/>
            <a:ext cx="9144000" cy="954107"/>
          </a:xfrm>
          <a:prstGeom prst="rect">
            <a:avLst/>
          </a:prstGeom>
          <a:solidFill>
            <a:schemeClr val="bg2">
              <a:lumMod val="90000"/>
            </a:schemeClr>
          </a:solidFill>
        </p:spPr>
        <p:txBody>
          <a:bodyPr wrap="square">
            <a:spAutoFit/>
          </a:bodyPr>
          <a:lstStyle/>
          <a:p>
            <a:pPr algn="ctr"/>
            <a:r>
              <a:rPr lang="es-AR" sz="2800" dirty="0" err="1">
                <a:solidFill>
                  <a:srgbClr val="3333FF"/>
                </a:solidFill>
                <a:latin typeface="Arial" panose="020B0604020202020204" pitchFamily="34" charset="0"/>
                <a:cs typeface="Arial" panose="020B0604020202020204" pitchFamily="34" charset="0"/>
              </a:rPr>
              <a:t>Crowded</a:t>
            </a:r>
            <a:r>
              <a:rPr lang="es-AR" sz="2800" dirty="0">
                <a:solidFill>
                  <a:srgbClr val="3333FF"/>
                </a:solidFill>
                <a:latin typeface="Arial" panose="020B0604020202020204" pitchFamily="34" charset="0"/>
                <a:cs typeface="Arial" panose="020B0604020202020204" pitchFamily="34" charset="0"/>
              </a:rPr>
              <a:t> </a:t>
            </a:r>
            <a:r>
              <a:rPr lang="es-AR" sz="2800" dirty="0" err="1">
                <a:solidFill>
                  <a:srgbClr val="3333FF"/>
                </a:solidFill>
                <a:latin typeface="Arial" panose="020B0604020202020204" pitchFamily="34" charset="0"/>
                <a:cs typeface="Arial" panose="020B0604020202020204" pitchFamily="34" charset="0"/>
              </a:rPr>
              <a:t>Conditions</a:t>
            </a:r>
            <a:r>
              <a:rPr lang="es-AR" sz="2800" dirty="0">
                <a:solidFill>
                  <a:srgbClr val="3333FF"/>
                </a:solidFill>
                <a:latin typeface="Arial" panose="020B0604020202020204" pitchFamily="34" charset="0"/>
                <a:cs typeface="Arial" panose="020B0604020202020204" pitchFamily="34" charset="0"/>
              </a:rPr>
              <a:t> [superpoblación] promueve auto-asociación </a:t>
            </a:r>
          </a:p>
        </p:txBody>
      </p:sp>
      <p:sp>
        <p:nvSpPr>
          <p:cNvPr id="6" name="Rectángulo 5">
            <a:extLst>
              <a:ext uri="{FF2B5EF4-FFF2-40B4-BE49-F238E27FC236}">
                <a16:creationId xmlns:a16="http://schemas.microsoft.com/office/drawing/2014/main" id="{F11B3456-E95B-455B-B8DA-F6CBA015861A}"/>
              </a:ext>
            </a:extLst>
          </p:cNvPr>
          <p:cNvSpPr/>
          <p:nvPr/>
        </p:nvSpPr>
        <p:spPr>
          <a:xfrm>
            <a:off x="0" y="1032015"/>
            <a:ext cx="9144000" cy="369332"/>
          </a:xfrm>
          <a:prstGeom prst="rect">
            <a:avLst/>
          </a:prstGeom>
        </p:spPr>
        <p:txBody>
          <a:bodyPr wrap="square">
            <a:spAutoFit/>
          </a:bodyPr>
          <a:lstStyle/>
          <a:p>
            <a:pPr algn="ctr"/>
            <a:r>
              <a:rPr lang="es-AR" dirty="0"/>
              <a:t>https://www.youtube.com/watch?v=VdmbpAo9JR4</a:t>
            </a:r>
          </a:p>
        </p:txBody>
      </p:sp>
    </p:spTree>
    <p:extLst>
      <p:ext uri="{BB962C8B-B14F-4D97-AF65-F5344CB8AC3E}">
        <p14:creationId xmlns:p14="http://schemas.microsoft.com/office/powerpoint/2010/main" val="4269654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D606196-1B8C-495C-B214-F6723F804AD6}"/>
              </a:ext>
            </a:extLst>
          </p:cNvPr>
          <p:cNvPicPr>
            <a:picLocks noChangeAspect="1"/>
          </p:cNvPicPr>
          <p:nvPr/>
        </p:nvPicPr>
        <p:blipFill>
          <a:blip r:embed="rId2"/>
          <a:stretch>
            <a:fillRect/>
          </a:stretch>
        </p:blipFill>
        <p:spPr>
          <a:xfrm>
            <a:off x="2731204" y="1463623"/>
            <a:ext cx="6346121" cy="4622953"/>
          </a:xfrm>
          <a:prstGeom prst="rect">
            <a:avLst/>
          </a:prstGeom>
        </p:spPr>
      </p:pic>
      <p:sp>
        <p:nvSpPr>
          <p:cNvPr id="6" name="Rectángulo 5">
            <a:extLst>
              <a:ext uri="{FF2B5EF4-FFF2-40B4-BE49-F238E27FC236}">
                <a16:creationId xmlns:a16="http://schemas.microsoft.com/office/drawing/2014/main" id="{BF0F073B-D6D0-46FC-B0AF-01C834DAED8E}"/>
              </a:ext>
            </a:extLst>
          </p:cNvPr>
          <p:cNvSpPr/>
          <p:nvPr/>
        </p:nvSpPr>
        <p:spPr>
          <a:xfrm>
            <a:off x="380997" y="1059121"/>
            <a:ext cx="2568241" cy="1938992"/>
          </a:xfrm>
          <a:prstGeom prst="rect">
            <a:avLst/>
          </a:prstGeom>
        </p:spPr>
        <p:txBody>
          <a:bodyPr wrap="square">
            <a:spAutoFit/>
          </a:bodyPr>
          <a:lstStyle/>
          <a:p>
            <a:pPr algn="just"/>
            <a:r>
              <a:rPr lang="es-AR" b="1" dirty="0">
                <a:solidFill>
                  <a:srgbClr val="3333FF"/>
                </a:solidFill>
                <a:latin typeface="Arial" panose="020B0604020202020204" pitchFamily="34" charset="0"/>
                <a:cs typeface="Arial" panose="020B0604020202020204" pitchFamily="34" charset="0"/>
              </a:rPr>
              <a:t>A Síntesis covalente</a:t>
            </a:r>
            <a:r>
              <a:rPr lang="es-AR" dirty="0">
                <a:latin typeface="Arial" panose="020B0604020202020204" pitchFamily="34" charset="0"/>
                <a:cs typeface="Arial" panose="020B0604020202020204" pitchFamily="34" charset="0"/>
              </a:rPr>
              <a:t>: usada para crear diferentes moléculas organices pequeñas.  </a:t>
            </a:r>
            <a:r>
              <a:rPr lang="es-AR" sz="1200" dirty="0" err="1">
                <a:latin typeface="Arial" panose="020B0604020202020204" pitchFamily="34" charset="0"/>
                <a:cs typeface="Arial" panose="020B0604020202020204" pitchFamily="34" charset="0"/>
              </a:rPr>
              <a:t>molecule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shown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here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is</a:t>
            </a:r>
            <a:r>
              <a:rPr lang="es-AR" sz="1200" dirty="0">
                <a:latin typeface="Arial" panose="020B0604020202020204" pitchFamily="34" charset="0"/>
                <a:cs typeface="Arial" panose="020B0604020202020204" pitchFamily="34" charset="0"/>
              </a:rPr>
              <a:t> a </a:t>
            </a:r>
            <a:r>
              <a:rPr lang="es-AR" sz="1200" dirty="0" err="1">
                <a:latin typeface="Arial" panose="020B0604020202020204" pitchFamily="34" charset="0"/>
                <a:cs typeface="Arial" panose="020B0604020202020204" pitchFamily="34" charset="0"/>
              </a:rPr>
              <a:t>mimic</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heme </a:t>
            </a:r>
            <a:r>
              <a:rPr lang="es-AR" sz="1200" dirty="0" err="1">
                <a:latin typeface="Arial" panose="020B0604020202020204" pitchFamily="34" charset="0"/>
                <a:cs typeface="Arial" panose="020B0604020202020204" pitchFamily="34" charset="0"/>
              </a:rPr>
              <a:t>group</a:t>
            </a:r>
            <a:r>
              <a:rPr lang="es-AR" sz="1200" dirty="0">
                <a:latin typeface="Arial" panose="020B0604020202020204" pitchFamily="34" charset="0"/>
                <a:cs typeface="Arial" panose="020B0604020202020204" pitchFamily="34" charset="0"/>
              </a:rPr>
              <a:t> in </a:t>
            </a:r>
            <a:r>
              <a:rPr lang="es-AR" sz="1200" dirty="0" err="1">
                <a:latin typeface="Arial" panose="020B0604020202020204" pitchFamily="34" charset="0"/>
                <a:cs typeface="Arial" panose="020B0604020202020204" pitchFamily="34" charset="0"/>
              </a:rPr>
              <a:t>hemoglobin</a:t>
            </a:r>
            <a:r>
              <a:rPr lang="es-AR" sz="1200" dirty="0">
                <a:latin typeface="Arial" panose="020B0604020202020204" pitchFamily="34" charset="0"/>
                <a:cs typeface="Arial" panose="020B0604020202020204" pitchFamily="34" charset="0"/>
              </a:rPr>
              <a:t> and shows similar </a:t>
            </a:r>
            <a:r>
              <a:rPr lang="es-AR" sz="1200" dirty="0" err="1">
                <a:latin typeface="Arial" panose="020B0604020202020204" pitchFamily="34" charset="0"/>
                <a:cs typeface="Arial" panose="020B0604020202020204" pitchFamily="34" charset="0"/>
              </a:rPr>
              <a:t>binding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properties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for</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oxygen</a:t>
            </a:r>
            <a:endParaRPr lang="es-AR" sz="12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0FD1C09E-2BA7-4A46-913A-D859D96B383A}"/>
              </a:ext>
            </a:extLst>
          </p:cNvPr>
          <p:cNvSpPr/>
          <p:nvPr/>
        </p:nvSpPr>
        <p:spPr>
          <a:xfrm>
            <a:off x="5125920" y="954107"/>
            <a:ext cx="4046062" cy="1384995"/>
          </a:xfrm>
          <a:prstGeom prst="rect">
            <a:avLst/>
          </a:prstGeom>
        </p:spPr>
        <p:txBody>
          <a:bodyPr wrap="square">
            <a:spAutoFit/>
          </a:bodyPr>
          <a:lstStyle/>
          <a:p>
            <a:pPr algn="just"/>
            <a:r>
              <a:rPr lang="es-AR" b="1" dirty="0">
                <a:solidFill>
                  <a:srgbClr val="3333FF"/>
                </a:solidFill>
                <a:latin typeface="Arial" panose="020B0604020202020204" pitchFamily="34" charset="0"/>
                <a:cs typeface="Arial" panose="020B0604020202020204" pitchFamily="34" charset="0"/>
              </a:rPr>
              <a:t>B Polimerización covalente</a:t>
            </a:r>
            <a:r>
              <a:rPr lang="es-AR" dirty="0">
                <a:latin typeface="Arial" panose="020B0604020202020204" pitchFamily="34" charset="0"/>
                <a:cs typeface="Arial" panose="020B0604020202020204" pitchFamily="34" charset="0"/>
              </a:rPr>
              <a:t>: para crear nuevos materiales estructurales, desde plásticos hasta gomas elásticas. </a:t>
            </a:r>
            <a:r>
              <a:rPr lang="es-AR" sz="1200" dirty="0">
                <a:latin typeface="Arial" panose="020B0604020202020204" pitchFamily="34" charset="0"/>
                <a:cs typeface="Arial" panose="020B0604020202020204" pitchFamily="34" charset="0"/>
              </a:rPr>
              <a:t>A nylon </a:t>
            </a:r>
            <a:r>
              <a:rPr lang="es-AR" sz="1200" dirty="0" err="1">
                <a:latin typeface="Arial" panose="020B0604020202020204" pitchFamily="34" charset="0"/>
                <a:cs typeface="Arial" panose="020B0604020202020204" pitchFamily="34" charset="0"/>
              </a:rPr>
              <a:t>chain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composed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small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units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shown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here</a:t>
            </a:r>
            <a:endParaRPr lang="es-AR" sz="1200" dirty="0">
              <a:latin typeface="Arial" panose="020B0604020202020204" pitchFamily="34" charset="0"/>
              <a:cs typeface="Arial" panose="020B0604020202020204" pitchFamily="34" charset="0"/>
            </a:endParaRPr>
          </a:p>
        </p:txBody>
      </p:sp>
      <p:sp useBgFill="1">
        <p:nvSpPr>
          <p:cNvPr id="8" name="Rectángulo 7">
            <a:extLst>
              <a:ext uri="{FF2B5EF4-FFF2-40B4-BE49-F238E27FC236}">
                <a16:creationId xmlns:a16="http://schemas.microsoft.com/office/drawing/2014/main" id="{296B75F3-5D00-4CD0-8E06-F4EBD935BC4A}"/>
              </a:ext>
            </a:extLst>
          </p:cNvPr>
          <p:cNvSpPr/>
          <p:nvPr/>
        </p:nvSpPr>
        <p:spPr>
          <a:xfrm>
            <a:off x="461658" y="4187154"/>
            <a:ext cx="2487580" cy="1754326"/>
          </a:xfrm>
          <a:prstGeom prst="rect">
            <a:avLst/>
          </a:prstGeom>
        </p:spPr>
        <p:txBody>
          <a:bodyPr wrap="square">
            <a:spAutoFit/>
          </a:bodyPr>
          <a:lstStyle/>
          <a:p>
            <a:pPr algn="just"/>
            <a:r>
              <a:rPr lang="es-AR" b="1" dirty="0">
                <a:solidFill>
                  <a:srgbClr val="3333FF"/>
                </a:solidFill>
                <a:latin typeface="Arial" panose="020B0604020202020204" pitchFamily="34" charset="0"/>
                <a:cs typeface="Arial" panose="020B0604020202020204" pitchFamily="34" charset="0"/>
              </a:rPr>
              <a:t>C Síntesis auto-organizada: </a:t>
            </a:r>
            <a:r>
              <a:rPr lang="es-AR" dirty="0">
                <a:latin typeface="Arial" panose="020B0604020202020204" pitchFamily="34" charset="0"/>
                <a:cs typeface="Arial" panose="020B0604020202020204" pitchFamily="34" charset="0"/>
              </a:rPr>
              <a:t>formación de agregados dinámicos a partir de asociación </a:t>
            </a:r>
            <a:r>
              <a:rPr lang="es-AR" i="1" dirty="0" err="1">
                <a:latin typeface="Arial" panose="020B0604020202020204" pitchFamily="34" charset="0"/>
                <a:cs typeface="Arial" panose="020B0604020202020204" pitchFamily="34" charset="0"/>
              </a:rPr>
              <a:t>random</a:t>
            </a:r>
            <a:r>
              <a:rPr lang="es-AR" dirty="0">
                <a:latin typeface="Arial" panose="020B0604020202020204" pitchFamily="34" charset="0"/>
                <a:cs typeface="Arial" panose="020B0604020202020204" pitchFamily="34" charset="0"/>
              </a:rPr>
              <a:t>. </a:t>
            </a:r>
          </a:p>
        </p:txBody>
      </p:sp>
      <p:sp>
        <p:nvSpPr>
          <p:cNvPr id="9" name="Rectángulo 8">
            <a:extLst>
              <a:ext uri="{FF2B5EF4-FFF2-40B4-BE49-F238E27FC236}">
                <a16:creationId xmlns:a16="http://schemas.microsoft.com/office/drawing/2014/main" id="{D120B28C-C3FA-4E3A-BE32-A93F6F66149A}"/>
              </a:ext>
            </a:extLst>
          </p:cNvPr>
          <p:cNvSpPr/>
          <p:nvPr/>
        </p:nvSpPr>
        <p:spPr>
          <a:xfrm>
            <a:off x="5218784" y="5440245"/>
            <a:ext cx="3806272" cy="1292662"/>
          </a:xfrm>
          <a:prstGeom prst="rect">
            <a:avLst/>
          </a:prstGeom>
          <a:solidFill>
            <a:schemeClr val="bg1">
              <a:alpha val="50000"/>
            </a:schemeClr>
          </a:solidFill>
        </p:spPr>
        <p:txBody>
          <a:bodyPr wrap="square">
            <a:spAutoFit/>
          </a:bodyPr>
          <a:lstStyle/>
          <a:p>
            <a:pPr algn="just"/>
            <a:r>
              <a:rPr lang="es-AR" b="1" dirty="0">
                <a:solidFill>
                  <a:srgbClr val="3333FF"/>
                </a:solidFill>
                <a:latin typeface="Arial" panose="020B0604020202020204" pitchFamily="34" charset="0"/>
                <a:cs typeface="Arial" panose="020B0604020202020204" pitchFamily="34" charset="0"/>
              </a:rPr>
              <a:t> D. Auto ensamblaje</a:t>
            </a:r>
            <a:r>
              <a:rPr lang="es-AR" dirty="0">
                <a:latin typeface="Arial" panose="020B0604020202020204" pitchFamily="34" charset="0"/>
                <a:cs typeface="Arial" panose="020B0604020202020204" pitchFamily="34" charset="0"/>
              </a:rPr>
              <a:t>: usado para construir las maquinarias mas complejas.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viral </a:t>
            </a:r>
            <a:r>
              <a:rPr lang="es-AR" sz="1200" dirty="0" err="1">
                <a:latin typeface="Arial" panose="020B0604020202020204" pitchFamily="34" charset="0"/>
                <a:cs typeface="Arial" panose="020B0604020202020204" pitchFamily="34" charset="0"/>
              </a:rPr>
              <a:t>capsid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shown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here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comprised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60 </a:t>
            </a:r>
            <a:r>
              <a:rPr lang="es-AR" sz="1200" dirty="0" err="1">
                <a:latin typeface="Arial" panose="020B0604020202020204" pitchFamily="34" charset="0"/>
                <a:cs typeface="Arial" panose="020B0604020202020204" pitchFamily="34" charset="0"/>
              </a:rPr>
              <a:t>identical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subunits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arranged</a:t>
            </a:r>
            <a:r>
              <a:rPr lang="es-AR" sz="1200" dirty="0">
                <a:latin typeface="Arial" panose="020B0604020202020204" pitchFamily="34" charset="0"/>
                <a:cs typeface="Arial" panose="020B0604020202020204" pitchFamily="34" charset="0"/>
              </a:rPr>
              <a:t> in </a:t>
            </a:r>
            <a:r>
              <a:rPr lang="es-AR" sz="1200" dirty="0" err="1">
                <a:latin typeface="Arial" panose="020B0604020202020204" pitchFamily="34" charset="0"/>
                <a:cs typeface="Arial" panose="020B0604020202020204" pitchFamily="34" charset="0"/>
              </a:rPr>
              <a:t>perfect</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icosahedral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symmetry</a:t>
            </a:r>
            <a:r>
              <a:rPr lang="es-AR" sz="1200" dirty="0">
                <a:latin typeface="Arial" panose="020B0604020202020204" pitchFamily="34" charset="0"/>
                <a:cs typeface="Arial" panose="020B0604020202020204" pitchFamily="34" charset="0"/>
              </a:rPr>
              <a:t>.</a:t>
            </a:r>
          </a:p>
        </p:txBody>
      </p:sp>
      <p:sp>
        <p:nvSpPr>
          <p:cNvPr id="10" name="Rectángulo 9">
            <a:extLst>
              <a:ext uri="{FF2B5EF4-FFF2-40B4-BE49-F238E27FC236}">
                <a16:creationId xmlns:a16="http://schemas.microsoft.com/office/drawing/2014/main" id="{79E2134C-7364-4DFD-AE2C-4500763ECFDD}"/>
              </a:ext>
            </a:extLst>
          </p:cNvPr>
          <p:cNvSpPr/>
          <p:nvPr/>
        </p:nvSpPr>
        <p:spPr>
          <a:xfrm>
            <a:off x="0" y="0"/>
            <a:ext cx="9144000" cy="954107"/>
          </a:xfrm>
          <a:prstGeom prst="rect">
            <a:avLst/>
          </a:prstGeom>
          <a:solidFill>
            <a:schemeClr val="bg2">
              <a:lumMod val="90000"/>
            </a:schemeClr>
          </a:solidFill>
        </p:spPr>
        <p:txBody>
          <a:bodyPr wrap="square">
            <a:spAutoFit/>
          </a:bodyPr>
          <a:lstStyle/>
          <a:p>
            <a:pPr algn="ctr"/>
            <a:r>
              <a:rPr lang="es-AR" sz="2800" dirty="0" err="1">
                <a:solidFill>
                  <a:srgbClr val="3333FF"/>
                </a:solidFill>
                <a:latin typeface="Arial" panose="020B0604020202020204" pitchFamily="34" charset="0"/>
                <a:cs typeface="Arial" panose="020B0604020202020204" pitchFamily="34" charset="0"/>
              </a:rPr>
              <a:t>Nanobiomaquinas</a:t>
            </a:r>
            <a:r>
              <a:rPr lang="es-AR" sz="2800" dirty="0">
                <a:solidFill>
                  <a:srgbClr val="3333FF"/>
                </a:solidFill>
                <a:latin typeface="Arial" panose="020B0604020202020204" pitchFamily="34" charset="0"/>
                <a:cs typeface="Arial" panose="020B0604020202020204" pitchFamily="34" charset="0"/>
              </a:rPr>
              <a:t>: construidas a partir de estructuras jerárquicas</a:t>
            </a:r>
          </a:p>
        </p:txBody>
      </p:sp>
      <p:sp>
        <p:nvSpPr>
          <p:cNvPr id="11" name="Rectángulo 10">
            <a:extLst>
              <a:ext uri="{FF2B5EF4-FFF2-40B4-BE49-F238E27FC236}">
                <a16:creationId xmlns:a16="http://schemas.microsoft.com/office/drawing/2014/main" id="{A1EC0DCF-D08A-44BF-8DE1-DA73D27D930E}"/>
              </a:ext>
            </a:extLst>
          </p:cNvPr>
          <p:cNvSpPr/>
          <p:nvPr/>
        </p:nvSpPr>
        <p:spPr>
          <a:xfrm>
            <a:off x="380997" y="2998113"/>
            <a:ext cx="2487580" cy="861774"/>
          </a:xfrm>
          <a:prstGeom prst="rect">
            <a:avLst/>
          </a:prstGeom>
        </p:spPr>
        <p:txBody>
          <a:bodyPr wrap="square">
            <a:spAutoFit/>
          </a:bodyPr>
          <a:lstStyle/>
          <a:p>
            <a:pPr algn="just"/>
            <a:r>
              <a:rPr lang="es-AR" sz="1000" dirty="0" err="1">
                <a:latin typeface="Arial" panose="020B0604020202020204" pitchFamily="34" charset="0"/>
                <a:cs typeface="Arial" panose="020B0604020202020204" pitchFamily="34" charset="0"/>
              </a:rPr>
              <a:t>Synthesis</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of</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molecules</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such</a:t>
            </a:r>
            <a:r>
              <a:rPr lang="es-AR" sz="1000" dirty="0">
                <a:latin typeface="Arial" panose="020B0604020202020204" pitchFamily="34" charset="0"/>
                <a:cs typeface="Arial" panose="020B0604020202020204" pitchFamily="34" charset="0"/>
              </a:rPr>
              <a:t> as </a:t>
            </a:r>
            <a:r>
              <a:rPr lang="es-AR" sz="1000" dirty="0" err="1">
                <a:latin typeface="Arial" panose="020B0604020202020204" pitchFamily="34" charset="0"/>
                <a:cs typeface="Arial" panose="020B0604020202020204" pitchFamily="34" charset="0"/>
              </a:rPr>
              <a:t>vitamin</a:t>
            </a:r>
            <a:r>
              <a:rPr lang="es-AR" sz="1000" dirty="0">
                <a:latin typeface="Arial" panose="020B0604020202020204" pitchFamily="34" charset="0"/>
                <a:cs typeface="Arial" panose="020B0604020202020204" pitchFamily="34" charset="0"/>
              </a:rPr>
              <a:t> B12 and </a:t>
            </a:r>
            <a:r>
              <a:rPr lang="es-AR" sz="1000" dirty="0" err="1">
                <a:latin typeface="Arial" panose="020B0604020202020204" pitchFamily="34" charset="0"/>
                <a:cs typeface="Arial" panose="020B0604020202020204" pitchFamily="34" charset="0"/>
              </a:rPr>
              <a:t>taxol</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with</a:t>
            </a:r>
            <a:r>
              <a:rPr lang="es-AR" sz="1000" dirty="0">
                <a:latin typeface="Arial" panose="020B0604020202020204" pitchFamily="34" charset="0"/>
                <a:cs typeface="Arial" panose="020B0604020202020204" pitchFamily="34" charset="0"/>
              </a:rPr>
              <a:t> up </a:t>
            </a:r>
            <a:r>
              <a:rPr lang="es-AR" sz="1000" dirty="0" err="1">
                <a:latin typeface="Arial" panose="020B0604020202020204" pitchFamily="34" charset="0"/>
                <a:cs typeface="Arial" panose="020B0604020202020204" pitchFamily="34" charset="0"/>
              </a:rPr>
              <a:t>to</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several</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hundred</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atoms</a:t>
            </a:r>
            <a:r>
              <a:rPr lang="es-AR" sz="1000" dirty="0">
                <a:latin typeface="Arial" panose="020B0604020202020204" pitchFamily="34" charset="0"/>
                <a:cs typeface="Arial" panose="020B0604020202020204" pitchFamily="34" charset="0"/>
              </a:rPr>
              <a:t>, shows </a:t>
            </a:r>
            <a:r>
              <a:rPr lang="es-AR" sz="1000" dirty="0" err="1">
                <a:latin typeface="Arial" panose="020B0604020202020204" pitchFamily="34" charset="0"/>
                <a:cs typeface="Arial" panose="020B0604020202020204" pitchFamily="34" charset="0"/>
              </a:rPr>
              <a:t>the</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upper</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limits</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of</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molecules</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that</a:t>
            </a:r>
            <a:r>
              <a:rPr lang="es-AR" sz="1000" dirty="0">
                <a:latin typeface="Arial" panose="020B0604020202020204" pitchFamily="34" charset="0"/>
                <a:cs typeface="Arial" panose="020B0604020202020204" pitchFamily="34" charset="0"/>
              </a:rPr>
              <a:t> are </a:t>
            </a:r>
            <a:r>
              <a:rPr lang="es-AR" sz="1000" dirty="0" err="1">
                <a:latin typeface="Arial" panose="020B0604020202020204" pitchFamily="34" charset="0"/>
                <a:cs typeface="Arial" panose="020B0604020202020204" pitchFamily="34" charset="0"/>
              </a:rPr>
              <a:t>currently</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feasible</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by</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synthetic</a:t>
            </a:r>
            <a:r>
              <a:rPr lang="es-AR" sz="1000" dirty="0">
                <a:latin typeface="Arial" panose="020B0604020202020204" pitchFamily="34" charset="0"/>
                <a:cs typeface="Arial" panose="020B0604020202020204" pitchFamily="34" charset="0"/>
              </a:rPr>
              <a:t> </a:t>
            </a:r>
            <a:r>
              <a:rPr lang="es-AR" sz="1000" dirty="0" err="1">
                <a:latin typeface="Arial" panose="020B0604020202020204" pitchFamily="34" charset="0"/>
                <a:cs typeface="Arial" panose="020B0604020202020204" pitchFamily="34" charset="0"/>
              </a:rPr>
              <a:t>chemistry</a:t>
            </a:r>
            <a:r>
              <a:rPr lang="es-AR" sz="1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657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92B676-25C9-4C95-B16F-4ABBFA99DE63}"/>
              </a:ext>
            </a:extLst>
          </p:cNvPr>
          <p:cNvPicPr>
            <a:picLocks noChangeAspect="1"/>
          </p:cNvPicPr>
          <p:nvPr/>
        </p:nvPicPr>
        <p:blipFill rotWithShape="1">
          <a:blip r:embed="rId2"/>
          <a:srcRect b="54794"/>
          <a:stretch/>
        </p:blipFill>
        <p:spPr>
          <a:xfrm>
            <a:off x="981909" y="570278"/>
            <a:ext cx="7180182" cy="5717444"/>
          </a:xfrm>
          <a:prstGeom prst="rect">
            <a:avLst/>
          </a:prstGeom>
        </p:spPr>
      </p:pic>
      <p:sp>
        <p:nvSpPr>
          <p:cNvPr id="6" name="Rectángulo 5">
            <a:extLst>
              <a:ext uri="{FF2B5EF4-FFF2-40B4-BE49-F238E27FC236}">
                <a16:creationId xmlns:a16="http://schemas.microsoft.com/office/drawing/2014/main" id="{0EFEE469-C1E1-4A5A-AEE6-A54F40679E0D}"/>
              </a:ext>
            </a:extLst>
          </p:cNvPr>
          <p:cNvSpPr/>
          <p:nvPr/>
        </p:nvSpPr>
        <p:spPr>
          <a:xfrm>
            <a:off x="882503" y="914400"/>
            <a:ext cx="7389628" cy="744279"/>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a:extLst>
              <a:ext uri="{FF2B5EF4-FFF2-40B4-BE49-F238E27FC236}">
                <a16:creationId xmlns:a16="http://schemas.microsoft.com/office/drawing/2014/main" id="{704B86E0-685D-4982-9E8C-F7F5673F2390}"/>
              </a:ext>
            </a:extLst>
          </p:cNvPr>
          <p:cNvSpPr/>
          <p:nvPr/>
        </p:nvSpPr>
        <p:spPr>
          <a:xfrm>
            <a:off x="871869" y="1743740"/>
            <a:ext cx="7389628" cy="850604"/>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7">
            <a:extLst>
              <a:ext uri="{FF2B5EF4-FFF2-40B4-BE49-F238E27FC236}">
                <a16:creationId xmlns:a16="http://schemas.microsoft.com/office/drawing/2014/main" id="{8C65549E-F31C-425A-AA54-E67DDEEE9B63}"/>
              </a:ext>
            </a:extLst>
          </p:cNvPr>
          <p:cNvSpPr/>
          <p:nvPr/>
        </p:nvSpPr>
        <p:spPr>
          <a:xfrm>
            <a:off x="882503" y="5085907"/>
            <a:ext cx="7389628" cy="1201815"/>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44120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0D23302-B371-4346-A60E-DF073A9EB6AE}"/>
              </a:ext>
            </a:extLst>
          </p:cNvPr>
          <p:cNvPicPr>
            <a:picLocks noChangeAspect="1"/>
          </p:cNvPicPr>
          <p:nvPr/>
        </p:nvPicPr>
        <p:blipFill rotWithShape="1">
          <a:blip r:embed="rId2"/>
          <a:srcRect t="45341"/>
          <a:stretch/>
        </p:blipFill>
        <p:spPr>
          <a:xfrm>
            <a:off x="1163278" y="297532"/>
            <a:ext cx="6817444" cy="6560468"/>
          </a:xfrm>
          <a:prstGeom prst="rect">
            <a:avLst/>
          </a:prstGeom>
        </p:spPr>
      </p:pic>
    </p:spTree>
    <p:extLst>
      <p:ext uri="{BB962C8B-B14F-4D97-AF65-F5344CB8AC3E}">
        <p14:creationId xmlns:p14="http://schemas.microsoft.com/office/powerpoint/2010/main" val="1581776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C8997DF-F23C-4134-BF2E-2CE3A017CE23}"/>
              </a:ext>
            </a:extLst>
          </p:cNvPr>
          <p:cNvSpPr/>
          <p:nvPr/>
        </p:nvSpPr>
        <p:spPr>
          <a:xfrm>
            <a:off x="307715" y="2103359"/>
            <a:ext cx="8183217" cy="1661993"/>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B Polimerización covalente</a:t>
            </a:r>
          </a:p>
          <a:p>
            <a:pPr algn="just"/>
            <a:r>
              <a:rPr lang="es-AR" sz="1200" dirty="0">
                <a:latin typeface="Arial" panose="020B0604020202020204" pitchFamily="34" charset="0"/>
                <a:cs typeface="Arial" panose="020B0604020202020204" pitchFamily="34" charset="0"/>
              </a:rPr>
              <a:t>Las estructuras se fabrican a partir de unidades modulares, unidas en cadenas lineales o ramificadas, mediante enlaces covalentes.</a:t>
            </a:r>
          </a:p>
          <a:p>
            <a:pPr algn="just"/>
            <a:r>
              <a:rPr lang="es-AR" sz="1200" dirty="0">
                <a:latin typeface="Arial" panose="020B0604020202020204" pitchFamily="34" charset="0"/>
                <a:cs typeface="Arial" panose="020B0604020202020204" pitchFamily="34" charset="0"/>
              </a:rPr>
              <a:t>Ejemplos: </a:t>
            </a:r>
          </a:p>
          <a:p>
            <a:pPr algn="just"/>
            <a:r>
              <a:rPr lang="es-AR" sz="1200" b="1" dirty="0">
                <a:latin typeface="Arial" panose="020B0604020202020204" pitchFamily="34" charset="0"/>
                <a:cs typeface="Arial" panose="020B0604020202020204" pitchFamily="34" charset="0"/>
              </a:rPr>
              <a:t>plásticos (polietileno)</a:t>
            </a:r>
          </a:p>
          <a:p>
            <a:pPr algn="just"/>
            <a:r>
              <a:rPr lang="es-AR" sz="1200" b="1" dirty="0">
                <a:latin typeface="Arial" panose="020B0604020202020204" pitchFamily="34" charset="0"/>
                <a:cs typeface="Arial" panose="020B0604020202020204" pitchFamily="34" charset="0"/>
              </a:rPr>
              <a:t>ADN [</a:t>
            </a:r>
            <a:r>
              <a:rPr lang="es-AR" sz="1200" dirty="0">
                <a:latin typeface="Arial" panose="020B0604020202020204" pitchFamily="34" charset="0"/>
                <a:cs typeface="Arial" panose="020B0604020202020204" pitchFamily="34" charset="0"/>
              </a:rPr>
              <a:t>síntesis química en fase solida o en síntesis en células]</a:t>
            </a:r>
          </a:p>
          <a:p>
            <a:pPr algn="just"/>
            <a:r>
              <a:rPr lang="es-AR" sz="1200" dirty="0">
                <a:latin typeface="Arial" panose="020B0604020202020204" pitchFamily="34" charset="0"/>
                <a:cs typeface="Arial" panose="020B0604020202020204" pitchFamily="34" charset="0"/>
              </a:rPr>
              <a:t>Pueden fabricarse cadenas muy largas. </a:t>
            </a:r>
          </a:p>
          <a:p>
            <a:pPr algn="just"/>
            <a:r>
              <a:rPr lang="es-AR" sz="1200" dirty="0">
                <a:latin typeface="Arial" panose="020B0604020202020204" pitchFamily="34" charset="0"/>
                <a:cs typeface="Arial" panose="020B0604020202020204" pitchFamily="34" charset="0"/>
              </a:rPr>
              <a:t>Limitaciones: se emplea un único tipo de enlace químico</a:t>
            </a:r>
          </a:p>
        </p:txBody>
      </p:sp>
      <p:sp>
        <p:nvSpPr>
          <p:cNvPr id="6" name="Rectángulo 5">
            <a:extLst>
              <a:ext uri="{FF2B5EF4-FFF2-40B4-BE49-F238E27FC236}">
                <a16:creationId xmlns:a16="http://schemas.microsoft.com/office/drawing/2014/main" id="{5085EC74-C33A-43A8-A918-370AF4AE325E}"/>
              </a:ext>
            </a:extLst>
          </p:cNvPr>
          <p:cNvSpPr/>
          <p:nvPr/>
        </p:nvSpPr>
        <p:spPr>
          <a:xfrm>
            <a:off x="307715" y="3706748"/>
            <a:ext cx="8183217" cy="1661993"/>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C Síntesis por auto-organización</a:t>
            </a:r>
          </a:p>
          <a:p>
            <a:pPr algn="just"/>
            <a:r>
              <a:rPr lang="es-AR" sz="1200" dirty="0">
                <a:latin typeface="Arial" panose="020B0604020202020204" pitchFamily="34" charset="0"/>
                <a:cs typeface="Arial" panose="020B0604020202020204" pitchFamily="34" charset="0"/>
              </a:rPr>
              <a:t>Las estructuras se fabrican a partir de unidades modulares que se unen por interacción no covalente. </a:t>
            </a:r>
          </a:p>
          <a:p>
            <a:pPr algn="just"/>
            <a:r>
              <a:rPr lang="es-AR" sz="1200" dirty="0">
                <a:latin typeface="Arial" panose="020B0604020202020204" pitchFamily="34" charset="0"/>
                <a:cs typeface="Arial" panose="020B0604020202020204" pitchFamily="34" charset="0"/>
              </a:rPr>
              <a:t>Ejemplos:</a:t>
            </a:r>
          </a:p>
          <a:p>
            <a:pPr algn="just"/>
            <a:r>
              <a:rPr lang="es-AR" sz="1200" dirty="0">
                <a:latin typeface="Arial" panose="020B0604020202020204" pitchFamily="34" charset="0"/>
                <a:cs typeface="Arial" panose="020B0604020202020204" pitchFamily="34" charset="0"/>
              </a:rPr>
              <a:t>Cristales moleculares (de azucares, cristales proteicos, cristales líquidos, micelas, bicapas lipídicas) </a:t>
            </a:r>
          </a:p>
          <a:p>
            <a:pPr algn="just"/>
            <a:r>
              <a:rPr lang="es-AR" sz="1200" i="1" dirty="0">
                <a:latin typeface="Arial" panose="020B0604020202020204" pitchFamily="34" charset="0"/>
                <a:cs typeface="Arial" panose="020B0604020202020204" pitchFamily="34" charset="0"/>
              </a:rPr>
              <a:t>Notar la diferencia entre auto-asociación y los niveles previos de jerarquía A y B. En ambos las uniones químicas pueden llevarse a cabo en cualquier conformación deseada, que no necesariamente sea la posición mas favorecida energéticamente. </a:t>
            </a:r>
            <a:r>
              <a:rPr lang="es-AR" sz="1200" b="1" dirty="0">
                <a:solidFill>
                  <a:srgbClr val="3333FF"/>
                </a:solidFill>
                <a:latin typeface="Arial" panose="020B0604020202020204" pitchFamily="34" charset="0"/>
                <a:cs typeface="Arial" panose="020B0604020202020204" pitchFamily="34" charset="0"/>
              </a:rPr>
              <a:t>En cambio las moléculas auto-organizadas adoptan la estructura en el mínimo termodinámico, hallando la mejor combinación de asociaciones. </a:t>
            </a:r>
          </a:p>
        </p:txBody>
      </p:sp>
      <p:sp>
        <p:nvSpPr>
          <p:cNvPr id="7" name="Rectángulo 6">
            <a:extLst>
              <a:ext uri="{FF2B5EF4-FFF2-40B4-BE49-F238E27FC236}">
                <a16:creationId xmlns:a16="http://schemas.microsoft.com/office/drawing/2014/main" id="{7161E6E6-3FD0-4F61-A222-72DCB36B31C1}"/>
              </a:ext>
            </a:extLst>
          </p:cNvPr>
          <p:cNvSpPr/>
          <p:nvPr/>
        </p:nvSpPr>
        <p:spPr>
          <a:xfrm>
            <a:off x="307715" y="5316940"/>
            <a:ext cx="8097079" cy="1292662"/>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D Síntesis por auto-ensamblaje</a:t>
            </a:r>
          </a:p>
          <a:p>
            <a:pPr algn="just"/>
            <a:r>
              <a:rPr lang="es-AR" sz="1200" dirty="0">
                <a:latin typeface="Arial" panose="020B0604020202020204" pitchFamily="34" charset="0"/>
                <a:cs typeface="Arial" panose="020B0604020202020204" pitchFamily="34" charset="0"/>
              </a:rPr>
              <a:t>Consiste en el ensamblaje espontaneo de moléculas en agregados no covalentes estructurados, estables + plegamiento proteico (plegamiento espontaneo en una estructura globular estable) + (ensamblaje de subunidades globulares en complejos definidos). Ambos procesos involucran la búsqueda de muchas conformaciones termodinámicas hasta hallar el mínimo, a partir de fluctuaciones térmicas </a:t>
            </a:r>
            <a:r>
              <a:rPr lang="es-AR" sz="1200" i="1" dirty="0" err="1">
                <a:latin typeface="Arial" panose="020B0604020202020204" pitchFamily="34" charset="0"/>
                <a:cs typeface="Arial" panose="020B0604020202020204" pitchFamily="34" charset="0"/>
              </a:rPr>
              <a:t>random</a:t>
            </a:r>
            <a:r>
              <a:rPr lang="es-AR" sz="1200" dirty="0">
                <a:latin typeface="Arial" panose="020B0604020202020204" pitchFamily="34" charset="0"/>
                <a:cs typeface="Arial" panose="020B0604020202020204" pitchFamily="34" charset="0"/>
              </a:rPr>
              <a:t>. La geometría final esta definida por interacciones altamente especificas. </a:t>
            </a:r>
            <a:endParaRPr lang="es-AR" dirty="0"/>
          </a:p>
        </p:txBody>
      </p:sp>
      <p:sp>
        <p:nvSpPr>
          <p:cNvPr id="8" name="Rectángulo 7">
            <a:extLst>
              <a:ext uri="{FF2B5EF4-FFF2-40B4-BE49-F238E27FC236}">
                <a16:creationId xmlns:a16="http://schemas.microsoft.com/office/drawing/2014/main" id="{F1839D4F-2C3B-4A30-A79F-08B7548038B5}"/>
              </a:ext>
            </a:extLst>
          </p:cNvPr>
          <p:cNvSpPr/>
          <p:nvPr/>
        </p:nvSpPr>
        <p:spPr>
          <a:xfrm>
            <a:off x="0" y="10992"/>
            <a:ext cx="9144000" cy="954107"/>
          </a:xfrm>
          <a:prstGeom prst="rect">
            <a:avLst/>
          </a:prstGeom>
          <a:solidFill>
            <a:schemeClr val="bg2">
              <a:lumMod val="90000"/>
            </a:schemeClr>
          </a:solidFill>
        </p:spPr>
        <p:txBody>
          <a:bodyPr wrap="square">
            <a:spAutoFit/>
          </a:bodyPr>
          <a:lstStyle/>
          <a:p>
            <a:pPr algn="ctr"/>
            <a:r>
              <a:rPr lang="es-AR" sz="2800" dirty="0" err="1">
                <a:solidFill>
                  <a:srgbClr val="3333FF"/>
                </a:solidFill>
                <a:latin typeface="Arial" panose="020B0604020202020204" pitchFamily="34" charset="0"/>
                <a:cs typeface="Arial" panose="020B0604020202020204" pitchFamily="34" charset="0"/>
              </a:rPr>
              <a:t>Nanobiomaquinas</a:t>
            </a:r>
            <a:r>
              <a:rPr lang="es-AR" sz="2800" dirty="0">
                <a:solidFill>
                  <a:srgbClr val="3333FF"/>
                </a:solidFill>
                <a:latin typeface="Arial" panose="020B0604020202020204" pitchFamily="34" charset="0"/>
                <a:cs typeface="Arial" panose="020B0604020202020204" pitchFamily="34" charset="0"/>
              </a:rPr>
              <a:t>: construidas a partir de estructuras jerárquicas</a:t>
            </a:r>
          </a:p>
        </p:txBody>
      </p:sp>
      <p:sp>
        <p:nvSpPr>
          <p:cNvPr id="2" name="Rectángulo 1">
            <a:extLst>
              <a:ext uri="{FF2B5EF4-FFF2-40B4-BE49-F238E27FC236}">
                <a16:creationId xmlns:a16="http://schemas.microsoft.com/office/drawing/2014/main" id="{D80E339D-7A21-4964-85DA-A38CDB2AEB2B}"/>
              </a:ext>
            </a:extLst>
          </p:cNvPr>
          <p:cNvSpPr/>
          <p:nvPr/>
        </p:nvSpPr>
        <p:spPr>
          <a:xfrm>
            <a:off x="307715" y="1069625"/>
            <a:ext cx="8437592" cy="1107996"/>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A Síntesis covalente secuencial</a:t>
            </a:r>
            <a:r>
              <a:rPr lang="es-AR" dirty="0">
                <a:latin typeface="Arial" panose="020B0604020202020204" pitchFamily="34" charset="0"/>
                <a:cs typeface="Arial" panose="020B0604020202020204" pitchFamily="34" charset="0"/>
              </a:rPr>
              <a:t>: </a:t>
            </a:r>
          </a:p>
          <a:p>
            <a:pPr algn="just"/>
            <a:r>
              <a:rPr lang="es-AR" sz="1200" dirty="0">
                <a:latin typeface="Arial" panose="020B0604020202020204" pitchFamily="34" charset="0"/>
                <a:cs typeface="Arial" panose="020B0604020202020204" pitchFamily="34" charset="0"/>
              </a:rPr>
              <a:t>Los átomos se unen en la forma deseada mediante enlaces covalentes. De las 4 estrategias, esta es la mas similar a la manufactura macroscópica. El producto es diseñado, luego los componentes (átomos) se ubican pieza por pieza para construir la estructura. (Químicos!: centenas de átomos [vitB12, </a:t>
            </a:r>
            <a:r>
              <a:rPr lang="es-AR" sz="1200" dirty="0" err="1">
                <a:latin typeface="Arial" panose="020B0604020202020204" pitchFamily="34" charset="0"/>
                <a:cs typeface="Arial" panose="020B0604020202020204" pitchFamily="34" charset="0"/>
              </a:rPr>
              <a:t>taxol</a:t>
            </a:r>
            <a:r>
              <a:rPr lang="es-AR" sz="1200" dirty="0">
                <a:latin typeface="Arial" panose="020B0604020202020204" pitchFamily="34" charset="0"/>
                <a:cs typeface="Arial" panose="020B0604020202020204" pitchFamily="34" charset="0"/>
              </a:rPr>
              <a:t>] están en el limite superior). Ventajas: </a:t>
            </a:r>
            <a:r>
              <a:rPr lang="es-AR" sz="1200" b="1" dirty="0">
                <a:latin typeface="Arial" panose="020B0604020202020204" pitchFamily="34" charset="0"/>
                <a:cs typeface="Arial" panose="020B0604020202020204" pitchFamily="34" charset="0"/>
              </a:rPr>
              <a:t>diversidad</a:t>
            </a:r>
            <a:r>
              <a:rPr lang="es-AR" sz="1200" b="1" dirty="0">
                <a:latin typeface="Palatino-Roman"/>
                <a:cs typeface="Arial" panose="020B0604020202020204" pitchFamily="34" charset="0"/>
              </a:rPr>
              <a:t>: </a:t>
            </a:r>
            <a:r>
              <a:rPr lang="es-AR" sz="1200" b="1" dirty="0">
                <a:solidFill>
                  <a:srgbClr val="FF0000"/>
                </a:solidFill>
                <a:latin typeface="Palatino-Roman"/>
                <a:cs typeface="Arial" panose="020B0604020202020204" pitchFamily="34" charset="0"/>
              </a:rPr>
              <a:t>los átomos pueden combinarse en casi cualquier forma extraña</a:t>
            </a:r>
            <a:endParaRPr lang="es-AR" b="1" dirty="0">
              <a:solidFill>
                <a:srgbClr val="FF0000"/>
              </a:solidFill>
              <a:latin typeface="Palatino-Roman"/>
            </a:endParaRPr>
          </a:p>
        </p:txBody>
      </p:sp>
    </p:spTree>
    <p:extLst>
      <p:ext uri="{BB962C8B-B14F-4D97-AF65-F5344CB8AC3E}">
        <p14:creationId xmlns:p14="http://schemas.microsoft.com/office/powerpoint/2010/main" val="92958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6343E4E-7721-44E6-B4C3-707E3CE8F913}"/>
              </a:ext>
            </a:extLst>
          </p:cNvPr>
          <p:cNvSpPr/>
          <p:nvPr/>
        </p:nvSpPr>
        <p:spPr>
          <a:xfrm>
            <a:off x="0" y="997091"/>
            <a:ext cx="9144000" cy="369332"/>
          </a:xfrm>
          <a:prstGeom prst="rect">
            <a:avLst/>
          </a:prstGeom>
        </p:spPr>
        <p:txBody>
          <a:bodyPr wrap="square">
            <a:spAutoFit/>
          </a:bodyPr>
          <a:lstStyle/>
          <a:p>
            <a:r>
              <a:rPr lang="es-AR" b="1" dirty="0">
                <a:solidFill>
                  <a:srgbClr val="3333FF"/>
                </a:solidFill>
                <a:latin typeface="Arial" panose="020B0604020202020204" pitchFamily="34" charset="0"/>
                <a:cs typeface="Arial" panose="020B0604020202020204" pitchFamily="34" charset="0"/>
              </a:rPr>
              <a:t>A Síntesis covalente </a:t>
            </a:r>
          </a:p>
        </p:txBody>
      </p:sp>
      <p:sp>
        <p:nvSpPr>
          <p:cNvPr id="5" name="Rectángulo 4">
            <a:extLst>
              <a:ext uri="{FF2B5EF4-FFF2-40B4-BE49-F238E27FC236}">
                <a16:creationId xmlns:a16="http://schemas.microsoft.com/office/drawing/2014/main" id="{AFA8CA85-7411-4910-89CC-441F07B10C03}"/>
              </a:ext>
            </a:extLst>
          </p:cNvPr>
          <p:cNvSpPr/>
          <p:nvPr/>
        </p:nvSpPr>
        <p:spPr>
          <a:xfrm>
            <a:off x="424484" y="1409407"/>
            <a:ext cx="8130208" cy="1200329"/>
          </a:xfrm>
          <a:prstGeom prst="rect">
            <a:avLst/>
          </a:prstGeom>
        </p:spPr>
        <p:txBody>
          <a:bodyPr wrap="square">
            <a:spAutoFit/>
          </a:bodyPr>
          <a:lstStyle/>
          <a:p>
            <a:r>
              <a:rPr lang="es-AR" b="1" dirty="0">
                <a:latin typeface="Arial" panose="020B0604020202020204" pitchFamily="34" charset="0"/>
                <a:cs typeface="Arial" panose="020B0604020202020204" pitchFamily="34" charset="0"/>
              </a:rPr>
              <a:t>Enlaces covalentes: </a:t>
            </a:r>
          </a:p>
          <a:p>
            <a:r>
              <a:rPr lang="es-AR" dirty="0">
                <a:latin typeface="Arial" panose="020B0604020202020204" pitchFamily="34" charset="0"/>
                <a:cs typeface="Arial" panose="020B0604020202020204" pitchFamily="34" charset="0"/>
              </a:rPr>
              <a:t>Estables a T biológicas, involucran elevadas cantidades de E para crearlos y para romperlos. La resistencia de la mayoría de los materiales orgánicos es consecuencia de los enlaces covalentes. </a:t>
            </a:r>
          </a:p>
        </p:txBody>
      </p:sp>
      <p:sp>
        <p:nvSpPr>
          <p:cNvPr id="7" name="Rectángulo 6">
            <a:extLst>
              <a:ext uri="{FF2B5EF4-FFF2-40B4-BE49-F238E27FC236}">
                <a16:creationId xmlns:a16="http://schemas.microsoft.com/office/drawing/2014/main" id="{54DF6A32-A5DA-48C2-9A4F-FC9F10487B57}"/>
              </a:ext>
            </a:extLst>
          </p:cNvPr>
          <p:cNvSpPr/>
          <p:nvPr/>
        </p:nvSpPr>
        <p:spPr>
          <a:xfrm>
            <a:off x="0" y="0"/>
            <a:ext cx="9144000" cy="954107"/>
          </a:xfrm>
          <a:prstGeom prst="rect">
            <a:avLst/>
          </a:prstGeom>
          <a:solidFill>
            <a:schemeClr val="bg2">
              <a:lumMod val="90000"/>
            </a:schemeClr>
          </a:solidFill>
        </p:spPr>
        <p:txBody>
          <a:bodyPr wrap="square">
            <a:spAutoFit/>
          </a:bodyPr>
          <a:lstStyle/>
          <a:p>
            <a:pPr algn="ctr"/>
            <a:r>
              <a:rPr lang="es-AR" sz="2800">
                <a:solidFill>
                  <a:srgbClr val="3333FF"/>
                </a:solidFill>
                <a:latin typeface="Arial" panose="020B0604020202020204" pitchFamily="34" charset="0"/>
                <a:cs typeface="Arial" panose="020B0604020202020204" pitchFamily="34" charset="0"/>
              </a:rPr>
              <a:t>Nanobiomaquinas: construidas a partir de estructuras jerárquicas</a:t>
            </a:r>
          </a:p>
        </p:txBody>
      </p:sp>
      <p:pic>
        <p:nvPicPr>
          <p:cNvPr id="1026" name="Picture 2" descr="https://qph.fs.quoracdn.net/main-qimg-8e5f390f97f074b4e2941b842855db21">
            <a:extLst>
              <a:ext uri="{FF2B5EF4-FFF2-40B4-BE49-F238E27FC236}">
                <a16:creationId xmlns:a16="http://schemas.microsoft.com/office/drawing/2014/main" id="{7BCD2C40-5E81-4AF6-BF54-E62CDF45B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424721"/>
            <a:ext cx="4162425" cy="3228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66DB7C63-05B7-48A1-8616-E15FEDF8990E}"/>
              </a:ext>
            </a:extLst>
          </p:cNvPr>
          <p:cNvSpPr/>
          <p:nvPr/>
        </p:nvSpPr>
        <p:spPr>
          <a:xfrm>
            <a:off x="424484" y="2545647"/>
            <a:ext cx="4162425" cy="1754326"/>
          </a:xfrm>
          <a:prstGeom prst="rect">
            <a:avLst/>
          </a:prstGeom>
        </p:spPr>
        <p:txBody>
          <a:bodyPr wrap="square">
            <a:spAutoFit/>
          </a:bodyPr>
          <a:lstStyle/>
          <a:p>
            <a:pPr algn="just"/>
            <a:r>
              <a:rPr lang="es-AR" sz="1200" dirty="0">
                <a:latin typeface="Arial" panose="020B0604020202020204" pitchFamily="34" charset="0"/>
                <a:cs typeface="Arial" panose="020B0604020202020204" pitchFamily="34" charset="0"/>
              </a:rPr>
              <a:t>Ejemplo: seda = cadenas largas de átomos unidos covalentemente, alineadas lateralmente. La seda es resistente al estiramiento en razón de tales enlaces. Sin embargo es flexible porque las cadenas se deslizan una sobre otras dado que no hay conexión covalente entre cadenas vecinas. </a:t>
            </a:r>
          </a:p>
          <a:p>
            <a:r>
              <a:rPr lang="es-AR" sz="1200" dirty="0">
                <a:latin typeface="Arial" panose="020B0604020202020204" pitchFamily="34" charset="0"/>
                <a:cs typeface="Arial" panose="020B0604020202020204" pitchFamily="34" charset="0"/>
              </a:rPr>
              <a:t>Estructuras con enlaces covalentes en 3 D como la red de C en el diamante, están entre las de mayor dureza (resistencia) conocidas.</a:t>
            </a:r>
          </a:p>
        </p:txBody>
      </p:sp>
      <p:pic>
        <p:nvPicPr>
          <p:cNvPr id="3" name="Imagen 2">
            <a:extLst>
              <a:ext uri="{FF2B5EF4-FFF2-40B4-BE49-F238E27FC236}">
                <a16:creationId xmlns:a16="http://schemas.microsoft.com/office/drawing/2014/main" id="{E95FFEA1-8013-4EA4-B4EF-6E9DA83C759A}"/>
              </a:ext>
            </a:extLst>
          </p:cNvPr>
          <p:cNvPicPr>
            <a:picLocks noChangeAspect="1"/>
          </p:cNvPicPr>
          <p:nvPr/>
        </p:nvPicPr>
        <p:blipFill>
          <a:blip r:embed="rId3"/>
          <a:stretch>
            <a:fillRect/>
          </a:stretch>
        </p:blipFill>
        <p:spPr>
          <a:xfrm>
            <a:off x="63962" y="2233137"/>
            <a:ext cx="9026843" cy="2391728"/>
          </a:xfrm>
          <a:prstGeom prst="rect">
            <a:avLst/>
          </a:prstGeom>
        </p:spPr>
      </p:pic>
      <p:pic>
        <p:nvPicPr>
          <p:cNvPr id="8" name="Imagen 7">
            <a:extLst>
              <a:ext uri="{FF2B5EF4-FFF2-40B4-BE49-F238E27FC236}">
                <a16:creationId xmlns:a16="http://schemas.microsoft.com/office/drawing/2014/main" id="{161DFA41-8228-4A5C-B8D6-4FE7679D7A04}"/>
              </a:ext>
            </a:extLst>
          </p:cNvPr>
          <p:cNvPicPr>
            <a:picLocks noChangeAspect="1"/>
          </p:cNvPicPr>
          <p:nvPr/>
        </p:nvPicPr>
        <p:blipFill>
          <a:blip r:embed="rId4"/>
          <a:stretch>
            <a:fillRect/>
          </a:stretch>
        </p:blipFill>
        <p:spPr>
          <a:xfrm>
            <a:off x="762000" y="3476450"/>
            <a:ext cx="7620000" cy="3048000"/>
          </a:xfrm>
          <a:prstGeom prst="rect">
            <a:avLst/>
          </a:prstGeom>
        </p:spPr>
      </p:pic>
    </p:spTree>
    <p:extLst>
      <p:ext uri="{BB962C8B-B14F-4D97-AF65-F5344CB8AC3E}">
        <p14:creationId xmlns:p14="http://schemas.microsoft.com/office/powerpoint/2010/main" val="378707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1558</TotalTime>
  <Words>6033</Words>
  <Application>Microsoft Office PowerPoint</Application>
  <PresentationFormat>Presentación en pantalla (4:3)</PresentationFormat>
  <Paragraphs>353</Paragraphs>
  <Slides>71</Slides>
  <Notes>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71</vt:i4>
      </vt:variant>
    </vt:vector>
  </HeadingPairs>
  <TitlesOfParts>
    <vt:vector size="82" baseType="lpstr">
      <vt:lpstr>Arial</vt:lpstr>
      <vt:lpstr>Calibri</vt:lpstr>
      <vt:lpstr>Calibri Light</vt:lpstr>
      <vt:lpstr>CMR10</vt:lpstr>
      <vt:lpstr>CMR7</vt:lpstr>
      <vt:lpstr>Palatino-Italic</vt:lpstr>
      <vt:lpstr>Palatino-Roman</vt:lpstr>
      <vt:lpstr>Symbol</vt:lpstr>
      <vt:lpstr>Times New Roman</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Jose Morilla</dc:creator>
  <cp:lastModifiedBy>Eder Lilia</cp:lastModifiedBy>
  <cp:revision>364</cp:revision>
  <cp:lastPrinted>2018-04-13T14:53:14Z</cp:lastPrinted>
  <dcterms:created xsi:type="dcterms:W3CDTF">2018-04-04T18:34:17Z</dcterms:created>
  <dcterms:modified xsi:type="dcterms:W3CDTF">2018-04-13T14:55:37Z</dcterms:modified>
</cp:coreProperties>
</file>