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67"/>
  </p:handoutMasterIdLst>
  <p:sldIdLst>
    <p:sldId id="257" r:id="rId2"/>
    <p:sldId id="258" r:id="rId3"/>
    <p:sldId id="322" r:id="rId4"/>
    <p:sldId id="321" r:id="rId5"/>
    <p:sldId id="259" r:id="rId6"/>
    <p:sldId id="260" r:id="rId7"/>
    <p:sldId id="261" r:id="rId8"/>
    <p:sldId id="262" r:id="rId9"/>
    <p:sldId id="323" r:id="rId10"/>
    <p:sldId id="266" r:id="rId11"/>
    <p:sldId id="267" r:id="rId12"/>
    <p:sldId id="268" r:id="rId13"/>
    <p:sldId id="269" r:id="rId14"/>
    <p:sldId id="270" r:id="rId15"/>
    <p:sldId id="271" r:id="rId16"/>
    <p:sldId id="272" r:id="rId17"/>
    <p:sldId id="273" r:id="rId18"/>
    <p:sldId id="320"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311" r:id="rId36"/>
    <p:sldId id="310"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24" r:id="rId57"/>
    <p:sldId id="312" r:id="rId58"/>
    <p:sldId id="313" r:id="rId59"/>
    <p:sldId id="314" r:id="rId60"/>
    <p:sldId id="315" r:id="rId61"/>
    <p:sldId id="316" r:id="rId62"/>
    <p:sldId id="317" r:id="rId63"/>
    <p:sldId id="318" r:id="rId64"/>
    <p:sldId id="319" r:id="rId65"/>
    <p:sldId id="309" r:id="rId66"/>
  </p:sldIdLst>
  <p:sldSz cx="9144000" cy="6858000" type="screen4x3"/>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000" autoAdjust="0"/>
    <p:restoredTop sz="94660"/>
  </p:normalViewPr>
  <p:slideViewPr>
    <p:cSldViewPr snapToGrid="0">
      <p:cViewPr varScale="1">
        <p:scale>
          <a:sx n="68" d="100"/>
          <a:sy n="68" d="100"/>
        </p:scale>
        <p:origin x="906" y="66"/>
      </p:cViewPr>
      <p:guideLst/>
    </p:cSldViewPr>
  </p:slideViewPr>
  <p:notesTextViewPr>
    <p:cViewPr>
      <p:scale>
        <a:sx n="1" d="1"/>
        <a:sy n="1" d="1"/>
      </p:scale>
      <p:origin x="0" y="0"/>
    </p:cViewPr>
  </p:notesTextViewPr>
  <p:sorterViewPr>
    <p:cViewPr varScale="1">
      <p:scale>
        <a:sx n="100" d="100"/>
        <a:sy n="100" d="100"/>
      </p:scale>
      <p:origin x="0" y="-20796"/>
    </p:cViewPr>
  </p:sorterViewPr>
  <p:notesViewPr>
    <p:cSldViewPr snapToGrid="0">
      <p:cViewPr varScale="1">
        <p:scale>
          <a:sx n="52" d="100"/>
          <a:sy n="52" d="100"/>
        </p:scale>
        <p:origin x="294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CF188EB7-5460-4794-992D-C4A4691D171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AR"/>
          </a:p>
        </p:txBody>
      </p:sp>
      <p:sp>
        <p:nvSpPr>
          <p:cNvPr id="3" name="Marcador de fecha 2">
            <a:extLst>
              <a:ext uri="{FF2B5EF4-FFF2-40B4-BE49-F238E27FC236}">
                <a16:creationId xmlns:a16="http://schemas.microsoft.com/office/drawing/2014/main" id="{EAA6984C-6F06-475F-B990-F5F70156BE2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E0031DF-9E1F-4FEF-8022-E883CE4CD705}" type="datetimeFigureOut">
              <a:rPr lang="es-AR" smtClean="0"/>
              <a:t>13/03/2018</a:t>
            </a:fld>
            <a:endParaRPr lang="es-AR"/>
          </a:p>
        </p:txBody>
      </p:sp>
      <p:sp>
        <p:nvSpPr>
          <p:cNvPr id="4" name="Marcador de pie de página 3">
            <a:extLst>
              <a:ext uri="{FF2B5EF4-FFF2-40B4-BE49-F238E27FC236}">
                <a16:creationId xmlns:a16="http://schemas.microsoft.com/office/drawing/2014/main" id="{BE42DD40-B0CD-4330-A969-C51DDA4BB9D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AR"/>
          </a:p>
        </p:txBody>
      </p:sp>
      <p:sp>
        <p:nvSpPr>
          <p:cNvPr id="5" name="Marcador de número de diapositiva 4">
            <a:extLst>
              <a:ext uri="{FF2B5EF4-FFF2-40B4-BE49-F238E27FC236}">
                <a16:creationId xmlns:a16="http://schemas.microsoft.com/office/drawing/2014/main" id="{EB492D3F-9EDA-4F5C-BE5C-80C9F4D8F67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8A9740-D24B-4B83-A669-A70721EE40D3}" type="slidenum">
              <a:rPr lang="es-AR" smtClean="0"/>
              <a:t>‹Nº›</a:t>
            </a:fld>
            <a:endParaRPr lang="es-AR"/>
          </a:p>
        </p:txBody>
      </p:sp>
    </p:spTree>
    <p:extLst>
      <p:ext uri="{BB962C8B-B14F-4D97-AF65-F5344CB8AC3E}">
        <p14:creationId xmlns:p14="http://schemas.microsoft.com/office/powerpoint/2010/main" val="53269292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0F78D1-F5FF-4B4E-9032-7939C6882BE4}"/>
              </a:ext>
            </a:extLst>
          </p:cNvPr>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es-ES"/>
              <a:t>Haga clic para modificar el estilo de título del patrón</a:t>
            </a:r>
            <a:endParaRPr lang="es-AR"/>
          </a:p>
        </p:txBody>
      </p:sp>
      <p:sp>
        <p:nvSpPr>
          <p:cNvPr id="3" name="Subtítulo 2">
            <a:extLst>
              <a:ext uri="{FF2B5EF4-FFF2-40B4-BE49-F238E27FC236}">
                <a16:creationId xmlns:a16="http://schemas.microsoft.com/office/drawing/2014/main" id="{1905349B-84A1-4816-B39B-AF77325FA352}"/>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s-AR"/>
          </a:p>
        </p:txBody>
      </p:sp>
      <p:sp>
        <p:nvSpPr>
          <p:cNvPr id="4" name="Marcador de fecha 3">
            <a:extLst>
              <a:ext uri="{FF2B5EF4-FFF2-40B4-BE49-F238E27FC236}">
                <a16:creationId xmlns:a16="http://schemas.microsoft.com/office/drawing/2014/main" id="{D2771DD0-4D4A-4849-BF73-66BD615CC04A}"/>
              </a:ext>
            </a:extLst>
          </p:cNvPr>
          <p:cNvSpPr>
            <a:spLocks noGrp="1"/>
          </p:cNvSpPr>
          <p:nvPr>
            <p:ph type="dt" sz="half" idx="10"/>
          </p:nvPr>
        </p:nvSpPr>
        <p:spPr/>
        <p:txBody>
          <a:bodyPr/>
          <a:lstStyle/>
          <a:p>
            <a:fld id="{A092FEE2-0810-4AA0-ABA6-2E13EE108077}" type="datetimeFigureOut">
              <a:rPr lang="es-AR" smtClean="0"/>
              <a:t>13/03/2018</a:t>
            </a:fld>
            <a:endParaRPr lang="es-AR"/>
          </a:p>
        </p:txBody>
      </p:sp>
      <p:sp>
        <p:nvSpPr>
          <p:cNvPr id="5" name="Marcador de pie de página 4">
            <a:extLst>
              <a:ext uri="{FF2B5EF4-FFF2-40B4-BE49-F238E27FC236}">
                <a16:creationId xmlns:a16="http://schemas.microsoft.com/office/drawing/2014/main" id="{3663A1C6-2575-4F7E-9127-CA2E00B93AAE}"/>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29DFE8B9-C304-431E-87B7-4116C4818FF8}"/>
              </a:ext>
            </a:extLst>
          </p:cNvPr>
          <p:cNvSpPr>
            <a:spLocks noGrp="1"/>
          </p:cNvSpPr>
          <p:nvPr>
            <p:ph type="sldNum" sz="quarter" idx="12"/>
          </p:nvPr>
        </p:nvSpPr>
        <p:spPr/>
        <p:txBody>
          <a:bodyPr/>
          <a:lstStyle/>
          <a:p>
            <a:fld id="{381BDD27-51DD-4363-89A6-9B0EAC9E337E}" type="slidenum">
              <a:rPr lang="es-AR" smtClean="0"/>
              <a:t>‹Nº›</a:t>
            </a:fld>
            <a:endParaRPr lang="es-AR"/>
          </a:p>
        </p:txBody>
      </p:sp>
    </p:spTree>
    <p:extLst>
      <p:ext uri="{BB962C8B-B14F-4D97-AF65-F5344CB8AC3E}">
        <p14:creationId xmlns:p14="http://schemas.microsoft.com/office/powerpoint/2010/main" val="2642134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38C608-F8AB-4ABE-91EA-F25E6CBA3B35}"/>
              </a:ext>
            </a:extLst>
          </p:cNvPr>
          <p:cNvSpPr>
            <a:spLocks noGrp="1"/>
          </p:cNvSpPr>
          <p:nvPr>
            <p:ph type="title"/>
          </p:nvPr>
        </p:nvSpPr>
        <p:spPr>
          <a:xfrm>
            <a:off x="628650" y="365126"/>
            <a:ext cx="7886700" cy="1325563"/>
          </a:xfrm>
          <a:prstGeom prst="rect">
            <a:avLst/>
          </a:prstGeom>
        </p:spPr>
        <p:txBody>
          <a:bodyPr/>
          <a:lstStyle/>
          <a:p>
            <a:r>
              <a:rPr lang="es-ES"/>
              <a:t>Haga clic para modificar el estilo de título del patrón</a:t>
            </a:r>
            <a:endParaRPr lang="es-AR"/>
          </a:p>
        </p:txBody>
      </p:sp>
      <p:sp>
        <p:nvSpPr>
          <p:cNvPr id="3" name="Marcador de texto vertical 2">
            <a:extLst>
              <a:ext uri="{FF2B5EF4-FFF2-40B4-BE49-F238E27FC236}">
                <a16:creationId xmlns:a16="http://schemas.microsoft.com/office/drawing/2014/main" id="{C6ABBB9A-B845-4F2C-90C7-F45A49AC83DF}"/>
              </a:ext>
            </a:extLst>
          </p:cNvPr>
          <p:cNvSpPr>
            <a:spLocks noGrp="1"/>
          </p:cNvSpPr>
          <p:nvPr>
            <p:ph type="body" orient="vert" idx="1"/>
          </p:nvPr>
        </p:nvSpPr>
        <p:spPr>
          <a:xfrm>
            <a:off x="628650" y="1825625"/>
            <a:ext cx="7886700" cy="4351338"/>
          </a:xfrm>
          <a:prstGeom prst="rect">
            <a:avLst/>
          </a:prstGeo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65FAC9B7-DBCE-475D-A12E-64A5B44A46D8}"/>
              </a:ext>
            </a:extLst>
          </p:cNvPr>
          <p:cNvSpPr>
            <a:spLocks noGrp="1"/>
          </p:cNvSpPr>
          <p:nvPr>
            <p:ph type="dt" sz="half" idx="10"/>
          </p:nvPr>
        </p:nvSpPr>
        <p:spPr/>
        <p:txBody>
          <a:bodyPr/>
          <a:lstStyle/>
          <a:p>
            <a:fld id="{A092FEE2-0810-4AA0-ABA6-2E13EE108077}" type="datetimeFigureOut">
              <a:rPr lang="es-AR" smtClean="0"/>
              <a:t>13/03/2018</a:t>
            </a:fld>
            <a:endParaRPr lang="es-AR"/>
          </a:p>
        </p:txBody>
      </p:sp>
      <p:sp>
        <p:nvSpPr>
          <p:cNvPr id="5" name="Marcador de pie de página 4">
            <a:extLst>
              <a:ext uri="{FF2B5EF4-FFF2-40B4-BE49-F238E27FC236}">
                <a16:creationId xmlns:a16="http://schemas.microsoft.com/office/drawing/2014/main" id="{6435D4CB-D73F-4C1A-B479-840A18FCAB76}"/>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A858CEA5-7A09-4A5E-BCF9-906D7E7FF46F}"/>
              </a:ext>
            </a:extLst>
          </p:cNvPr>
          <p:cNvSpPr>
            <a:spLocks noGrp="1"/>
          </p:cNvSpPr>
          <p:nvPr>
            <p:ph type="sldNum" sz="quarter" idx="12"/>
          </p:nvPr>
        </p:nvSpPr>
        <p:spPr/>
        <p:txBody>
          <a:bodyPr/>
          <a:lstStyle/>
          <a:p>
            <a:fld id="{381BDD27-51DD-4363-89A6-9B0EAC9E337E}" type="slidenum">
              <a:rPr lang="es-AR" smtClean="0"/>
              <a:t>‹Nº›</a:t>
            </a:fld>
            <a:endParaRPr lang="es-AR"/>
          </a:p>
        </p:txBody>
      </p:sp>
    </p:spTree>
    <p:extLst>
      <p:ext uri="{BB962C8B-B14F-4D97-AF65-F5344CB8AC3E}">
        <p14:creationId xmlns:p14="http://schemas.microsoft.com/office/powerpoint/2010/main" val="1007651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F59208C-10BB-44C1-B458-FAE2B2858CC4}"/>
              </a:ext>
            </a:extLst>
          </p:cNvPr>
          <p:cNvSpPr>
            <a:spLocks noGrp="1"/>
          </p:cNvSpPr>
          <p:nvPr>
            <p:ph type="title" orient="vert"/>
          </p:nvPr>
        </p:nvSpPr>
        <p:spPr>
          <a:xfrm>
            <a:off x="6543675" y="365125"/>
            <a:ext cx="1971675" cy="5811838"/>
          </a:xfrm>
          <a:prstGeom prst="rect">
            <a:avLst/>
          </a:prstGeom>
        </p:spPr>
        <p:txBody>
          <a:bodyPr vert="eaVert"/>
          <a:lstStyle/>
          <a:p>
            <a:r>
              <a:rPr lang="es-ES"/>
              <a:t>Haga clic para modificar el estilo de título del patrón</a:t>
            </a:r>
            <a:endParaRPr lang="es-AR"/>
          </a:p>
        </p:txBody>
      </p:sp>
      <p:sp>
        <p:nvSpPr>
          <p:cNvPr id="3" name="Marcador de texto vertical 2">
            <a:extLst>
              <a:ext uri="{FF2B5EF4-FFF2-40B4-BE49-F238E27FC236}">
                <a16:creationId xmlns:a16="http://schemas.microsoft.com/office/drawing/2014/main" id="{CB3F6A09-45BB-42D6-A844-0FA7A79F08E8}"/>
              </a:ext>
            </a:extLst>
          </p:cNvPr>
          <p:cNvSpPr>
            <a:spLocks noGrp="1"/>
          </p:cNvSpPr>
          <p:nvPr>
            <p:ph type="body" orient="vert" idx="1"/>
          </p:nvPr>
        </p:nvSpPr>
        <p:spPr>
          <a:xfrm>
            <a:off x="628650" y="365125"/>
            <a:ext cx="5800725" cy="5811838"/>
          </a:xfrm>
          <a:prstGeom prst="rect">
            <a:avLst/>
          </a:prstGeo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4B53F525-D70C-4C18-906C-2B1BA64AD9DF}"/>
              </a:ext>
            </a:extLst>
          </p:cNvPr>
          <p:cNvSpPr>
            <a:spLocks noGrp="1"/>
          </p:cNvSpPr>
          <p:nvPr>
            <p:ph type="dt" sz="half" idx="10"/>
          </p:nvPr>
        </p:nvSpPr>
        <p:spPr/>
        <p:txBody>
          <a:bodyPr/>
          <a:lstStyle/>
          <a:p>
            <a:fld id="{A092FEE2-0810-4AA0-ABA6-2E13EE108077}" type="datetimeFigureOut">
              <a:rPr lang="es-AR" smtClean="0"/>
              <a:t>13/03/2018</a:t>
            </a:fld>
            <a:endParaRPr lang="es-AR"/>
          </a:p>
        </p:txBody>
      </p:sp>
      <p:sp>
        <p:nvSpPr>
          <p:cNvPr id="5" name="Marcador de pie de página 4">
            <a:extLst>
              <a:ext uri="{FF2B5EF4-FFF2-40B4-BE49-F238E27FC236}">
                <a16:creationId xmlns:a16="http://schemas.microsoft.com/office/drawing/2014/main" id="{4401F5BA-F69F-49A1-B409-7324F93ED3AA}"/>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C10DB2D5-272D-493A-8458-7DA48841F9CF}"/>
              </a:ext>
            </a:extLst>
          </p:cNvPr>
          <p:cNvSpPr>
            <a:spLocks noGrp="1"/>
          </p:cNvSpPr>
          <p:nvPr>
            <p:ph type="sldNum" sz="quarter" idx="12"/>
          </p:nvPr>
        </p:nvSpPr>
        <p:spPr/>
        <p:txBody>
          <a:bodyPr/>
          <a:lstStyle/>
          <a:p>
            <a:fld id="{381BDD27-51DD-4363-89A6-9B0EAC9E337E}" type="slidenum">
              <a:rPr lang="es-AR" smtClean="0"/>
              <a:t>‹Nº›</a:t>
            </a:fld>
            <a:endParaRPr lang="es-AR"/>
          </a:p>
        </p:txBody>
      </p:sp>
    </p:spTree>
    <p:extLst>
      <p:ext uri="{BB962C8B-B14F-4D97-AF65-F5344CB8AC3E}">
        <p14:creationId xmlns:p14="http://schemas.microsoft.com/office/powerpoint/2010/main" val="33257864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Marcador de contenido 1"/>
          <p:cNvSpPr>
            <a:spLocks noGrp="1"/>
          </p:cNvSpPr>
          <p:nvPr>
            <p:ph/>
          </p:nvPr>
        </p:nvSpPr>
        <p:spPr>
          <a:xfrm>
            <a:off x="457200" y="274638"/>
            <a:ext cx="8229600" cy="585152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3" name="Rectangle 4"/>
          <p:cNvSpPr>
            <a:spLocks noGrp="1" noChangeArrowheads="1"/>
          </p:cNvSpPr>
          <p:nvPr>
            <p:ph type="dt" sz="half" idx="10"/>
          </p:nvPr>
        </p:nvSpPr>
        <p:spPr>
          <a:ln/>
        </p:spPr>
        <p:txBody>
          <a:bodyPr/>
          <a:lstStyle>
            <a:lvl1pPr>
              <a:defRPr/>
            </a:lvl1pPr>
          </a:lstStyle>
          <a:p>
            <a:pPr>
              <a:defRPr/>
            </a:pPr>
            <a:endParaRPr lang="es-AR" altLang="es-AR"/>
          </a:p>
        </p:txBody>
      </p:sp>
      <p:sp>
        <p:nvSpPr>
          <p:cNvPr id="4" name="Rectangle 5"/>
          <p:cNvSpPr>
            <a:spLocks noGrp="1" noChangeArrowheads="1"/>
          </p:cNvSpPr>
          <p:nvPr>
            <p:ph type="ftr" sz="quarter" idx="11"/>
          </p:nvPr>
        </p:nvSpPr>
        <p:spPr>
          <a:ln/>
        </p:spPr>
        <p:txBody>
          <a:bodyPr/>
          <a:lstStyle>
            <a:lvl1pPr>
              <a:defRPr/>
            </a:lvl1pPr>
          </a:lstStyle>
          <a:p>
            <a:pPr>
              <a:defRPr/>
            </a:pPr>
            <a:endParaRPr lang="es-AR" altLang="es-AR"/>
          </a:p>
        </p:txBody>
      </p:sp>
      <p:sp>
        <p:nvSpPr>
          <p:cNvPr id="5" name="Rectangle 6"/>
          <p:cNvSpPr>
            <a:spLocks noGrp="1" noChangeArrowheads="1"/>
          </p:cNvSpPr>
          <p:nvPr>
            <p:ph type="sldNum" sz="quarter" idx="12"/>
          </p:nvPr>
        </p:nvSpPr>
        <p:spPr>
          <a:ln/>
        </p:spPr>
        <p:txBody>
          <a:bodyPr/>
          <a:lstStyle>
            <a:lvl1pPr>
              <a:defRPr/>
            </a:lvl1pPr>
          </a:lstStyle>
          <a:p>
            <a:pPr>
              <a:defRPr/>
            </a:pPr>
            <a:fld id="{3D004C0B-EF84-48EB-BF5D-BECFFF1CEB16}" type="slidenum">
              <a:rPr lang="es-AR" altLang="es-AR"/>
              <a:pPr>
                <a:defRPr/>
              </a:pPr>
              <a:t>‹Nº›</a:t>
            </a:fld>
            <a:endParaRPr lang="es-AR" altLang="es-AR"/>
          </a:p>
        </p:txBody>
      </p:sp>
    </p:spTree>
    <p:extLst>
      <p:ext uri="{BB962C8B-B14F-4D97-AF65-F5344CB8AC3E}">
        <p14:creationId xmlns:p14="http://schemas.microsoft.com/office/powerpoint/2010/main" val="1935955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AA5123-D954-43D4-84F1-8C9427DC99F4}"/>
              </a:ext>
            </a:extLst>
          </p:cNvPr>
          <p:cNvSpPr>
            <a:spLocks noGrp="1"/>
          </p:cNvSpPr>
          <p:nvPr>
            <p:ph type="title"/>
          </p:nvPr>
        </p:nvSpPr>
        <p:spPr>
          <a:xfrm>
            <a:off x="628650" y="365126"/>
            <a:ext cx="7886700" cy="1325563"/>
          </a:xfrm>
          <a:prstGeom prst="rect">
            <a:avLst/>
          </a:prstGeom>
        </p:spPr>
        <p:txBody>
          <a:body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id="{D377C814-CCE2-4F47-80AE-9FA884E1E121}"/>
              </a:ext>
            </a:extLst>
          </p:cNvPr>
          <p:cNvSpPr>
            <a:spLocks noGrp="1"/>
          </p:cNvSpPr>
          <p:nvPr>
            <p:ph idx="1"/>
          </p:nvPr>
        </p:nvSpPr>
        <p:spPr>
          <a:xfrm>
            <a:off x="628650" y="1825625"/>
            <a:ext cx="7886700" cy="4351338"/>
          </a:xfrm>
          <a:prstGeom prst="rect">
            <a:avLst/>
          </a:prstGeo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29117331-814E-4689-9CAA-1BA3BDD03D04}"/>
              </a:ext>
            </a:extLst>
          </p:cNvPr>
          <p:cNvSpPr>
            <a:spLocks noGrp="1"/>
          </p:cNvSpPr>
          <p:nvPr>
            <p:ph type="dt" sz="half" idx="10"/>
          </p:nvPr>
        </p:nvSpPr>
        <p:spPr/>
        <p:txBody>
          <a:bodyPr/>
          <a:lstStyle/>
          <a:p>
            <a:fld id="{A092FEE2-0810-4AA0-ABA6-2E13EE108077}" type="datetimeFigureOut">
              <a:rPr lang="es-AR" smtClean="0"/>
              <a:t>13/03/2018</a:t>
            </a:fld>
            <a:endParaRPr lang="es-AR"/>
          </a:p>
        </p:txBody>
      </p:sp>
      <p:sp>
        <p:nvSpPr>
          <p:cNvPr id="5" name="Marcador de pie de página 4">
            <a:extLst>
              <a:ext uri="{FF2B5EF4-FFF2-40B4-BE49-F238E27FC236}">
                <a16:creationId xmlns:a16="http://schemas.microsoft.com/office/drawing/2014/main" id="{9F2281DA-ECC4-4FF9-B188-B4EEFEB0C2D8}"/>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BE98865A-0388-44E3-8E6B-50B082C27E99}"/>
              </a:ext>
            </a:extLst>
          </p:cNvPr>
          <p:cNvSpPr>
            <a:spLocks noGrp="1"/>
          </p:cNvSpPr>
          <p:nvPr>
            <p:ph type="sldNum" sz="quarter" idx="12"/>
          </p:nvPr>
        </p:nvSpPr>
        <p:spPr/>
        <p:txBody>
          <a:bodyPr/>
          <a:lstStyle/>
          <a:p>
            <a:fld id="{381BDD27-51DD-4363-89A6-9B0EAC9E337E}" type="slidenum">
              <a:rPr lang="es-AR" smtClean="0"/>
              <a:t>‹Nº›</a:t>
            </a:fld>
            <a:endParaRPr lang="es-AR"/>
          </a:p>
        </p:txBody>
      </p:sp>
    </p:spTree>
    <p:extLst>
      <p:ext uri="{BB962C8B-B14F-4D97-AF65-F5344CB8AC3E}">
        <p14:creationId xmlns:p14="http://schemas.microsoft.com/office/powerpoint/2010/main" val="2238687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49B997-A374-4132-939F-EAA86D6E9989}"/>
              </a:ext>
            </a:extLst>
          </p:cNvPr>
          <p:cNvSpPr>
            <a:spLocks noGrp="1"/>
          </p:cNvSpPr>
          <p:nvPr>
            <p:ph type="title"/>
          </p:nvPr>
        </p:nvSpPr>
        <p:spPr>
          <a:xfrm>
            <a:off x="623888" y="1709739"/>
            <a:ext cx="7886700" cy="2852737"/>
          </a:xfrm>
          <a:prstGeom prst="rect">
            <a:avLst/>
          </a:prstGeom>
        </p:spPr>
        <p:txBody>
          <a:bodyPr anchor="b"/>
          <a:lstStyle>
            <a:lvl1pPr>
              <a:defRPr sz="4500"/>
            </a:lvl1pPr>
          </a:lstStyle>
          <a:p>
            <a:r>
              <a:rPr lang="es-ES"/>
              <a:t>Haga clic para modificar el estilo de título del patrón</a:t>
            </a:r>
            <a:endParaRPr lang="es-AR"/>
          </a:p>
        </p:txBody>
      </p:sp>
      <p:sp>
        <p:nvSpPr>
          <p:cNvPr id="3" name="Marcador de texto 2">
            <a:extLst>
              <a:ext uri="{FF2B5EF4-FFF2-40B4-BE49-F238E27FC236}">
                <a16:creationId xmlns:a16="http://schemas.microsoft.com/office/drawing/2014/main" id="{5F3FA2DF-65E3-4866-9A8C-A0F28137F6A2}"/>
              </a:ext>
            </a:extLst>
          </p:cNvPr>
          <p:cNvSpPr>
            <a:spLocks noGrp="1"/>
          </p:cNvSpPr>
          <p:nvPr>
            <p:ph type="body" idx="1"/>
          </p:nvPr>
        </p:nvSpPr>
        <p:spPr>
          <a:xfrm>
            <a:off x="623888" y="4589464"/>
            <a:ext cx="7886700" cy="1500187"/>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9204764D-FB34-44ED-B2DD-A94E2988CFBE}"/>
              </a:ext>
            </a:extLst>
          </p:cNvPr>
          <p:cNvSpPr>
            <a:spLocks noGrp="1"/>
          </p:cNvSpPr>
          <p:nvPr>
            <p:ph type="dt" sz="half" idx="10"/>
          </p:nvPr>
        </p:nvSpPr>
        <p:spPr/>
        <p:txBody>
          <a:bodyPr/>
          <a:lstStyle/>
          <a:p>
            <a:fld id="{A092FEE2-0810-4AA0-ABA6-2E13EE108077}" type="datetimeFigureOut">
              <a:rPr lang="es-AR" smtClean="0"/>
              <a:t>13/03/2018</a:t>
            </a:fld>
            <a:endParaRPr lang="es-AR"/>
          </a:p>
        </p:txBody>
      </p:sp>
      <p:sp>
        <p:nvSpPr>
          <p:cNvPr id="5" name="Marcador de pie de página 4">
            <a:extLst>
              <a:ext uri="{FF2B5EF4-FFF2-40B4-BE49-F238E27FC236}">
                <a16:creationId xmlns:a16="http://schemas.microsoft.com/office/drawing/2014/main" id="{98218D19-2727-4C19-9786-74180F8CEB95}"/>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B23290D2-1D7F-43D1-8C42-0BB509EEB3F6}"/>
              </a:ext>
            </a:extLst>
          </p:cNvPr>
          <p:cNvSpPr>
            <a:spLocks noGrp="1"/>
          </p:cNvSpPr>
          <p:nvPr>
            <p:ph type="sldNum" sz="quarter" idx="12"/>
          </p:nvPr>
        </p:nvSpPr>
        <p:spPr/>
        <p:txBody>
          <a:bodyPr/>
          <a:lstStyle/>
          <a:p>
            <a:fld id="{381BDD27-51DD-4363-89A6-9B0EAC9E337E}" type="slidenum">
              <a:rPr lang="es-AR" smtClean="0"/>
              <a:t>‹Nº›</a:t>
            </a:fld>
            <a:endParaRPr lang="es-AR"/>
          </a:p>
        </p:txBody>
      </p:sp>
    </p:spTree>
    <p:extLst>
      <p:ext uri="{BB962C8B-B14F-4D97-AF65-F5344CB8AC3E}">
        <p14:creationId xmlns:p14="http://schemas.microsoft.com/office/powerpoint/2010/main" val="497798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CF810A-6A2E-4F15-880D-0F1B1DF3665D}"/>
              </a:ext>
            </a:extLst>
          </p:cNvPr>
          <p:cNvSpPr>
            <a:spLocks noGrp="1"/>
          </p:cNvSpPr>
          <p:nvPr>
            <p:ph type="title"/>
          </p:nvPr>
        </p:nvSpPr>
        <p:spPr>
          <a:xfrm>
            <a:off x="628650" y="365126"/>
            <a:ext cx="7886700" cy="1325563"/>
          </a:xfrm>
          <a:prstGeom prst="rect">
            <a:avLst/>
          </a:prstGeom>
        </p:spPr>
        <p:txBody>
          <a:body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id="{61791784-669F-4303-B39E-1B21F7D5E50C}"/>
              </a:ext>
            </a:extLst>
          </p:cNvPr>
          <p:cNvSpPr>
            <a:spLocks noGrp="1"/>
          </p:cNvSpPr>
          <p:nvPr>
            <p:ph sz="half" idx="1"/>
          </p:nvPr>
        </p:nvSpPr>
        <p:spPr>
          <a:xfrm>
            <a:off x="628650" y="1825625"/>
            <a:ext cx="3886200" cy="4351338"/>
          </a:xfrm>
          <a:prstGeom prst="rect">
            <a:avLst/>
          </a:prstGeo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contenido 3">
            <a:extLst>
              <a:ext uri="{FF2B5EF4-FFF2-40B4-BE49-F238E27FC236}">
                <a16:creationId xmlns:a16="http://schemas.microsoft.com/office/drawing/2014/main" id="{9398DD8C-7FF1-4A9C-9FAA-33451FC15601}"/>
              </a:ext>
            </a:extLst>
          </p:cNvPr>
          <p:cNvSpPr>
            <a:spLocks noGrp="1"/>
          </p:cNvSpPr>
          <p:nvPr>
            <p:ph sz="half" idx="2"/>
          </p:nvPr>
        </p:nvSpPr>
        <p:spPr>
          <a:xfrm>
            <a:off x="4629150" y="1825625"/>
            <a:ext cx="3886200" cy="4351338"/>
          </a:xfrm>
          <a:prstGeom prst="rect">
            <a:avLst/>
          </a:prstGeo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fecha 4">
            <a:extLst>
              <a:ext uri="{FF2B5EF4-FFF2-40B4-BE49-F238E27FC236}">
                <a16:creationId xmlns:a16="http://schemas.microsoft.com/office/drawing/2014/main" id="{85AB4E5D-D667-4B9D-BB26-48039CE3507C}"/>
              </a:ext>
            </a:extLst>
          </p:cNvPr>
          <p:cNvSpPr>
            <a:spLocks noGrp="1"/>
          </p:cNvSpPr>
          <p:nvPr>
            <p:ph type="dt" sz="half" idx="10"/>
          </p:nvPr>
        </p:nvSpPr>
        <p:spPr/>
        <p:txBody>
          <a:bodyPr/>
          <a:lstStyle/>
          <a:p>
            <a:fld id="{A092FEE2-0810-4AA0-ABA6-2E13EE108077}" type="datetimeFigureOut">
              <a:rPr lang="es-AR" smtClean="0"/>
              <a:t>13/03/2018</a:t>
            </a:fld>
            <a:endParaRPr lang="es-AR"/>
          </a:p>
        </p:txBody>
      </p:sp>
      <p:sp>
        <p:nvSpPr>
          <p:cNvPr id="6" name="Marcador de pie de página 5">
            <a:extLst>
              <a:ext uri="{FF2B5EF4-FFF2-40B4-BE49-F238E27FC236}">
                <a16:creationId xmlns:a16="http://schemas.microsoft.com/office/drawing/2014/main" id="{6ACFFC8E-2529-43EB-B854-C4194CE03108}"/>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id="{5663B139-EFC3-4AE5-953E-1795AC67FB95}"/>
              </a:ext>
            </a:extLst>
          </p:cNvPr>
          <p:cNvSpPr>
            <a:spLocks noGrp="1"/>
          </p:cNvSpPr>
          <p:nvPr>
            <p:ph type="sldNum" sz="quarter" idx="12"/>
          </p:nvPr>
        </p:nvSpPr>
        <p:spPr/>
        <p:txBody>
          <a:bodyPr/>
          <a:lstStyle/>
          <a:p>
            <a:fld id="{381BDD27-51DD-4363-89A6-9B0EAC9E337E}" type="slidenum">
              <a:rPr lang="es-AR" smtClean="0"/>
              <a:t>‹Nº›</a:t>
            </a:fld>
            <a:endParaRPr lang="es-AR"/>
          </a:p>
        </p:txBody>
      </p:sp>
    </p:spTree>
    <p:extLst>
      <p:ext uri="{BB962C8B-B14F-4D97-AF65-F5344CB8AC3E}">
        <p14:creationId xmlns:p14="http://schemas.microsoft.com/office/powerpoint/2010/main" val="3569247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3333EE-0BD6-42D8-B8FE-E4916756B35D}"/>
              </a:ext>
            </a:extLst>
          </p:cNvPr>
          <p:cNvSpPr>
            <a:spLocks noGrp="1"/>
          </p:cNvSpPr>
          <p:nvPr>
            <p:ph type="title"/>
          </p:nvPr>
        </p:nvSpPr>
        <p:spPr>
          <a:xfrm>
            <a:off x="629841" y="365126"/>
            <a:ext cx="7886700" cy="1325563"/>
          </a:xfrm>
          <a:prstGeom prst="rect">
            <a:avLst/>
          </a:prstGeom>
        </p:spPr>
        <p:txBody>
          <a:bodyPr/>
          <a:lstStyle/>
          <a:p>
            <a:r>
              <a:rPr lang="es-ES"/>
              <a:t>Haga clic para modificar el estilo de título del patrón</a:t>
            </a:r>
            <a:endParaRPr lang="es-AR"/>
          </a:p>
        </p:txBody>
      </p:sp>
      <p:sp>
        <p:nvSpPr>
          <p:cNvPr id="3" name="Marcador de texto 2">
            <a:extLst>
              <a:ext uri="{FF2B5EF4-FFF2-40B4-BE49-F238E27FC236}">
                <a16:creationId xmlns:a16="http://schemas.microsoft.com/office/drawing/2014/main" id="{6E4E5035-BD35-4C0A-B9E4-704694A3BAED}"/>
              </a:ext>
            </a:extLst>
          </p:cNvPr>
          <p:cNvSpPr>
            <a:spLocks noGrp="1"/>
          </p:cNvSpPr>
          <p:nvPr>
            <p:ph type="body" idx="1"/>
          </p:nvPr>
        </p:nvSpPr>
        <p:spPr>
          <a:xfrm>
            <a:off x="629842" y="1681163"/>
            <a:ext cx="3868340"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4E2AB0D7-698E-412E-A100-32ABE75FCF42}"/>
              </a:ext>
            </a:extLst>
          </p:cNvPr>
          <p:cNvSpPr>
            <a:spLocks noGrp="1"/>
          </p:cNvSpPr>
          <p:nvPr>
            <p:ph sz="half" idx="2"/>
          </p:nvPr>
        </p:nvSpPr>
        <p:spPr>
          <a:xfrm>
            <a:off x="629842" y="2505075"/>
            <a:ext cx="3868340" cy="3684588"/>
          </a:xfrm>
          <a:prstGeom prst="rect">
            <a:avLst/>
          </a:prstGeo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texto 4">
            <a:extLst>
              <a:ext uri="{FF2B5EF4-FFF2-40B4-BE49-F238E27FC236}">
                <a16:creationId xmlns:a16="http://schemas.microsoft.com/office/drawing/2014/main" id="{5FB21270-690D-4923-B3D6-E11084EC3A0F}"/>
              </a:ext>
            </a:extLst>
          </p:cNvPr>
          <p:cNvSpPr>
            <a:spLocks noGrp="1"/>
          </p:cNvSpPr>
          <p:nvPr>
            <p:ph type="body" sz="quarter" idx="3"/>
          </p:nvPr>
        </p:nvSpPr>
        <p:spPr>
          <a:xfrm>
            <a:off x="4629150" y="1681163"/>
            <a:ext cx="3887391"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19790C9A-AB18-47F6-8431-8F121F56706E}"/>
              </a:ext>
            </a:extLst>
          </p:cNvPr>
          <p:cNvSpPr>
            <a:spLocks noGrp="1"/>
          </p:cNvSpPr>
          <p:nvPr>
            <p:ph sz="quarter" idx="4"/>
          </p:nvPr>
        </p:nvSpPr>
        <p:spPr>
          <a:xfrm>
            <a:off x="4629150" y="2505075"/>
            <a:ext cx="3887391" cy="3684588"/>
          </a:xfrm>
          <a:prstGeom prst="rect">
            <a:avLst/>
          </a:prstGeo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Marcador de fecha 6">
            <a:extLst>
              <a:ext uri="{FF2B5EF4-FFF2-40B4-BE49-F238E27FC236}">
                <a16:creationId xmlns:a16="http://schemas.microsoft.com/office/drawing/2014/main" id="{2DFFD957-024C-4470-8A6F-0A223017235F}"/>
              </a:ext>
            </a:extLst>
          </p:cNvPr>
          <p:cNvSpPr>
            <a:spLocks noGrp="1"/>
          </p:cNvSpPr>
          <p:nvPr>
            <p:ph type="dt" sz="half" idx="10"/>
          </p:nvPr>
        </p:nvSpPr>
        <p:spPr/>
        <p:txBody>
          <a:bodyPr/>
          <a:lstStyle/>
          <a:p>
            <a:fld id="{A092FEE2-0810-4AA0-ABA6-2E13EE108077}" type="datetimeFigureOut">
              <a:rPr lang="es-AR" smtClean="0"/>
              <a:t>13/03/2018</a:t>
            </a:fld>
            <a:endParaRPr lang="es-AR"/>
          </a:p>
        </p:txBody>
      </p:sp>
      <p:sp>
        <p:nvSpPr>
          <p:cNvPr id="8" name="Marcador de pie de página 7">
            <a:extLst>
              <a:ext uri="{FF2B5EF4-FFF2-40B4-BE49-F238E27FC236}">
                <a16:creationId xmlns:a16="http://schemas.microsoft.com/office/drawing/2014/main" id="{9CADC233-5C56-4A83-9341-28AD1807D141}"/>
              </a:ext>
            </a:extLst>
          </p:cNvPr>
          <p:cNvSpPr>
            <a:spLocks noGrp="1"/>
          </p:cNvSpPr>
          <p:nvPr>
            <p:ph type="ftr" sz="quarter" idx="11"/>
          </p:nvPr>
        </p:nvSpPr>
        <p:spPr/>
        <p:txBody>
          <a:bodyPr/>
          <a:lstStyle/>
          <a:p>
            <a:endParaRPr lang="es-AR"/>
          </a:p>
        </p:txBody>
      </p:sp>
      <p:sp>
        <p:nvSpPr>
          <p:cNvPr id="9" name="Marcador de número de diapositiva 8">
            <a:extLst>
              <a:ext uri="{FF2B5EF4-FFF2-40B4-BE49-F238E27FC236}">
                <a16:creationId xmlns:a16="http://schemas.microsoft.com/office/drawing/2014/main" id="{868A54B6-BAAD-4B9F-97C2-81C2C0A19B4C}"/>
              </a:ext>
            </a:extLst>
          </p:cNvPr>
          <p:cNvSpPr>
            <a:spLocks noGrp="1"/>
          </p:cNvSpPr>
          <p:nvPr>
            <p:ph type="sldNum" sz="quarter" idx="12"/>
          </p:nvPr>
        </p:nvSpPr>
        <p:spPr/>
        <p:txBody>
          <a:bodyPr/>
          <a:lstStyle/>
          <a:p>
            <a:fld id="{381BDD27-51DD-4363-89A6-9B0EAC9E337E}" type="slidenum">
              <a:rPr lang="es-AR" smtClean="0"/>
              <a:t>‹Nº›</a:t>
            </a:fld>
            <a:endParaRPr lang="es-AR"/>
          </a:p>
        </p:txBody>
      </p:sp>
    </p:spTree>
    <p:extLst>
      <p:ext uri="{BB962C8B-B14F-4D97-AF65-F5344CB8AC3E}">
        <p14:creationId xmlns:p14="http://schemas.microsoft.com/office/powerpoint/2010/main" val="1616128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7E36C2-BE4D-480F-BE50-00F62DA4CEBB}"/>
              </a:ext>
            </a:extLst>
          </p:cNvPr>
          <p:cNvSpPr>
            <a:spLocks noGrp="1"/>
          </p:cNvSpPr>
          <p:nvPr>
            <p:ph type="title"/>
          </p:nvPr>
        </p:nvSpPr>
        <p:spPr>
          <a:xfrm>
            <a:off x="628650" y="365126"/>
            <a:ext cx="7886700" cy="1325563"/>
          </a:xfrm>
          <a:prstGeom prst="rect">
            <a:avLst/>
          </a:prstGeom>
        </p:spPr>
        <p:txBody>
          <a:bodyPr/>
          <a:lstStyle/>
          <a:p>
            <a:r>
              <a:rPr lang="es-ES"/>
              <a:t>Haga clic para modificar el estilo de título del patrón</a:t>
            </a:r>
            <a:endParaRPr lang="es-AR"/>
          </a:p>
        </p:txBody>
      </p:sp>
      <p:sp>
        <p:nvSpPr>
          <p:cNvPr id="3" name="Marcador de fecha 2">
            <a:extLst>
              <a:ext uri="{FF2B5EF4-FFF2-40B4-BE49-F238E27FC236}">
                <a16:creationId xmlns:a16="http://schemas.microsoft.com/office/drawing/2014/main" id="{6B1AF067-8281-4901-AAD0-206C9E36E6E7}"/>
              </a:ext>
            </a:extLst>
          </p:cNvPr>
          <p:cNvSpPr>
            <a:spLocks noGrp="1"/>
          </p:cNvSpPr>
          <p:nvPr>
            <p:ph type="dt" sz="half" idx="10"/>
          </p:nvPr>
        </p:nvSpPr>
        <p:spPr/>
        <p:txBody>
          <a:bodyPr/>
          <a:lstStyle/>
          <a:p>
            <a:fld id="{A092FEE2-0810-4AA0-ABA6-2E13EE108077}" type="datetimeFigureOut">
              <a:rPr lang="es-AR" smtClean="0"/>
              <a:t>13/03/2018</a:t>
            </a:fld>
            <a:endParaRPr lang="es-AR"/>
          </a:p>
        </p:txBody>
      </p:sp>
      <p:sp>
        <p:nvSpPr>
          <p:cNvPr id="4" name="Marcador de pie de página 3">
            <a:extLst>
              <a:ext uri="{FF2B5EF4-FFF2-40B4-BE49-F238E27FC236}">
                <a16:creationId xmlns:a16="http://schemas.microsoft.com/office/drawing/2014/main" id="{A9359C93-3989-42AB-8990-587F0AD47AFF}"/>
              </a:ext>
            </a:extLst>
          </p:cNvPr>
          <p:cNvSpPr>
            <a:spLocks noGrp="1"/>
          </p:cNvSpPr>
          <p:nvPr>
            <p:ph type="ftr" sz="quarter" idx="11"/>
          </p:nvPr>
        </p:nvSpPr>
        <p:spPr/>
        <p:txBody>
          <a:bodyPr/>
          <a:lstStyle/>
          <a:p>
            <a:endParaRPr lang="es-AR"/>
          </a:p>
        </p:txBody>
      </p:sp>
      <p:sp>
        <p:nvSpPr>
          <p:cNvPr id="5" name="Marcador de número de diapositiva 4">
            <a:extLst>
              <a:ext uri="{FF2B5EF4-FFF2-40B4-BE49-F238E27FC236}">
                <a16:creationId xmlns:a16="http://schemas.microsoft.com/office/drawing/2014/main" id="{7755ADB9-DAAC-4894-AAEC-E388ED1A8F2E}"/>
              </a:ext>
            </a:extLst>
          </p:cNvPr>
          <p:cNvSpPr>
            <a:spLocks noGrp="1"/>
          </p:cNvSpPr>
          <p:nvPr>
            <p:ph type="sldNum" sz="quarter" idx="12"/>
          </p:nvPr>
        </p:nvSpPr>
        <p:spPr/>
        <p:txBody>
          <a:bodyPr/>
          <a:lstStyle/>
          <a:p>
            <a:fld id="{381BDD27-51DD-4363-89A6-9B0EAC9E337E}" type="slidenum">
              <a:rPr lang="es-AR" smtClean="0"/>
              <a:t>‹Nº›</a:t>
            </a:fld>
            <a:endParaRPr lang="es-AR"/>
          </a:p>
        </p:txBody>
      </p:sp>
    </p:spTree>
    <p:extLst>
      <p:ext uri="{BB962C8B-B14F-4D97-AF65-F5344CB8AC3E}">
        <p14:creationId xmlns:p14="http://schemas.microsoft.com/office/powerpoint/2010/main" val="2711018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D3C7D39-248A-4D87-AC95-779D69C53C9A}"/>
              </a:ext>
            </a:extLst>
          </p:cNvPr>
          <p:cNvSpPr>
            <a:spLocks noGrp="1"/>
          </p:cNvSpPr>
          <p:nvPr>
            <p:ph type="dt" sz="half" idx="10"/>
          </p:nvPr>
        </p:nvSpPr>
        <p:spPr/>
        <p:txBody>
          <a:bodyPr/>
          <a:lstStyle/>
          <a:p>
            <a:fld id="{A092FEE2-0810-4AA0-ABA6-2E13EE108077}" type="datetimeFigureOut">
              <a:rPr lang="es-AR" smtClean="0"/>
              <a:t>13/03/2018</a:t>
            </a:fld>
            <a:endParaRPr lang="es-AR"/>
          </a:p>
        </p:txBody>
      </p:sp>
      <p:sp>
        <p:nvSpPr>
          <p:cNvPr id="3" name="Marcador de pie de página 2">
            <a:extLst>
              <a:ext uri="{FF2B5EF4-FFF2-40B4-BE49-F238E27FC236}">
                <a16:creationId xmlns:a16="http://schemas.microsoft.com/office/drawing/2014/main" id="{00B7F154-B58F-49AC-A3E0-CCD17519DB2E}"/>
              </a:ext>
            </a:extLst>
          </p:cNvPr>
          <p:cNvSpPr>
            <a:spLocks noGrp="1"/>
          </p:cNvSpPr>
          <p:nvPr>
            <p:ph type="ftr" sz="quarter" idx="11"/>
          </p:nvPr>
        </p:nvSpPr>
        <p:spPr/>
        <p:txBody>
          <a:bodyPr/>
          <a:lstStyle/>
          <a:p>
            <a:endParaRPr lang="es-AR"/>
          </a:p>
        </p:txBody>
      </p:sp>
      <p:sp>
        <p:nvSpPr>
          <p:cNvPr id="4" name="Marcador de número de diapositiva 3">
            <a:extLst>
              <a:ext uri="{FF2B5EF4-FFF2-40B4-BE49-F238E27FC236}">
                <a16:creationId xmlns:a16="http://schemas.microsoft.com/office/drawing/2014/main" id="{8733C459-F0B0-46DB-8D7C-02B3BE515300}"/>
              </a:ext>
            </a:extLst>
          </p:cNvPr>
          <p:cNvSpPr>
            <a:spLocks noGrp="1"/>
          </p:cNvSpPr>
          <p:nvPr>
            <p:ph type="sldNum" sz="quarter" idx="12"/>
          </p:nvPr>
        </p:nvSpPr>
        <p:spPr/>
        <p:txBody>
          <a:bodyPr/>
          <a:lstStyle/>
          <a:p>
            <a:fld id="{381BDD27-51DD-4363-89A6-9B0EAC9E337E}" type="slidenum">
              <a:rPr lang="es-AR" smtClean="0"/>
              <a:t>‹Nº›</a:t>
            </a:fld>
            <a:endParaRPr lang="es-AR"/>
          </a:p>
        </p:txBody>
      </p:sp>
    </p:spTree>
    <p:extLst>
      <p:ext uri="{BB962C8B-B14F-4D97-AF65-F5344CB8AC3E}">
        <p14:creationId xmlns:p14="http://schemas.microsoft.com/office/powerpoint/2010/main" val="807816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7FAAF1-B3E2-462E-874E-4D71DB1D3C35}"/>
              </a:ext>
            </a:extLst>
          </p:cNvPr>
          <p:cNvSpPr>
            <a:spLocks noGrp="1"/>
          </p:cNvSpPr>
          <p:nvPr>
            <p:ph type="title"/>
          </p:nvPr>
        </p:nvSpPr>
        <p:spPr>
          <a:xfrm>
            <a:off x="629841" y="457200"/>
            <a:ext cx="2949178" cy="1600200"/>
          </a:xfrm>
          <a:prstGeom prst="rect">
            <a:avLst/>
          </a:prstGeom>
        </p:spPr>
        <p:txBody>
          <a:bodyPr anchor="b"/>
          <a:lstStyle>
            <a:lvl1pPr>
              <a:defRPr sz="2400"/>
            </a:lvl1p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id="{05C8F251-0590-47B4-BD4F-7D82FCFE8EA9}"/>
              </a:ext>
            </a:extLst>
          </p:cNvPr>
          <p:cNvSpPr>
            <a:spLocks noGrp="1"/>
          </p:cNvSpPr>
          <p:nvPr>
            <p:ph idx="1"/>
          </p:nvPr>
        </p:nvSpPr>
        <p:spPr>
          <a:xfrm>
            <a:off x="3887391" y="987426"/>
            <a:ext cx="462915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texto 3">
            <a:extLst>
              <a:ext uri="{FF2B5EF4-FFF2-40B4-BE49-F238E27FC236}">
                <a16:creationId xmlns:a16="http://schemas.microsoft.com/office/drawing/2014/main" id="{7CC556E2-C8EB-465B-BF20-B55631A3DDFD}"/>
              </a:ext>
            </a:extLst>
          </p:cNvPr>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los estilos de texto del patrón</a:t>
            </a:r>
          </a:p>
        </p:txBody>
      </p:sp>
      <p:sp>
        <p:nvSpPr>
          <p:cNvPr id="5" name="Marcador de fecha 4">
            <a:extLst>
              <a:ext uri="{FF2B5EF4-FFF2-40B4-BE49-F238E27FC236}">
                <a16:creationId xmlns:a16="http://schemas.microsoft.com/office/drawing/2014/main" id="{B08FE0E6-88C3-4FE8-95F6-A4DC67AEFD91}"/>
              </a:ext>
            </a:extLst>
          </p:cNvPr>
          <p:cNvSpPr>
            <a:spLocks noGrp="1"/>
          </p:cNvSpPr>
          <p:nvPr>
            <p:ph type="dt" sz="half" idx="10"/>
          </p:nvPr>
        </p:nvSpPr>
        <p:spPr/>
        <p:txBody>
          <a:bodyPr/>
          <a:lstStyle/>
          <a:p>
            <a:fld id="{A092FEE2-0810-4AA0-ABA6-2E13EE108077}" type="datetimeFigureOut">
              <a:rPr lang="es-AR" smtClean="0"/>
              <a:t>13/03/2018</a:t>
            </a:fld>
            <a:endParaRPr lang="es-AR"/>
          </a:p>
        </p:txBody>
      </p:sp>
      <p:sp>
        <p:nvSpPr>
          <p:cNvPr id="6" name="Marcador de pie de página 5">
            <a:extLst>
              <a:ext uri="{FF2B5EF4-FFF2-40B4-BE49-F238E27FC236}">
                <a16:creationId xmlns:a16="http://schemas.microsoft.com/office/drawing/2014/main" id="{4C8208A9-2002-4A14-8066-4F757281A68F}"/>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id="{1D44EC10-0838-406D-A803-E1CC51335B12}"/>
              </a:ext>
            </a:extLst>
          </p:cNvPr>
          <p:cNvSpPr>
            <a:spLocks noGrp="1"/>
          </p:cNvSpPr>
          <p:nvPr>
            <p:ph type="sldNum" sz="quarter" idx="12"/>
          </p:nvPr>
        </p:nvSpPr>
        <p:spPr/>
        <p:txBody>
          <a:bodyPr/>
          <a:lstStyle/>
          <a:p>
            <a:fld id="{381BDD27-51DD-4363-89A6-9B0EAC9E337E}" type="slidenum">
              <a:rPr lang="es-AR" smtClean="0"/>
              <a:t>‹Nº›</a:t>
            </a:fld>
            <a:endParaRPr lang="es-AR"/>
          </a:p>
        </p:txBody>
      </p:sp>
    </p:spTree>
    <p:extLst>
      <p:ext uri="{BB962C8B-B14F-4D97-AF65-F5344CB8AC3E}">
        <p14:creationId xmlns:p14="http://schemas.microsoft.com/office/powerpoint/2010/main" val="2433725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E03418-06A8-42B8-B1A1-1C1FBDF98693}"/>
              </a:ext>
            </a:extLst>
          </p:cNvPr>
          <p:cNvSpPr>
            <a:spLocks noGrp="1"/>
          </p:cNvSpPr>
          <p:nvPr>
            <p:ph type="title"/>
          </p:nvPr>
        </p:nvSpPr>
        <p:spPr>
          <a:xfrm>
            <a:off x="629841" y="457200"/>
            <a:ext cx="2949178" cy="1600200"/>
          </a:xfrm>
          <a:prstGeom prst="rect">
            <a:avLst/>
          </a:prstGeom>
        </p:spPr>
        <p:txBody>
          <a:bodyPr anchor="b"/>
          <a:lstStyle>
            <a:lvl1pPr>
              <a:defRPr sz="2400"/>
            </a:lvl1pPr>
          </a:lstStyle>
          <a:p>
            <a:r>
              <a:rPr lang="es-ES"/>
              <a:t>Haga clic para modificar el estilo de título del patrón</a:t>
            </a:r>
            <a:endParaRPr lang="es-AR"/>
          </a:p>
        </p:txBody>
      </p:sp>
      <p:sp>
        <p:nvSpPr>
          <p:cNvPr id="3" name="Marcador de posición de imagen 2">
            <a:extLst>
              <a:ext uri="{FF2B5EF4-FFF2-40B4-BE49-F238E27FC236}">
                <a16:creationId xmlns:a16="http://schemas.microsoft.com/office/drawing/2014/main" id="{BDE5B0A6-F42A-4C02-AC57-C10C001DA2E7}"/>
              </a:ext>
            </a:extLst>
          </p:cNvPr>
          <p:cNvSpPr>
            <a:spLocks noGrp="1"/>
          </p:cNvSpPr>
          <p:nvPr>
            <p:ph type="pic" idx="1"/>
          </p:nvPr>
        </p:nvSpPr>
        <p:spPr>
          <a:xfrm>
            <a:off x="3887391" y="987426"/>
            <a:ext cx="462915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AR"/>
          </a:p>
        </p:txBody>
      </p:sp>
      <p:sp>
        <p:nvSpPr>
          <p:cNvPr id="4" name="Marcador de texto 3">
            <a:extLst>
              <a:ext uri="{FF2B5EF4-FFF2-40B4-BE49-F238E27FC236}">
                <a16:creationId xmlns:a16="http://schemas.microsoft.com/office/drawing/2014/main" id="{30020C43-598F-4F63-B3CA-7264EC8FCB0B}"/>
              </a:ext>
            </a:extLst>
          </p:cNvPr>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los estilos de texto del patrón</a:t>
            </a:r>
          </a:p>
        </p:txBody>
      </p:sp>
      <p:sp>
        <p:nvSpPr>
          <p:cNvPr id="5" name="Marcador de fecha 4">
            <a:extLst>
              <a:ext uri="{FF2B5EF4-FFF2-40B4-BE49-F238E27FC236}">
                <a16:creationId xmlns:a16="http://schemas.microsoft.com/office/drawing/2014/main" id="{D1383899-4616-49B8-BD66-5BBF630CE5D3}"/>
              </a:ext>
            </a:extLst>
          </p:cNvPr>
          <p:cNvSpPr>
            <a:spLocks noGrp="1"/>
          </p:cNvSpPr>
          <p:nvPr>
            <p:ph type="dt" sz="half" idx="10"/>
          </p:nvPr>
        </p:nvSpPr>
        <p:spPr/>
        <p:txBody>
          <a:bodyPr/>
          <a:lstStyle/>
          <a:p>
            <a:fld id="{A092FEE2-0810-4AA0-ABA6-2E13EE108077}" type="datetimeFigureOut">
              <a:rPr lang="es-AR" smtClean="0"/>
              <a:t>13/03/2018</a:t>
            </a:fld>
            <a:endParaRPr lang="es-AR"/>
          </a:p>
        </p:txBody>
      </p:sp>
      <p:sp>
        <p:nvSpPr>
          <p:cNvPr id="6" name="Marcador de pie de página 5">
            <a:extLst>
              <a:ext uri="{FF2B5EF4-FFF2-40B4-BE49-F238E27FC236}">
                <a16:creationId xmlns:a16="http://schemas.microsoft.com/office/drawing/2014/main" id="{551B8748-03CA-4B4E-8CF0-0924E620B9C0}"/>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id="{7FF15EE1-B168-4357-906F-90A96D84268A}"/>
              </a:ext>
            </a:extLst>
          </p:cNvPr>
          <p:cNvSpPr>
            <a:spLocks noGrp="1"/>
          </p:cNvSpPr>
          <p:nvPr>
            <p:ph type="sldNum" sz="quarter" idx="12"/>
          </p:nvPr>
        </p:nvSpPr>
        <p:spPr/>
        <p:txBody>
          <a:bodyPr/>
          <a:lstStyle/>
          <a:p>
            <a:fld id="{381BDD27-51DD-4363-89A6-9B0EAC9E337E}" type="slidenum">
              <a:rPr lang="es-AR" smtClean="0"/>
              <a:t>‹Nº›</a:t>
            </a:fld>
            <a:endParaRPr lang="es-AR"/>
          </a:p>
        </p:txBody>
      </p:sp>
    </p:spTree>
    <p:extLst>
      <p:ext uri="{BB962C8B-B14F-4D97-AF65-F5344CB8AC3E}">
        <p14:creationId xmlns:p14="http://schemas.microsoft.com/office/powerpoint/2010/main" val="753749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1ABA1C87-9DE1-4FED-8EFF-48FBAFFD5E8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092FEE2-0810-4AA0-ABA6-2E13EE108077}" type="datetimeFigureOut">
              <a:rPr lang="es-AR" smtClean="0"/>
              <a:t>13/03/2018</a:t>
            </a:fld>
            <a:endParaRPr lang="es-AR"/>
          </a:p>
        </p:txBody>
      </p:sp>
      <p:sp>
        <p:nvSpPr>
          <p:cNvPr id="5" name="Marcador de pie de página 4">
            <a:extLst>
              <a:ext uri="{FF2B5EF4-FFF2-40B4-BE49-F238E27FC236}">
                <a16:creationId xmlns:a16="http://schemas.microsoft.com/office/drawing/2014/main" id="{B090D780-720B-424E-9D59-9A4F8F365D5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AR"/>
          </a:p>
        </p:txBody>
      </p:sp>
      <p:sp>
        <p:nvSpPr>
          <p:cNvPr id="6" name="Marcador de número de diapositiva 5">
            <a:extLst>
              <a:ext uri="{FF2B5EF4-FFF2-40B4-BE49-F238E27FC236}">
                <a16:creationId xmlns:a16="http://schemas.microsoft.com/office/drawing/2014/main" id="{FA57D7D9-369D-45FC-96A3-54C81D5C07F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81BDD27-51DD-4363-89A6-9B0EAC9E337E}" type="slidenum">
              <a:rPr lang="es-AR" smtClean="0"/>
              <a:t>‹Nº›</a:t>
            </a:fld>
            <a:endParaRPr lang="es-AR"/>
          </a:p>
        </p:txBody>
      </p:sp>
    </p:spTree>
    <p:extLst>
      <p:ext uri="{BB962C8B-B14F-4D97-AF65-F5344CB8AC3E}">
        <p14:creationId xmlns:p14="http://schemas.microsoft.com/office/powerpoint/2010/main" val="14494921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A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gif"/><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75.jpeg"/><Relationship Id="rId9" Type="http://schemas.openxmlformats.org/officeDocument/2006/relationships/image" Target="../media/image80.png"/></Relationships>
</file>

<file path=ppt/slides/_rels/slide5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5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researchandmarkets.com/reports/3952444/nanotechnology-to-achieve-cost-efficiencies#relb1"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en.acs.org/content/dam/cen/89/46/08946-notw4-carcxd.jpg">
            <a:extLst>
              <a:ext uri="{FF2B5EF4-FFF2-40B4-BE49-F238E27FC236}">
                <a16:creationId xmlns:a16="http://schemas.microsoft.com/office/drawing/2014/main" id="{18F69669-7DDA-4B0B-8700-E191792C22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770" y="1061208"/>
            <a:ext cx="6667500" cy="5000625"/>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1261258F-63FC-42E5-8AE4-2CAC1E832B23}"/>
              </a:ext>
            </a:extLst>
          </p:cNvPr>
          <p:cNvSpPr txBox="1"/>
          <p:nvPr/>
        </p:nvSpPr>
        <p:spPr>
          <a:xfrm>
            <a:off x="0" y="343913"/>
            <a:ext cx="9144000" cy="707886"/>
          </a:xfrm>
          <a:prstGeom prst="rect">
            <a:avLst/>
          </a:prstGeom>
          <a:noFill/>
        </p:spPr>
        <p:txBody>
          <a:bodyPr wrap="square" rtlCol="0">
            <a:spAutoFit/>
          </a:bodyPr>
          <a:lstStyle/>
          <a:p>
            <a:pPr algn="r"/>
            <a:r>
              <a:rPr lang="es-AR" sz="4000" b="1" dirty="0" err="1">
                <a:latin typeface="Arial" panose="020B0604020202020204" pitchFamily="34" charset="0"/>
                <a:cs typeface="Arial" panose="020B0604020202020204" pitchFamily="34" charset="0"/>
              </a:rPr>
              <a:t>Nanobiotecnologia</a:t>
            </a:r>
            <a:r>
              <a:rPr lang="es-AR" sz="4000" dirty="0">
                <a:latin typeface="Arial" panose="020B0604020202020204" pitchFamily="34" charset="0"/>
                <a:cs typeface="Arial" panose="020B0604020202020204" pitchFamily="34" charset="0"/>
              </a:rPr>
              <a:t> </a:t>
            </a:r>
            <a:r>
              <a:rPr lang="es-AR" sz="3200" b="1" dirty="0">
                <a:solidFill>
                  <a:srgbClr val="0000FF"/>
                </a:solidFill>
                <a:latin typeface="Arial" panose="020B0604020202020204" pitchFamily="34" charset="0"/>
                <a:cs typeface="Arial" panose="020B0604020202020204" pitchFamily="34" charset="0"/>
              </a:rPr>
              <a:t>Curso 2018</a:t>
            </a:r>
          </a:p>
        </p:txBody>
      </p:sp>
    </p:spTree>
    <p:extLst>
      <p:ext uri="{BB962C8B-B14F-4D97-AF65-F5344CB8AC3E}">
        <p14:creationId xmlns:p14="http://schemas.microsoft.com/office/powerpoint/2010/main" val="24450962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4C860EE-F05F-4BFD-9EA7-9789D28A1DD9}"/>
              </a:ext>
            </a:extLst>
          </p:cNvPr>
          <p:cNvPicPr>
            <a:picLocks noChangeAspect="1"/>
          </p:cNvPicPr>
          <p:nvPr/>
        </p:nvPicPr>
        <p:blipFill>
          <a:blip r:embed="rId2"/>
          <a:stretch>
            <a:fillRect/>
          </a:stretch>
        </p:blipFill>
        <p:spPr>
          <a:xfrm>
            <a:off x="4357212" y="36656"/>
            <a:ext cx="4786788" cy="6821344"/>
          </a:xfrm>
          <a:prstGeom prst="rect">
            <a:avLst/>
          </a:prstGeom>
        </p:spPr>
      </p:pic>
      <p:sp>
        <p:nvSpPr>
          <p:cNvPr id="5" name="Rectángulo 4">
            <a:extLst>
              <a:ext uri="{FF2B5EF4-FFF2-40B4-BE49-F238E27FC236}">
                <a16:creationId xmlns:a16="http://schemas.microsoft.com/office/drawing/2014/main" id="{340B5BF3-33B3-4210-83D5-F8D2A6D73038}"/>
              </a:ext>
            </a:extLst>
          </p:cNvPr>
          <p:cNvSpPr/>
          <p:nvPr/>
        </p:nvSpPr>
        <p:spPr>
          <a:xfrm>
            <a:off x="-9974" y="6027003"/>
            <a:ext cx="4357212" cy="830997"/>
          </a:xfrm>
          <a:prstGeom prst="rect">
            <a:avLst/>
          </a:prstGeom>
        </p:spPr>
        <p:txBody>
          <a:bodyPr wrap="square">
            <a:spAutoFit/>
          </a:bodyPr>
          <a:lstStyle/>
          <a:p>
            <a:r>
              <a:rPr lang="es-AR" sz="1200" dirty="0" err="1">
                <a:latin typeface="Arial" panose="020B0604020202020204" pitchFamily="34" charset="0"/>
                <a:cs typeface="Arial" panose="020B0604020202020204" pitchFamily="34" charset="0"/>
              </a:rPr>
              <a:t>Agrahari,Vibhuti</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Agrahari,Vivek</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Facilitating</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the</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translation</a:t>
            </a:r>
            <a:r>
              <a:rPr lang="es-AR"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of nanomedicines to a clinical product: challenges and </a:t>
            </a:r>
            <a:r>
              <a:rPr lang="en-US" sz="1200" dirty="0" err="1">
                <a:latin typeface="Arial" panose="020B0604020202020204" pitchFamily="34" charset="0"/>
                <a:cs typeface="Arial" panose="020B0604020202020204" pitchFamily="34" charset="0"/>
              </a:rPr>
              <a:t>opportunities.Drug</a:t>
            </a:r>
            <a:r>
              <a:rPr lang="en-US" sz="1200" dirty="0">
                <a:latin typeface="Arial" panose="020B0604020202020204" pitchFamily="34" charset="0"/>
                <a:cs typeface="Arial" panose="020B0604020202020204" pitchFamily="34" charset="0"/>
              </a:rPr>
              <a:t> Discovery Today https://doi.org/10.1016/j.drudis.2018.01.047</a:t>
            </a:r>
            <a:endParaRPr lang="es-AR" sz="1200" dirty="0">
              <a:latin typeface="Arial" panose="020B060402020202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id="{3B47CCB4-4DC6-4C73-9761-951FD3A6CA6A}"/>
              </a:ext>
            </a:extLst>
          </p:cNvPr>
          <p:cNvSpPr/>
          <p:nvPr/>
        </p:nvSpPr>
        <p:spPr>
          <a:xfrm>
            <a:off x="-9974" y="426184"/>
            <a:ext cx="4357212" cy="1446550"/>
          </a:xfrm>
          <a:prstGeom prst="rect">
            <a:avLst/>
          </a:prstGeom>
        </p:spPr>
        <p:txBody>
          <a:bodyPr wrap="square">
            <a:spAutoFit/>
          </a:bodyPr>
          <a:lstStyle/>
          <a:p>
            <a:pPr algn="r"/>
            <a:r>
              <a:rPr lang="es-AR" sz="2800" b="1" dirty="0">
                <a:solidFill>
                  <a:srgbClr val="0000FF"/>
                </a:solidFill>
                <a:latin typeface="Arial" panose="020B0604020202020204" pitchFamily="34" charset="0"/>
                <a:cs typeface="Arial" panose="020B0604020202020204" pitchFamily="34" charset="0"/>
              </a:rPr>
              <a:t>FDA-</a:t>
            </a:r>
            <a:r>
              <a:rPr lang="es-AR" sz="2800" b="1" dirty="0" err="1">
                <a:solidFill>
                  <a:srgbClr val="0000FF"/>
                </a:solidFill>
                <a:latin typeface="Arial" panose="020B0604020202020204" pitchFamily="34" charset="0"/>
                <a:cs typeface="Arial" panose="020B0604020202020204" pitchFamily="34" charset="0"/>
              </a:rPr>
              <a:t>approved</a:t>
            </a:r>
            <a:r>
              <a:rPr lang="es-AR" sz="2800" b="1" dirty="0">
                <a:solidFill>
                  <a:srgbClr val="0000FF"/>
                </a:solidFill>
                <a:latin typeface="Arial" panose="020B0604020202020204" pitchFamily="34" charset="0"/>
                <a:cs typeface="Arial" panose="020B0604020202020204" pitchFamily="34" charset="0"/>
              </a:rPr>
              <a:t> nanomaterial-</a:t>
            </a:r>
            <a:r>
              <a:rPr lang="es-AR" sz="2800" b="1" dirty="0" err="1">
                <a:solidFill>
                  <a:srgbClr val="0000FF"/>
                </a:solidFill>
                <a:latin typeface="Arial" panose="020B0604020202020204" pitchFamily="34" charset="0"/>
                <a:cs typeface="Arial" panose="020B0604020202020204" pitchFamily="34" charset="0"/>
              </a:rPr>
              <a:t>based</a:t>
            </a:r>
            <a:r>
              <a:rPr lang="es-AR" sz="2800" b="1" dirty="0">
                <a:solidFill>
                  <a:srgbClr val="0000FF"/>
                </a:solidFill>
                <a:latin typeface="Arial" panose="020B0604020202020204" pitchFamily="34" charset="0"/>
                <a:cs typeface="Arial" panose="020B0604020202020204" pitchFamily="34" charset="0"/>
              </a:rPr>
              <a:t> </a:t>
            </a:r>
            <a:r>
              <a:rPr lang="es-AR" sz="2800" b="1" dirty="0" err="1">
                <a:solidFill>
                  <a:srgbClr val="0000FF"/>
                </a:solidFill>
                <a:latin typeface="Arial" panose="020B0604020202020204" pitchFamily="34" charset="0"/>
                <a:cs typeface="Arial" panose="020B0604020202020204" pitchFamily="34" charset="0"/>
              </a:rPr>
              <a:t>drugs</a:t>
            </a:r>
            <a:r>
              <a:rPr lang="es-AR" sz="2800" b="1" dirty="0">
                <a:solidFill>
                  <a:srgbClr val="0000FF"/>
                </a:solidFill>
                <a:latin typeface="Arial" panose="020B0604020202020204" pitchFamily="34" charset="0"/>
                <a:cs typeface="Arial" panose="020B0604020202020204" pitchFamily="34" charset="0"/>
              </a:rPr>
              <a:t> </a:t>
            </a:r>
            <a:r>
              <a:rPr lang="es-AR" sz="3200" b="1" dirty="0">
                <a:solidFill>
                  <a:srgbClr val="0000FF"/>
                </a:solidFill>
                <a:latin typeface="Arial" panose="020B0604020202020204" pitchFamily="34" charset="0"/>
                <a:cs typeface="Arial" panose="020B0604020202020204" pitchFamily="34" charset="0"/>
              </a:rPr>
              <a:t>2018</a:t>
            </a:r>
            <a:endParaRPr lang="es-AR" sz="32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44796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2BCB802-3D65-4A3E-997C-6564E17B6994}"/>
              </a:ext>
            </a:extLst>
          </p:cNvPr>
          <p:cNvPicPr>
            <a:picLocks noChangeAspect="1"/>
          </p:cNvPicPr>
          <p:nvPr/>
        </p:nvPicPr>
        <p:blipFill>
          <a:blip r:embed="rId2"/>
          <a:stretch>
            <a:fillRect/>
          </a:stretch>
        </p:blipFill>
        <p:spPr>
          <a:xfrm>
            <a:off x="4265379" y="72843"/>
            <a:ext cx="4750525" cy="6785157"/>
          </a:xfrm>
          <a:prstGeom prst="rect">
            <a:avLst/>
          </a:prstGeom>
        </p:spPr>
      </p:pic>
      <p:sp>
        <p:nvSpPr>
          <p:cNvPr id="6" name="Rectángulo 5">
            <a:extLst>
              <a:ext uri="{FF2B5EF4-FFF2-40B4-BE49-F238E27FC236}">
                <a16:creationId xmlns:a16="http://schemas.microsoft.com/office/drawing/2014/main" id="{AFF5042B-FCEC-402E-A8A7-17E2150F437F}"/>
              </a:ext>
            </a:extLst>
          </p:cNvPr>
          <p:cNvSpPr/>
          <p:nvPr/>
        </p:nvSpPr>
        <p:spPr>
          <a:xfrm>
            <a:off x="-9974" y="6027003"/>
            <a:ext cx="4357212" cy="830997"/>
          </a:xfrm>
          <a:prstGeom prst="rect">
            <a:avLst/>
          </a:prstGeom>
        </p:spPr>
        <p:txBody>
          <a:bodyPr wrap="square">
            <a:spAutoFit/>
          </a:bodyPr>
          <a:lstStyle/>
          <a:p>
            <a:r>
              <a:rPr lang="es-AR" sz="1200" dirty="0" err="1">
                <a:latin typeface="Arial" panose="020B0604020202020204" pitchFamily="34" charset="0"/>
                <a:cs typeface="Arial" panose="020B0604020202020204" pitchFamily="34" charset="0"/>
              </a:rPr>
              <a:t>Agrahari,Vibhuti</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Agrahari,Vivek</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Facilitating</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the</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translation</a:t>
            </a:r>
            <a:r>
              <a:rPr lang="es-AR"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of nanomedicines to a clinical product: challenges and </a:t>
            </a:r>
            <a:r>
              <a:rPr lang="en-US" sz="1200" dirty="0" err="1">
                <a:latin typeface="Arial" panose="020B0604020202020204" pitchFamily="34" charset="0"/>
                <a:cs typeface="Arial" panose="020B0604020202020204" pitchFamily="34" charset="0"/>
              </a:rPr>
              <a:t>opportunities.Drug</a:t>
            </a:r>
            <a:r>
              <a:rPr lang="en-US" sz="1200" dirty="0">
                <a:latin typeface="Arial" panose="020B0604020202020204" pitchFamily="34" charset="0"/>
                <a:cs typeface="Arial" panose="020B0604020202020204" pitchFamily="34" charset="0"/>
              </a:rPr>
              <a:t> Discovery Today https://doi.org/10.1016/j.drudis.2018.01.047</a:t>
            </a:r>
            <a:endParaRPr lang="es-AR" sz="1200" dirty="0">
              <a:latin typeface="Arial" panose="020B0604020202020204" pitchFamily="34" charset="0"/>
              <a:cs typeface="Arial" panose="020B0604020202020204" pitchFamily="34" charset="0"/>
            </a:endParaRPr>
          </a:p>
        </p:txBody>
      </p:sp>
      <p:sp>
        <p:nvSpPr>
          <p:cNvPr id="5" name="Rectángulo 4">
            <a:extLst>
              <a:ext uri="{FF2B5EF4-FFF2-40B4-BE49-F238E27FC236}">
                <a16:creationId xmlns:a16="http://schemas.microsoft.com/office/drawing/2014/main" id="{175B9548-0998-434E-AD15-C38F02B31610}"/>
              </a:ext>
            </a:extLst>
          </p:cNvPr>
          <p:cNvSpPr/>
          <p:nvPr/>
        </p:nvSpPr>
        <p:spPr>
          <a:xfrm>
            <a:off x="-9974" y="426184"/>
            <a:ext cx="4357212" cy="1446550"/>
          </a:xfrm>
          <a:prstGeom prst="rect">
            <a:avLst/>
          </a:prstGeom>
        </p:spPr>
        <p:txBody>
          <a:bodyPr wrap="square">
            <a:spAutoFit/>
          </a:bodyPr>
          <a:lstStyle/>
          <a:p>
            <a:pPr algn="r"/>
            <a:r>
              <a:rPr lang="es-AR" sz="2800" b="1" dirty="0">
                <a:solidFill>
                  <a:srgbClr val="0000FF"/>
                </a:solidFill>
                <a:latin typeface="Arial" panose="020B0604020202020204" pitchFamily="34" charset="0"/>
                <a:cs typeface="Arial" panose="020B0604020202020204" pitchFamily="34" charset="0"/>
              </a:rPr>
              <a:t>FDA-</a:t>
            </a:r>
            <a:r>
              <a:rPr lang="es-AR" sz="2800" b="1" dirty="0" err="1">
                <a:solidFill>
                  <a:srgbClr val="0000FF"/>
                </a:solidFill>
                <a:latin typeface="Arial" panose="020B0604020202020204" pitchFamily="34" charset="0"/>
                <a:cs typeface="Arial" panose="020B0604020202020204" pitchFamily="34" charset="0"/>
              </a:rPr>
              <a:t>approved</a:t>
            </a:r>
            <a:r>
              <a:rPr lang="es-AR" sz="2800" b="1" dirty="0">
                <a:solidFill>
                  <a:srgbClr val="0000FF"/>
                </a:solidFill>
                <a:latin typeface="Arial" panose="020B0604020202020204" pitchFamily="34" charset="0"/>
                <a:cs typeface="Arial" panose="020B0604020202020204" pitchFamily="34" charset="0"/>
              </a:rPr>
              <a:t> nanomaterial-</a:t>
            </a:r>
            <a:r>
              <a:rPr lang="es-AR" sz="2800" b="1" dirty="0" err="1">
                <a:solidFill>
                  <a:srgbClr val="0000FF"/>
                </a:solidFill>
                <a:latin typeface="Arial" panose="020B0604020202020204" pitchFamily="34" charset="0"/>
                <a:cs typeface="Arial" panose="020B0604020202020204" pitchFamily="34" charset="0"/>
              </a:rPr>
              <a:t>based</a:t>
            </a:r>
            <a:r>
              <a:rPr lang="es-AR" sz="2800" b="1" dirty="0">
                <a:solidFill>
                  <a:srgbClr val="0000FF"/>
                </a:solidFill>
                <a:latin typeface="Arial" panose="020B0604020202020204" pitchFamily="34" charset="0"/>
                <a:cs typeface="Arial" panose="020B0604020202020204" pitchFamily="34" charset="0"/>
              </a:rPr>
              <a:t> </a:t>
            </a:r>
            <a:r>
              <a:rPr lang="es-AR" sz="2800" b="1" dirty="0" err="1">
                <a:solidFill>
                  <a:srgbClr val="0000FF"/>
                </a:solidFill>
                <a:latin typeface="Arial" panose="020B0604020202020204" pitchFamily="34" charset="0"/>
                <a:cs typeface="Arial" panose="020B0604020202020204" pitchFamily="34" charset="0"/>
              </a:rPr>
              <a:t>drugs</a:t>
            </a:r>
            <a:r>
              <a:rPr lang="es-AR" sz="2800" b="1" dirty="0">
                <a:solidFill>
                  <a:srgbClr val="0000FF"/>
                </a:solidFill>
                <a:latin typeface="Arial" panose="020B0604020202020204" pitchFamily="34" charset="0"/>
                <a:cs typeface="Arial" panose="020B0604020202020204" pitchFamily="34" charset="0"/>
              </a:rPr>
              <a:t> </a:t>
            </a:r>
            <a:r>
              <a:rPr lang="es-AR" sz="3200" b="1" dirty="0">
                <a:solidFill>
                  <a:srgbClr val="0000FF"/>
                </a:solidFill>
                <a:latin typeface="Arial" panose="020B0604020202020204" pitchFamily="34" charset="0"/>
                <a:cs typeface="Arial" panose="020B0604020202020204" pitchFamily="34" charset="0"/>
              </a:rPr>
              <a:t>2018 </a:t>
            </a:r>
            <a:r>
              <a:rPr lang="es-AR" sz="2800" b="1" dirty="0">
                <a:solidFill>
                  <a:srgbClr val="0000FF"/>
                </a:solidFill>
                <a:latin typeface="Arial" panose="020B0604020202020204" pitchFamily="34" charset="0"/>
                <a:cs typeface="Arial" panose="020B0604020202020204" pitchFamily="34" charset="0"/>
              </a:rPr>
              <a:t>(</a:t>
            </a:r>
            <a:r>
              <a:rPr lang="es-AR" sz="2800" b="1" dirty="0" err="1">
                <a:solidFill>
                  <a:srgbClr val="0000FF"/>
                </a:solidFill>
                <a:latin typeface="Arial" panose="020B0604020202020204" pitchFamily="34" charset="0"/>
                <a:cs typeface="Arial" panose="020B0604020202020204" pitchFamily="34" charset="0"/>
              </a:rPr>
              <a:t>cont</a:t>
            </a:r>
            <a:r>
              <a:rPr lang="es-AR" sz="2800" b="1" dirty="0">
                <a:solidFill>
                  <a:srgbClr val="0000FF"/>
                </a:solidFill>
                <a:latin typeface="Arial" panose="020B0604020202020204" pitchFamily="34" charset="0"/>
                <a:cs typeface="Arial" panose="020B0604020202020204" pitchFamily="34" charset="0"/>
              </a:rPr>
              <a:t>)</a:t>
            </a:r>
            <a:endParaRPr lang="es-AR" sz="28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9798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15CC62A-D41D-43DC-AB38-773540B8222F}"/>
              </a:ext>
            </a:extLst>
          </p:cNvPr>
          <p:cNvPicPr>
            <a:picLocks noChangeAspect="1"/>
          </p:cNvPicPr>
          <p:nvPr/>
        </p:nvPicPr>
        <p:blipFill>
          <a:blip r:embed="rId2"/>
          <a:stretch>
            <a:fillRect/>
          </a:stretch>
        </p:blipFill>
        <p:spPr>
          <a:xfrm>
            <a:off x="4347238" y="746601"/>
            <a:ext cx="4786788" cy="5364797"/>
          </a:xfrm>
          <a:prstGeom prst="rect">
            <a:avLst/>
          </a:prstGeom>
        </p:spPr>
      </p:pic>
      <p:sp>
        <p:nvSpPr>
          <p:cNvPr id="5" name="Rectángulo 4">
            <a:extLst>
              <a:ext uri="{FF2B5EF4-FFF2-40B4-BE49-F238E27FC236}">
                <a16:creationId xmlns:a16="http://schemas.microsoft.com/office/drawing/2014/main" id="{7A403A4C-3460-41ED-8CE2-2654AF29304F}"/>
              </a:ext>
            </a:extLst>
          </p:cNvPr>
          <p:cNvSpPr/>
          <p:nvPr/>
        </p:nvSpPr>
        <p:spPr>
          <a:xfrm>
            <a:off x="-9974" y="6027003"/>
            <a:ext cx="4357212" cy="830997"/>
          </a:xfrm>
          <a:prstGeom prst="rect">
            <a:avLst/>
          </a:prstGeom>
        </p:spPr>
        <p:txBody>
          <a:bodyPr wrap="square">
            <a:spAutoFit/>
          </a:bodyPr>
          <a:lstStyle/>
          <a:p>
            <a:r>
              <a:rPr lang="es-AR" sz="1200" dirty="0" err="1">
                <a:latin typeface="Arial" panose="020B0604020202020204" pitchFamily="34" charset="0"/>
                <a:cs typeface="Arial" panose="020B0604020202020204" pitchFamily="34" charset="0"/>
              </a:rPr>
              <a:t>Agrahari,Vibhuti</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Agrahari,Vivek</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Facilitating</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the</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translation</a:t>
            </a:r>
            <a:r>
              <a:rPr lang="es-AR"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of nanomedicines to a clinical product: challenges and </a:t>
            </a:r>
            <a:r>
              <a:rPr lang="en-US" sz="1200" dirty="0" err="1">
                <a:latin typeface="Arial" panose="020B0604020202020204" pitchFamily="34" charset="0"/>
                <a:cs typeface="Arial" panose="020B0604020202020204" pitchFamily="34" charset="0"/>
              </a:rPr>
              <a:t>opportunities.Drug</a:t>
            </a:r>
            <a:r>
              <a:rPr lang="en-US" sz="1200" dirty="0">
                <a:latin typeface="Arial" panose="020B0604020202020204" pitchFamily="34" charset="0"/>
                <a:cs typeface="Arial" panose="020B0604020202020204" pitchFamily="34" charset="0"/>
              </a:rPr>
              <a:t> Discovery Today https://doi.org/10.1016/j.drudis.2018.01.047</a:t>
            </a:r>
            <a:endParaRPr lang="es-AR" sz="1200" dirty="0">
              <a:latin typeface="Arial" panose="020B060402020202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id="{062C40C5-39BA-414F-866D-4C014381680C}"/>
              </a:ext>
            </a:extLst>
          </p:cNvPr>
          <p:cNvSpPr/>
          <p:nvPr/>
        </p:nvSpPr>
        <p:spPr>
          <a:xfrm>
            <a:off x="-9974" y="426184"/>
            <a:ext cx="4357212" cy="1446550"/>
          </a:xfrm>
          <a:prstGeom prst="rect">
            <a:avLst/>
          </a:prstGeom>
        </p:spPr>
        <p:txBody>
          <a:bodyPr wrap="square">
            <a:spAutoFit/>
          </a:bodyPr>
          <a:lstStyle/>
          <a:p>
            <a:pPr algn="r"/>
            <a:r>
              <a:rPr lang="es-AR" sz="2800" b="1" dirty="0">
                <a:solidFill>
                  <a:srgbClr val="0000FF"/>
                </a:solidFill>
                <a:latin typeface="Arial" panose="020B0604020202020204" pitchFamily="34" charset="0"/>
                <a:cs typeface="Arial" panose="020B0604020202020204" pitchFamily="34" charset="0"/>
              </a:rPr>
              <a:t>FDA-</a:t>
            </a:r>
            <a:r>
              <a:rPr lang="es-AR" sz="2800" b="1" dirty="0" err="1">
                <a:solidFill>
                  <a:srgbClr val="0000FF"/>
                </a:solidFill>
                <a:latin typeface="Arial" panose="020B0604020202020204" pitchFamily="34" charset="0"/>
                <a:cs typeface="Arial" panose="020B0604020202020204" pitchFamily="34" charset="0"/>
              </a:rPr>
              <a:t>approved</a:t>
            </a:r>
            <a:r>
              <a:rPr lang="es-AR" sz="2800" b="1" dirty="0">
                <a:solidFill>
                  <a:srgbClr val="0000FF"/>
                </a:solidFill>
                <a:latin typeface="Arial" panose="020B0604020202020204" pitchFamily="34" charset="0"/>
                <a:cs typeface="Arial" panose="020B0604020202020204" pitchFamily="34" charset="0"/>
              </a:rPr>
              <a:t> nanomaterial-</a:t>
            </a:r>
            <a:r>
              <a:rPr lang="es-AR" sz="2800" b="1" dirty="0" err="1">
                <a:solidFill>
                  <a:srgbClr val="0000FF"/>
                </a:solidFill>
                <a:latin typeface="Arial" panose="020B0604020202020204" pitchFamily="34" charset="0"/>
                <a:cs typeface="Arial" panose="020B0604020202020204" pitchFamily="34" charset="0"/>
              </a:rPr>
              <a:t>based</a:t>
            </a:r>
            <a:r>
              <a:rPr lang="es-AR" sz="2800" b="1" dirty="0">
                <a:solidFill>
                  <a:srgbClr val="0000FF"/>
                </a:solidFill>
                <a:latin typeface="Arial" panose="020B0604020202020204" pitchFamily="34" charset="0"/>
                <a:cs typeface="Arial" panose="020B0604020202020204" pitchFamily="34" charset="0"/>
              </a:rPr>
              <a:t> </a:t>
            </a:r>
            <a:r>
              <a:rPr lang="es-AR" sz="2800" b="1" dirty="0" err="1">
                <a:solidFill>
                  <a:srgbClr val="0000FF"/>
                </a:solidFill>
                <a:latin typeface="Arial" panose="020B0604020202020204" pitchFamily="34" charset="0"/>
                <a:cs typeface="Arial" panose="020B0604020202020204" pitchFamily="34" charset="0"/>
              </a:rPr>
              <a:t>drugs</a:t>
            </a:r>
            <a:r>
              <a:rPr lang="es-AR" sz="2800" b="1" dirty="0">
                <a:solidFill>
                  <a:srgbClr val="0000FF"/>
                </a:solidFill>
                <a:latin typeface="Arial" panose="020B0604020202020204" pitchFamily="34" charset="0"/>
                <a:cs typeface="Arial" panose="020B0604020202020204" pitchFamily="34" charset="0"/>
              </a:rPr>
              <a:t> </a:t>
            </a:r>
            <a:r>
              <a:rPr lang="es-AR" sz="3200" b="1" dirty="0">
                <a:solidFill>
                  <a:srgbClr val="0000FF"/>
                </a:solidFill>
                <a:latin typeface="Arial" panose="020B0604020202020204" pitchFamily="34" charset="0"/>
                <a:cs typeface="Arial" panose="020B0604020202020204" pitchFamily="34" charset="0"/>
              </a:rPr>
              <a:t>2018 </a:t>
            </a:r>
            <a:r>
              <a:rPr lang="es-AR" sz="2800" b="1" dirty="0">
                <a:solidFill>
                  <a:srgbClr val="0000FF"/>
                </a:solidFill>
                <a:latin typeface="Arial" panose="020B0604020202020204" pitchFamily="34" charset="0"/>
                <a:cs typeface="Arial" panose="020B0604020202020204" pitchFamily="34" charset="0"/>
              </a:rPr>
              <a:t>(</a:t>
            </a:r>
            <a:r>
              <a:rPr lang="es-AR" sz="2800" b="1" dirty="0" err="1">
                <a:solidFill>
                  <a:srgbClr val="0000FF"/>
                </a:solidFill>
                <a:latin typeface="Arial" panose="020B0604020202020204" pitchFamily="34" charset="0"/>
                <a:cs typeface="Arial" panose="020B0604020202020204" pitchFamily="34" charset="0"/>
              </a:rPr>
              <a:t>cont</a:t>
            </a:r>
            <a:r>
              <a:rPr lang="es-AR" sz="2800" b="1" dirty="0">
                <a:solidFill>
                  <a:srgbClr val="0000FF"/>
                </a:solidFill>
                <a:latin typeface="Arial" panose="020B0604020202020204" pitchFamily="34" charset="0"/>
                <a:cs typeface="Arial" panose="020B0604020202020204" pitchFamily="34" charset="0"/>
              </a:rPr>
              <a:t>)</a:t>
            </a:r>
            <a:endParaRPr lang="es-AR" sz="28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5929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C6B4C13-E7FC-427E-B4D2-1A422510F2D2}"/>
              </a:ext>
            </a:extLst>
          </p:cNvPr>
          <p:cNvPicPr>
            <a:picLocks noChangeAspect="1"/>
          </p:cNvPicPr>
          <p:nvPr/>
        </p:nvPicPr>
        <p:blipFill>
          <a:blip r:embed="rId2"/>
          <a:stretch>
            <a:fillRect/>
          </a:stretch>
        </p:blipFill>
        <p:spPr>
          <a:xfrm>
            <a:off x="0" y="1250765"/>
            <a:ext cx="9144000" cy="4356470"/>
          </a:xfrm>
          <a:prstGeom prst="rect">
            <a:avLst/>
          </a:prstGeom>
        </p:spPr>
      </p:pic>
      <p:sp>
        <p:nvSpPr>
          <p:cNvPr id="5" name="Rectángulo 4">
            <a:extLst>
              <a:ext uri="{FF2B5EF4-FFF2-40B4-BE49-F238E27FC236}">
                <a16:creationId xmlns:a16="http://schemas.microsoft.com/office/drawing/2014/main" id="{8E0030BB-9F18-48E4-8BC5-DC0B7A87DF5A}"/>
              </a:ext>
            </a:extLst>
          </p:cNvPr>
          <p:cNvSpPr/>
          <p:nvPr/>
        </p:nvSpPr>
        <p:spPr>
          <a:xfrm>
            <a:off x="-1" y="6253770"/>
            <a:ext cx="9144001" cy="461665"/>
          </a:xfrm>
          <a:prstGeom prst="rect">
            <a:avLst/>
          </a:prstGeom>
        </p:spPr>
        <p:txBody>
          <a:bodyPr wrap="square">
            <a:spAutoFit/>
          </a:bodyPr>
          <a:lstStyle/>
          <a:p>
            <a:r>
              <a:rPr lang="es-AR" sz="1200" dirty="0" err="1">
                <a:solidFill>
                  <a:srgbClr val="000000"/>
                </a:solidFill>
                <a:latin typeface="Arial" panose="020B0604020202020204" pitchFamily="34" charset="0"/>
                <a:cs typeface="Arial" panose="020B0604020202020204" pitchFamily="34" charset="0"/>
              </a:rPr>
              <a:t>Macromolecule</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nanotherapeutics</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approaches</a:t>
            </a:r>
            <a:r>
              <a:rPr lang="es-AR" sz="1200" dirty="0">
                <a:solidFill>
                  <a:srgbClr val="000000"/>
                </a:solidFill>
                <a:latin typeface="Arial" panose="020B0604020202020204" pitchFamily="34" charset="0"/>
                <a:cs typeface="Arial" panose="020B0604020202020204" pitchFamily="34" charset="0"/>
              </a:rPr>
              <a:t> and </a:t>
            </a:r>
            <a:r>
              <a:rPr lang="es-AR" sz="1200" dirty="0" err="1">
                <a:solidFill>
                  <a:srgbClr val="000000"/>
                </a:solidFill>
                <a:latin typeface="Arial" panose="020B0604020202020204" pitchFamily="34" charset="0"/>
                <a:cs typeface="Arial" panose="020B0604020202020204" pitchFamily="34" charset="0"/>
              </a:rPr>
              <a:t>challenges</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Puneet</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Tyagi</a:t>
            </a:r>
            <a:r>
              <a:rPr lang="es-AR" sz="1200" dirty="0">
                <a:solidFill>
                  <a:srgbClr val="000000"/>
                </a:solidFill>
                <a:latin typeface="Arial" panose="020B0604020202020204" pitchFamily="34" charset="0"/>
                <a:cs typeface="Arial" panose="020B0604020202020204" pitchFamily="34" charset="0"/>
              </a:rPr>
              <a:t> Q1 z and Jose Luis Santos</a:t>
            </a:r>
            <a:r>
              <a:rPr lang="en-US" sz="1200" dirty="0">
                <a:latin typeface="Arial" panose="020B0604020202020204" pitchFamily="34" charset="0"/>
                <a:cs typeface="Arial" panose="020B0604020202020204" pitchFamily="34" charset="0"/>
              </a:rPr>
              <a:t>Drug Discovery Today  Volume 00, Number 00  January 2018 </a:t>
            </a:r>
            <a:endParaRPr lang="es-AR" sz="1200" dirty="0">
              <a:latin typeface="Arial" panose="020B0604020202020204" pitchFamily="34" charset="0"/>
              <a:cs typeface="Arial" panose="020B0604020202020204" pitchFamily="34" charset="0"/>
            </a:endParaRPr>
          </a:p>
        </p:txBody>
      </p:sp>
      <p:sp>
        <p:nvSpPr>
          <p:cNvPr id="6" name="Rectángulo: esquinas redondeadas 5">
            <a:extLst>
              <a:ext uri="{FF2B5EF4-FFF2-40B4-BE49-F238E27FC236}">
                <a16:creationId xmlns:a16="http://schemas.microsoft.com/office/drawing/2014/main" id="{527F43FF-C197-40DC-9F34-3171405C8149}"/>
              </a:ext>
            </a:extLst>
          </p:cNvPr>
          <p:cNvSpPr/>
          <p:nvPr/>
        </p:nvSpPr>
        <p:spPr>
          <a:xfrm>
            <a:off x="4242217" y="1439056"/>
            <a:ext cx="1843790" cy="435647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8" name="Rectángulo: esquinas redondeadas 7">
            <a:extLst>
              <a:ext uri="{FF2B5EF4-FFF2-40B4-BE49-F238E27FC236}">
                <a16:creationId xmlns:a16="http://schemas.microsoft.com/office/drawing/2014/main" id="{1BB33298-246A-401F-85BD-76E261674B56}"/>
              </a:ext>
            </a:extLst>
          </p:cNvPr>
          <p:cNvSpPr/>
          <p:nvPr/>
        </p:nvSpPr>
        <p:spPr>
          <a:xfrm>
            <a:off x="1471535" y="1439056"/>
            <a:ext cx="2605790" cy="435647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9" name="Rectángulo: esquinas redondeadas 8">
            <a:extLst>
              <a:ext uri="{FF2B5EF4-FFF2-40B4-BE49-F238E27FC236}">
                <a16:creationId xmlns:a16="http://schemas.microsoft.com/office/drawing/2014/main" id="{24C51F72-AEA8-48AD-8E25-D40A1EC05F1A}"/>
              </a:ext>
            </a:extLst>
          </p:cNvPr>
          <p:cNvSpPr/>
          <p:nvPr/>
        </p:nvSpPr>
        <p:spPr>
          <a:xfrm>
            <a:off x="1471535" y="1250765"/>
            <a:ext cx="4614472" cy="4670350"/>
          </a:xfrm>
          <a:prstGeom prst="roundRect">
            <a:avLst>
              <a:gd name="adj" fmla="val 10170"/>
            </a:avLst>
          </a:prstGeom>
          <a:noFill/>
          <a:ln w="5715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0" name="CuadroTexto 9">
            <a:extLst>
              <a:ext uri="{FF2B5EF4-FFF2-40B4-BE49-F238E27FC236}">
                <a16:creationId xmlns:a16="http://schemas.microsoft.com/office/drawing/2014/main" id="{3657EEE2-5573-45B3-A1E5-9CBD57E03FE8}"/>
              </a:ext>
            </a:extLst>
          </p:cNvPr>
          <p:cNvSpPr txBox="1"/>
          <p:nvPr/>
        </p:nvSpPr>
        <p:spPr>
          <a:xfrm>
            <a:off x="1785079" y="661916"/>
            <a:ext cx="3987383" cy="584775"/>
          </a:xfrm>
          <a:prstGeom prst="rect">
            <a:avLst/>
          </a:prstGeom>
          <a:noFill/>
        </p:spPr>
        <p:txBody>
          <a:bodyPr wrap="square" rtlCol="0">
            <a:spAutoFit/>
          </a:bodyPr>
          <a:lstStyle/>
          <a:p>
            <a:pPr algn="ctr"/>
            <a:r>
              <a:rPr lang="es-AR" sz="3200" b="1" dirty="0">
                <a:solidFill>
                  <a:srgbClr val="0000FF"/>
                </a:solidFill>
                <a:latin typeface="Arial" panose="020B0604020202020204" pitchFamily="34" charset="0"/>
                <a:cs typeface="Arial" panose="020B0604020202020204" pitchFamily="34" charset="0"/>
              </a:rPr>
              <a:t>(nano) medicina</a:t>
            </a:r>
          </a:p>
        </p:txBody>
      </p:sp>
      <p:sp>
        <p:nvSpPr>
          <p:cNvPr id="11" name="Rectángulo 10">
            <a:extLst>
              <a:ext uri="{FF2B5EF4-FFF2-40B4-BE49-F238E27FC236}">
                <a16:creationId xmlns:a16="http://schemas.microsoft.com/office/drawing/2014/main" id="{90A7C71D-B5BA-4D77-A783-63A76D284F40}"/>
              </a:ext>
            </a:extLst>
          </p:cNvPr>
          <p:cNvSpPr/>
          <p:nvPr/>
        </p:nvSpPr>
        <p:spPr>
          <a:xfrm rot="20112319">
            <a:off x="4457421" y="1927521"/>
            <a:ext cx="4572000" cy="2031325"/>
          </a:xfrm>
          <a:prstGeom prst="rect">
            <a:avLst/>
          </a:prstGeom>
          <a:solidFill>
            <a:srgbClr val="FF0000"/>
          </a:solidFill>
        </p:spPr>
        <p:txBody>
          <a:bodyPr>
            <a:spAutoFit/>
          </a:bodyPr>
          <a:lstStyle/>
          <a:p>
            <a:pPr algn="ctr"/>
            <a:r>
              <a:rPr lang="en-US" dirty="0">
                <a:solidFill>
                  <a:schemeClr val="bg1"/>
                </a:solidFill>
                <a:latin typeface="Arial" panose="020B0604020202020204" pitchFamily="34" charset="0"/>
                <a:cs typeface="Arial" panose="020B0604020202020204" pitchFamily="34" charset="0"/>
              </a:rPr>
              <a:t>Biologics: monoclonal antibody (</a:t>
            </a:r>
            <a:r>
              <a:rPr lang="en-US" dirty="0" err="1">
                <a:solidFill>
                  <a:schemeClr val="bg1"/>
                </a:solidFill>
                <a:latin typeface="Arial" panose="020B0604020202020204" pitchFamily="34" charset="0"/>
                <a:cs typeface="Arial" panose="020B0604020202020204" pitchFamily="34" charset="0"/>
              </a:rPr>
              <a:t>mAbs</a:t>
            </a:r>
            <a:r>
              <a:rPr lang="en-US" dirty="0">
                <a:solidFill>
                  <a:schemeClr val="bg1"/>
                </a:solidFill>
                <a:latin typeface="Arial" panose="020B0604020202020204" pitchFamily="34" charset="0"/>
                <a:cs typeface="Arial" panose="020B0604020202020204" pitchFamily="34" charset="0"/>
              </a:rPr>
              <a:t>), hormones, growth factors, fusion proteins, cytokines, therapeutic enzymes, vaccines, blood factors, and anticoagulants. The </a:t>
            </a:r>
            <a:r>
              <a:rPr lang="en-US" dirty="0" err="1">
                <a:solidFill>
                  <a:schemeClr val="bg1"/>
                </a:solidFill>
                <a:latin typeface="Arial" panose="020B0604020202020204" pitchFamily="34" charset="0"/>
                <a:cs typeface="Arial" panose="020B0604020202020204" pitchFamily="34" charset="0"/>
              </a:rPr>
              <a:t>mAbs</a:t>
            </a:r>
            <a:r>
              <a:rPr lang="en-US" dirty="0">
                <a:solidFill>
                  <a:schemeClr val="bg1"/>
                </a:solidFill>
                <a:latin typeface="Arial" panose="020B0604020202020204" pitchFamily="34" charset="0"/>
                <a:cs typeface="Arial" panose="020B0604020202020204" pitchFamily="34" charset="0"/>
              </a:rPr>
              <a:t> are the dominating other types in terms of sales and therapeutic enzymes is the highest growing type.</a:t>
            </a:r>
            <a:endParaRPr lang="es-AR"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070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5" presetClass="emph" presetSubtype="0" repeatCount="indefinite" fill="hold" grpId="1" nodeType="clickEffect">
                                  <p:stCondLst>
                                    <p:cond delay="0"/>
                                  </p:stCondLst>
                                  <p:childTnLst>
                                    <p:anim calcmode="discrete" valueType="str">
                                      <p:cBhvr>
                                        <p:cTn id="14" dur="500" fill="hold"/>
                                        <p:tgtEl>
                                          <p:spTgt spid="8"/>
                                        </p:tgtEl>
                                        <p:attrNameLst>
                                          <p:attrName>style.visibility</p:attrName>
                                        </p:attrNameLst>
                                      </p:cBhvr>
                                      <p:tavLst>
                                        <p:tav tm="0">
                                          <p:val>
                                            <p:strVal val="hidden"/>
                                          </p:val>
                                        </p:tav>
                                        <p:tav tm="50000">
                                          <p:val>
                                            <p:strVal val="visible"/>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8" grpId="1" animBg="1"/>
      <p:bldP spid="9" grpId="0" animBg="1"/>
      <p:bldP spid="10" grpId="0"/>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94606C8-28CA-4615-95B8-57A53433A0D1}"/>
              </a:ext>
            </a:extLst>
          </p:cNvPr>
          <p:cNvPicPr>
            <a:picLocks noChangeAspect="1"/>
          </p:cNvPicPr>
          <p:nvPr/>
        </p:nvPicPr>
        <p:blipFill>
          <a:blip r:embed="rId2"/>
          <a:stretch>
            <a:fillRect/>
          </a:stretch>
        </p:blipFill>
        <p:spPr>
          <a:xfrm>
            <a:off x="4538530" y="199265"/>
            <a:ext cx="4605470" cy="6459469"/>
          </a:xfrm>
          <a:prstGeom prst="rect">
            <a:avLst/>
          </a:prstGeom>
        </p:spPr>
      </p:pic>
      <p:sp>
        <p:nvSpPr>
          <p:cNvPr id="5" name="Rectángulo 4">
            <a:extLst>
              <a:ext uri="{FF2B5EF4-FFF2-40B4-BE49-F238E27FC236}">
                <a16:creationId xmlns:a16="http://schemas.microsoft.com/office/drawing/2014/main" id="{BE9FA90B-4A95-41A2-BE69-DC1ADA6E23AC}"/>
              </a:ext>
            </a:extLst>
          </p:cNvPr>
          <p:cNvSpPr/>
          <p:nvPr/>
        </p:nvSpPr>
        <p:spPr>
          <a:xfrm>
            <a:off x="33470" y="569235"/>
            <a:ext cx="4538530" cy="2246769"/>
          </a:xfrm>
          <a:prstGeom prst="rect">
            <a:avLst/>
          </a:prstGeom>
        </p:spPr>
        <p:txBody>
          <a:bodyPr wrap="square">
            <a:spAutoFit/>
          </a:bodyPr>
          <a:lstStyle/>
          <a:p>
            <a:pPr algn="r"/>
            <a:r>
              <a:rPr lang="en-US" sz="2800" b="1" dirty="0" err="1">
                <a:solidFill>
                  <a:srgbClr val="00B050"/>
                </a:solidFill>
                <a:latin typeface="Arial" panose="020B0604020202020204" pitchFamily="34" charset="0"/>
                <a:cs typeface="Arial" panose="020B0604020202020204" pitchFamily="34" charset="0"/>
              </a:rPr>
              <a:t>Técnicas</a:t>
            </a:r>
            <a:r>
              <a:rPr lang="en-US" sz="2800" b="1" dirty="0">
                <a:solidFill>
                  <a:srgbClr val="00B050"/>
                </a:solidFill>
                <a:latin typeface="Arial" panose="020B0604020202020204" pitchFamily="34" charset="0"/>
                <a:cs typeface="Arial" panose="020B0604020202020204" pitchFamily="34" charset="0"/>
              </a:rPr>
              <a:t> </a:t>
            </a:r>
            <a:r>
              <a:rPr lang="en-US" sz="2800" b="1" dirty="0" err="1">
                <a:solidFill>
                  <a:srgbClr val="00B050"/>
                </a:solidFill>
                <a:latin typeface="Arial" panose="020B0604020202020204" pitchFamily="34" charset="0"/>
                <a:cs typeface="Arial" panose="020B0604020202020204" pitchFamily="34" charset="0"/>
              </a:rPr>
              <a:t>analíticas</a:t>
            </a:r>
            <a:r>
              <a:rPr lang="en-US" sz="2800" b="1" dirty="0">
                <a:solidFill>
                  <a:srgbClr val="00B050"/>
                </a:solidFill>
                <a:latin typeface="Arial" panose="020B0604020202020204" pitchFamily="34" charset="0"/>
                <a:cs typeface="Arial" panose="020B0604020202020204" pitchFamily="34" charset="0"/>
              </a:rPr>
              <a:t> </a:t>
            </a:r>
            <a:r>
              <a:rPr lang="en-US" sz="2800" b="1" dirty="0" err="1">
                <a:solidFill>
                  <a:srgbClr val="00B050"/>
                </a:solidFill>
                <a:latin typeface="Arial" panose="020B0604020202020204" pitchFamily="34" charset="0"/>
                <a:cs typeface="Arial" panose="020B0604020202020204" pitchFamily="34" charset="0"/>
              </a:rPr>
              <a:t>empleadas</a:t>
            </a:r>
            <a:r>
              <a:rPr lang="en-US" sz="2800" b="1" dirty="0">
                <a:solidFill>
                  <a:srgbClr val="00B050"/>
                </a:solidFill>
                <a:latin typeface="Arial" panose="020B0604020202020204" pitchFamily="34" charset="0"/>
                <a:cs typeface="Arial" panose="020B0604020202020204" pitchFamily="34" charset="0"/>
              </a:rPr>
              <a:t> </a:t>
            </a:r>
            <a:r>
              <a:rPr lang="en-US" sz="2800" b="1" dirty="0" err="1">
                <a:solidFill>
                  <a:srgbClr val="00B050"/>
                </a:solidFill>
                <a:latin typeface="Arial" panose="020B0604020202020204" pitchFamily="34" charset="0"/>
                <a:cs typeface="Arial" panose="020B0604020202020204" pitchFamily="34" charset="0"/>
              </a:rPr>
              <a:t>en</a:t>
            </a:r>
            <a:r>
              <a:rPr lang="en-US" sz="2800" b="1" dirty="0">
                <a:solidFill>
                  <a:srgbClr val="00B050"/>
                </a:solidFill>
                <a:latin typeface="Arial" panose="020B0604020202020204" pitchFamily="34" charset="0"/>
                <a:cs typeface="Arial" panose="020B0604020202020204" pitchFamily="34" charset="0"/>
              </a:rPr>
              <a:t> la </a:t>
            </a:r>
            <a:r>
              <a:rPr lang="en-US" sz="2800" b="1" dirty="0" err="1">
                <a:solidFill>
                  <a:srgbClr val="00B050"/>
                </a:solidFill>
                <a:latin typeface="Arial" panose="020B0604020202020204" pitchFamily="34" charset="0"/>
                <a:cs typeface="Arial" panose="020B0604020202020204" pitchFamily="34" charset="0"/>
              </a:rPr>
              <a:t>caracterización</a:t>
            </a:r>
            <a:r>
              <a:rPr lang="en-US" sz="2800" b="1" dirty="0">
                <a:solidFill>
                  <a:srgbClr val="00B050"/>
                </a:solidFill>
                <a:latin typeface="Arial" panose="020B0604020202020204" pitchFamily="34" charset="0"/>
                <a:cs typeface="Arial" panose="020B0604020202020204" pitchFamily="34" charset="0"/>
              </a:rPr>
              <a:t>  </a:t>
            </a:r>
            <a:r>
              <a:rPr lang="en-US" sz="2800" b="1" dirty="0" err="1">
                <a:solidFill>
                  <a:srgbClr val="00B050"/>
                </a:solidFill>
                <a:latin typeface="Arial" panose="020B0604020202020204" pitchFamily="34" charset="0"/>
                <a:cs typeface="Arial" panose="020B0604020202020204" pitchFamily="34" charset="0"/>
              </a:rPr>
              <a:t>estructural</a:t>
            </a:r>
            <a:r>
              <a:rPr lang="en-US" sz="2800" b="1" dirty="0">
                <a:solidFill>
                  <a:srgbClr val="00B050"/>
                </a:solidFill>
                <a:latin typeface="Arial" panose="020B0604020202020204" pitchFamily="34" charset="0"/>
                <a:cs typeface="Arial" panose="020B0604020202020204" pitchFamily="34" charset="0"/>
              </a:rPr>
              <a:t> de </a:t>
            </a:r>
            <a:r>
              <a:rPr lang="en-US" sz="2800" b="1" dirty="0" err="1">
                <a:solidFill>
                  <a:srgbClr val="00B050"/>
                </a:solidFill>
                <a:latin typeface="Arial" panose="020B0604020202020204" pitchFamily="34" charset="0"/>
                <a:cs typeface="Arial" panose="020B0604020202020204" pitchFamily="34" charset="0"/>
              </a:rPr>
              <a:t>nanomateriales</a:t>
            </a:r>
            <a:r>
              <a:rPr lang="en-US" sz="2800" b="1" dirty="0">
                <a:solidFill>
                  <a:srgbClr val="00B050"/>
                </a:solidFill>
                <a:latin typeface="Arial" panose="020B0604020202020204" pitchFamily="34" charset="0"/>
                <a:cs typeface="Arial" panose="020B0604020202020204" pitchFamily="34" charset="0"/>
              </a:rPr>
              <a:t> </a:t>
            </a:r>
            <a:endParaRPr lang="es-AR" sz="2800" dirty="0">
              <a:solidFill>
                <a:srgbClr val="00B050"/>
              </a:solidFill>
              <a:latin typeface="Arial" panose="020B060402020202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id="{0511A222-6149-4BD0-B0B6-0BB340F64F1B}"/>
              </a:ext>
            </a:extLst>
          </p:cNvPr>
          <p:cNvSpPr/>
          <p:nvPr/>
        </p:nvSpPr>
        <p:spPr>
          <a:xfrm>
            <a:off x="-9974" y="6027003"/>
            <a:ext cx="4357212" cy="830997"/>
          </a:xfrm>
          <a:prstGeom prst="rect">
            <a:avLst/>
          </a:prstGeom>
        </p:spPr>
        <p:txBody>
          <a:bodyPr wrap="square">
            <a:spAutoFit/>
          </a:bodyPr>
          <a:lstStyle/>
          <a:p>
            <a:r>
              <a:rPr lang="es-AR" sz="1200" dirty="0" err="1">
                <a:latin typeface="Arial" panose="020B0604020202020204" pitchFamily="34" charset="0"/>
                <a:cs typeface="Arial" panose="020B0604020202020204" pitchFamily="34" charset="0"/>
              </a:rPr>
              <a:t>Agrahari,Vibhuti</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Agrahari,Vivek</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Facilitating</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the</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translation</a:t>
            </a:r>
            <a:r>
              <a:rPr lang="es-AR"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of nanomedicines to a clinical product: challenges and </a:t>
            </a:r>
            <a:r>
              <a:rPr lang="en-US" sz="1200" dirty="0" err="1">
                <a:latin typeface="Arial" panose="020B0604020202020204" pitchFamily="34" charset="0"/>
                <a:cs typeface="Arial" panose="020B0604020202020204" pitchFamily="34" charset="0"/>
              </a:rPr>
              <a:t>opportunities.Drug</a:t>
            </a:r>
            <a:r>
              <a:rPr lang="en-US" sz="1200" dirty="0">
                <a:latin typeface="Arial" panose="020B0604020202020204" pitchFamily="34" charset="0"/>
                <a:cs typeface="Arial" panose="020B0604020202020204" pitchFamily="34" charset="0"/>
              </a:rPr>
              <a:t> Discovery Today https://doi.org/10.1016/j.drudis.2018.01.047</a:t>
            </a:r>
            <a:endParaRPr lang="es-A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6470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3911586-2AF8-45C1-B4CD-96E0BC0AC5C3}"/>
              </a:ext>
            </a:extLst>
          </p:cNvPr>
          <p:cNvPicPr>
            <a:picLocks noChangeAspect="1"/>
          </p:cNvPicPr>
          <p:nvPr/>
        </p:nvPicPr>
        <p:blipFill>
          <a:blip r:embed="rId2"/>
          <a:stretch>
            <a:fillRect/>
          </a:stretch>
        </p:blipFill>
        <p:spPr>
          <a:xfrm>
            <a:off x="4796764" y="0"/>
            <a:ext cx="4464430" cy="6858000"/>
          </a:xfrm>
          <a:prstGeom prst="rect">
            <a:avLst/>
          </a:prstGeom>
        </p:spPr>
      </p:pic>
      <p:sp>
        <p:nvSpPr>
          <p:cNvPr id="5" name="Rectángulo 4">
            <a:extLst>
              <a:ext uri="{FF2B5EF4-FFF2-40B4-BE49-F238E27FC236}">
                <a16:creationId xmlns:a16="http://schemas.microsoft.com/office/drawing/2014/main" id="{53FE35FE-D949-4FB4-8841-B8979EB771EA}"/>
              </a:ext>
            </a:extLst>
          </p:cNvPr>
          <p:cNvSpPr/>
          <p:nvPr/>
        </p:nvSpPr>
        <p:spPr>
          <a:xfrm>
            <a:off x="-9974" y="6027003"/>
            <a:ext cx="4357212" cy="830997"/>
          </a:xfrm>
          <a:prstGeom prst="rect">
            <a:avLst/>
          </a:prstGeom>
        </p:spPr>
        <p:txBody>
          <a:bodyPr wrap="square">
            <a:spAutoFit/>
          </a:bodyPr>
          <a:lstStyle/>
          <a:p>
            <a:r>
              <a:rPr lang="es-AR" sz="1200" dirty="0" err="1">
                <a:latin typeface="Arial" panose="020B0604020202020204" pitchFamily="34" charset="0"/>
                <a:cs typeface="Arial" panose="020B0604020202020204" pitchFamily="34" charset="0"/>
              </a:rPr>
              <a:t>Agrahari,Vibhuti</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Agrahari,Vivek</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Facilitating</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the</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translation</a:t>
            </a:r>
            <a:r>
              <a:rPr lang="es-AR"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of nanomedicines to a clinical product: challenges and </a:t>
            </a:r>
            <a:r>
              <a:rPr lang="en-US" sz="1200" dirty="0" err="1">
                <a:latin typeface="Arial" panose="020B0604020202020204" pitchFamily="34" charset="0"/>
                <a:cs typeface="Arial" panose="020B0604020202020204" pitchFamily="34" charset="0"/>
              </a:rPr>
              <a:t>opportunities.Drug</a:t>
            </a:r>
            <a:r>
              <a:rPr lang="en-US" sz="1200" dirty="0">
                <a:latin typeface="Arial" panose="020B0604020202020204" pitchFamily="34" charset="0"/>
                <a:cs typeface="Arial" panose="020B0604020202020204" pitchFamily="34" charset="0"/>
              </a:rPr>
              <a:t> Discovery Today https://doi.org/10.1016/j.drudis.2018.01.047</a:t>
            </a:r>
            <a:endParaRPr lang="es-AR" sz="1200" dirty="0">
              <a:latin typeface="Arial" panose="020B060402020202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id="{AC7FC521-7E92-4EAB-9717-8F9AF6581E44}"/>
              </a:ext>
            </a:extLst>
          </p:cNvPr>
          <p:cNvSpPr/>
          <p:nvPr/>
        </p:nvSpPr>
        <p:spPr>
          <a:xfrm>
            <a:off x="33470" y="569235"/>
            <a:ext cx="4538530" cy="2677656"/>
          </a:xfrm>
          <a:prstGeom prst="rect">
            <a:avLst/>
          </a:prstGeom>
        </p:spPr>
        <p:txBody>
          <a:bodyPr wrap="square">
            <a:spAutoFit/>
          </a:bodyPr>
          <a:lstStyle/>
          <a:p>
            <a:pPr algn="r"/>
            <a:r>
              <a:rPr lang="en-US" sz="2800" b="1" dirty="0" err="1">
                <a:solidFill>
                  <a:srgbClr val="00B050"/>
                </a:solidFill>
                <a:latin typeface="Arial" panose="020B0604020202020204" pitchFamily="34" charset="0"/>
                <a:cs typeface="Arial" panose="020B0604020202020204" pitchFamily="34" charset="0"/>
              </a:rPr>
              <a:t>Técnicas</a:t>
            </a:r>
            <a:r>
              <a:rPr lang="en-US" sz="2800" b="1" dirty="0">
                <a:solidFill>
                  <a:srgbClr val="00B050"/>
                </a:solidFill>
                <a:latin typeface="Arial" panose="020B0604020202020204" pitchFamily="34" charset="0"/>
                <a:cs typeface="Arial" panose="020B0604020202020204" pitchFamily="34" charset="0"/>
              </a:rPr>
              <a:t> </a:t>
            </a:r>
            <a:r>
              <a:rPr lang="en-US" sz="2800" b="1" dirty="0" err="1">
                <a:solidFill>
                  <a:srgbClr val="00B050"/>
                </a:solidFill>
                <a:latin typeface="Arial" panose="020B0604020202020204" pitchFamily="34" charset="0"/>
                <a:cs typeface="Arial" panose="020B0604020202020204" pitchFamily="34" charset="0"/>
              </a:rPr>
              <a:t>analíticas</a:t>
            </a:r>
            <a:r>
              <a:rPr lang="en-US" sz="2800" b="1" dirty="0">
                <a:solidFill>
                  <a:srgbClr val="00B050"/>
                </a:solidFill>
                <a:latin typeface="Arial" panose="020B0604020202020204" pitchFamily="34" charset="0"/>
                <a:cs typeface="Arial" panose="020B0604020202020204" pitchFamily="34" charset="0"/>
              </a:rPr>
              <a:t> </a:t>
            </a:r>
            <a:r>
              <a:rPr lang="en-US" sz="2800" b="1" dirty="0" err="1">
                <a:solidFill>
                  <a:srgbClr val="00B050"/>
                </a:solidFill>
                <a:latin typeface="Arial" panose="020B0604020202020204" pitchFamily="34" charset="0"/>
                <a:cs typeface="Arial" panose="020B0604020202020204" pitchFamily="34" charset="0"/>
              </a:rPr>
              <a:t>empleadas</a:t>
            </a:r>
            <a:r>
              <a:rPr lang="en-US" sz="2800" b="1" dirty="0">
                <a:solidFill>
                  <a:srgbClr val="00B050"/>
                </a:solidFill>
                <a:latin typeface="Arial" panose="020B0604020202020204" pitchFamily="34" charset="0"/>
                <a:cs typeface="Arial" panose="020B0604020202020204" pitchFamily="34" charset="0"/>
              </a:rPr>
              <a:t> </a:t>
            </a:r>
            <a:r>
              <a:rPr lang="en-US" sz="2800" b="1" dirty="0" err="1">
                <a:solidFill>
                  <a:srgbClr val="00B050"/>
                </a:solidFill>
                <a:latin typeface="Arial" panose="020B0604020202020204" pitchFamily="34" charset="0"/>
                <a:cs typeface="Arial" panose="020B0604020202020204" pitchFamily="34" charset="0"/>
              </a:rPr>
              <a:t>en</a:t>
            </a:r>
            <a:r>
              <a:rPr lang="en-US" sz="2800" b="1" dirty="0">
                <a:solidFill>
                  <a:srgbClr val="00B050"/>
                </a:solidFill>
                <a:latin typeface="Arial" panose="020B0604020202020204" pitchFamily="34" charset="0"/>
                <a:cs typeface="Arial" panose="020B0604020202020204" pitchFamily="34" charset="0"/>
              </a:rPr>
              <a:t> la </a:t>
            </a:r>
            <a:r>
              <a:rPr lang="en-US" sz="2800" b="1" dirty="0" err="1">
                <a:solidFill>
                  <a:srgbClr val="00B050"/>
                </a:solidFill>
                <a:latin typeface="Arial" panose="020B0604020202020204" pitchFamily="34" charset="0"/>
                <a:cs typeface="Arial" panose="020B0604020202020204" pitchFamily="34" charset="0"/>
              </a:rPr>
              <a:t>caracterización</a:t>
            </a:r>
            <a:r>
              <a:rPr lang="en-US" sz="2800" b="1" dirty="0">
                <a:solidFill>
                  <a:srgbClr val="00B050"/>
                </a:solidFill>
                <a:latin typeface="Arial" panose="020B0604020202020204" pitchFamily="34" charset="0"/>
                <a:cs typeface="Arial" panose="020B0604020202020204" pitchFamily="34" charset="0"/>
              </a:rPr>
              <a:t>  </a:t>
            </a:r>
            <a:r>
              <a:rPr lang="en-US" sz="2800" b="1" dirty="0" err="1">
                <a:solidFill>
                  <a:srgbClr val="00B050"/>
                </a:solidFill>
                <a:latin typeface="Arial" panose="020B0604020202020204" pitchFamily="34" charset="0"/>
                <a:cs typeface="Arial" panose="020B0604020202020204" pitchFamily="34" charset="0"/>
              </a:rPr>
              <a:t>estructural</a:t>
            </a:r>
            <a:r>
              <a:rPr lang="en-US" sz="2800" b="1" dirty="0">
                <a:solidFill>
                  <a:srgbClr val="00B050"/>
                </a:solidFill>
                <a:latin typeface="Arial" panose="020B0604020202020204" pitchFamily="34" charset="0"/>
                <a:cs typeface="Arial" panose="020B0604020202020204" pitchFamily="34" charset="0"/>
              </a:rPr>
              <a:t> de nanomaterials</a:t>
            </a:r>
          </a:p>
          <a:p>
            <a:pPr algn="r"/>
            <a:r>
              <a:rPr lang="en-US" sz="2800" b="1" dirty="0">
                <a:solidFill>
                  <a:srgbClr val="00B050"/>
                </a:solidFill>
                <a:latin typeface="Arial" panose="020B0604020202020204" pitchFamily="34" charset="0"/>
                <a:cs typeface="Arial" panose="020B0604020202020204" pitchFamily="34" charset="0"/>
              </a:rPr>
              <a:t>(</a:t>
            </a:r>
            <a:r>
              <a:rPr lang="en-US" sz="2800" b="1" dirty="0" err="1">
                <a:solidFill>
                  <a:srgbClr val="00B050"/>
                </a:solidFill>
                <a:latin typeface="Arial" panose="020B0604020202020204" pitchFamily="34" charset="0"/>
                <a:cs typeface="Arial" panose="020B0604020202020204" pitchFamily="34" charset="0"/>
              </a:rPr>
              <a:t>cont</a:t>
            </a:r>
            <a:r>
              <a:rPr lang="en-US" sz="2800" b="1" dirty="0">
                <a:solidFill>
                  <a:srgbClr val="00B050"/>
                </a:solidFill>
                <a:latin typeface="Arial" panose="020B0604020202020204" pitchFamily="34" charset="0"/>
                <a:cs typeface="Arial" panose="020B0604020202020204" pitchFamily="34" charset="0"/>
              </a:rPr>
              <a:t>) </a:t>
            </a:r>
            <a:endParaRPr lang="es-AR" sz="2800" dirty="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15895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D6F7B31-9759-401A-B8C3-FD27FA4F333F}"/>
              </a:ext>
            </a:extLst>
          </p:cNvPr>
          <p:cNvPicPr>
            <a:picLocks noChangeAspect="1"/>
          </p:cNvPicPr>
          <p:nvPr/>
        </p:nvPicPr>
        <p:blipFill>
          <a:blip r:embed="rId2"/>
          <a:stretch>
            <a:fillRect/>
          </a:stretch>
        </p:blipFill>
        <p:spPr>
          <a:xfrm>
            <a:off x="4538530" y="9515"/>
            <a:ext cx="4605470" cy="6848485"/>
          </a:xfrm>
          <a:prstGeom prst="rect">
            <a:avLst/>
          </a:prstGeom>
        </p:spPr>
      </p:pic>
      <p:sp>
        <p:nvSpPr>
          <p:cNvPr id="5" name="Rectángulo 4">
            <a:extLst>
              <a:ext uri="{FF2B5EF4-FFF2-40B4-BE49-F238E27FC236}">
                <a16:creationId xmlns:a16="http://schemas.microsoft.com/office/drawing/2014/main" id="{3AA5894D-D0C5-4482-B21D-E3F010EB2026}"/>
              </a:ext>
            </a:extLst>
          </p:cNvPr>
          <p:cNvSpPr/>
          <p:nvPr/>
        </p:nvSpPr>
        <p:spPr>
          <a:xfrm>
            <a:off x="-9974" y="6027003"/>
            <a:ext cx="4357212" cy="830997"/>
          </a:xfrm>
          <a:prstGeom prst="rect">
            <a:avLst/>
          </a:prstGeom>
        </p:spPr>
        <p:txBody>
          <a:bodyPr wrap="square">
            <a:spAutoFit/>
          </a:bodyPr>
          <a:lstStyle/>
          <a:p>
            <a:r>
              <a:rPr lang="es-AR" sz="1200" dirty="0" err="1">
                <a:latin typeface="Arial" panose="020B0604020202020204" pitchFamily="34" charset="0"/>
                <a:cs typeface="Arial" panose="020B0604020202020204" pitchFamily="34" charset="0"/>
              </a:rPr>
              <a:t>Agrahari,Vibhuti</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Agrahari,Vivek</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Facilitating</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the</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translation</a:t>
            </a:r>
            <a:r>
              <a:rPr lang="es-AR"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of nanomedicines to a clinical product: challenges and </a:t>
            </a:r>
            <a:r>
              <a:rPr lang="en-US" sz="1200" dirty="0" err="1">
                <a:latin typeface="Arial" panose="020B0604020202020204" pitchFamily="34" charset="0"/>
                <a:cs typeface="Arial" panose="020B0604020202020204" pitchFamily="34" charset="0"/>
              </a:rPr>
              <a:t>opportunities.Drug</a:t>
            </a:r>
            <a:r>
              <a:rPr lang="en-US" sz="1200" dirty="0">
                <a:latin typeface="Arial" panose="020B0604020202020204" pitchFamily="34" charset="0"/>
                <a:cs typeface="Arial" panose="020B0604020202020204" pitchFamily="34" charset="0"/>
              </a:rPr>
              <a:t> Discovery Today https://doi.org/10.1016/j.drudis.2018.01.047</a:t>
            </a:r>
            <a:endParaRPr lang="es-AR" sz="1200" dirty="0">
              <a:latin typeface="Arial" panose="020B060402020202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id="{FC3FC9FC-885A-404C-A039-E2B24695F785}"/>
              </a:ext>
            </a:extLst>
          </p:cNvPr>
          <p:cNvSpPr/>
          <p:nvPr/>
        </p:nvSpPr>
        <p:spPr>
          <a:xfrm>
            <a:off x="33470" y="569235"/>
            <a:ext cx="4538530" cy="2677656"/>
          </a:xfrm>
          <a:prstGeom prst="rect">
            <a:avLst/>
          </a:prstGeom>
        </p:spPr>
        <p:txBody>
          <a:bodyPr wrap="square">
            <a:spAutoFit/>
          </a:bodyPr>
          <a:lstStyle/>
          <a:p>
            <a:pPr algn="r"/>
            <a:r>
              <a:rPr lang="en-US" sz="2800" b="1" dirty="0" err="1">
                <a:solidFill>
                  <a:srgbClr val="00B050"/>
                </a:solidFill>
                <a:latin typeface="Arial" panose="020B0604020202020204" pitchFamily="34" charset="0"/>
                <a:cs typeface="Arial" panose="020B0604020202020204" pitchFamily="34" charset="0"/>
              </a:rPr>
              <a:t>Técnicas</a:t>
            </a:r>
            <a:r>
              <a:rPr lang="en-US" sz="2800" b="1" dirty="0">
                <a:solidFill>
                  <a:srgbClr val="00B050"/>
                </a:solidFill>
                <a:latin typeface="Arial" panose="020B0604020202020204" pitchFamily="34" charset="0"/>
                <a:cs typeface="Arial" panose="020B0604020202020204" pitchFamily="34" charset="0"/>
              </a:rPr>
              <a:t> </a:t>
            </a:r>
            <a:r>
              <a:rPr lang="en-US" sz="2800" b="1" dirty="0" err="1">
                <a:solidFill>
                  <a:srgbClr val="00B050"/>
                </a:solidFill>
                <a:latin typeface="Arial" panose="020B0604020202020204" pitchFamily="34" charset="0"/>
                <a:cs typeface="Arial" panose="020B0604020202020204" pitchFamily="34" charset="0"/>
              </a:rPr>
              <a:t>analíticas</a:t>
            </a:r>
            <a:r>
              <a:rPr lang="en-US" sz="2800" b="1" dirty="0">
                <a:solidFill>
                  <a:srgbClr val="00B050"/>
                </a:solidFill>
                <a:latin typeface="Arial" panose="020B0604020202020204" pitchFamily="34" charset="0"/>
                <a:cs typeface="Arial" panose="020B0604020202020204" pitchFamily="34" charset="0"/>
              </a:rPr>
              <a:t> </a:t>
            </a:r>
            <a:r>
              <a:rPr lang="en-US" sz="2800" b="1" dirty="0" err="1">
                <a:solidFill>
                  <a:srgbClr val="00B050"/>
                </a:solidFill>
                <a:latin typeface="Arial" panose="020B0604020202020204" pitchFamily="34" charset="0"/>
                <a:cs typeface="Arial" panose="020B0604020202020204" pitchFamily="34" charset="0"/>
              </a:rPr>
              <a:t>empleadas</a:t>
            </a:r>
            <a:r>
              <a:rPr lang="en-US" sz="2800" b="1" dirty="0">
                <a:solidFill>
                  <a:srgbClr val="00B050"/>
                </a:solidFill>
                <a:latin typeface="Arial" panose="020B0604020202020204" pitchFamily="34" charset="0"/>
                <a:cs typeface="Arial" panose="020B0604020202020204" pitchFamily="34" charset="0"/>
              </a:rPr>
              <a:t> </a:t>
            </a:r>
            <a:r>
              <a:rPr lang="en-US" sz="2800" b="1" dirty="0" err="1">
                <a:solidFill>
                  <a:srgbClr val="00B050"/>
                </a:solidFill>
                <a:latin typeface="Arial" panose="020B0604020202020204" pitchFamily="34" charset="0"/>
                <a:cs typeface="Arial" panose="020B0604020202020204" pitchFamily="34" charset="0"/>
              </a:rPr>
              <a:t>en</a:t>
            </a:r>
            <a:r>
              <a:rPr lang="en-US" sz="2800" b="1" dirty="0">
                <a:solidFill>
                  <a:srgbClr val="00B050"/>
                </a:solidFill>
                <a:latin typeface="Arial" panose="020B0604020202020204" pitchFamily="34" charset="0"/>
                <a:cs typeface="Arial" panose="020B0604020202020204" pitchFamily="34" charset="0"/>
              </a:rPr>
              <a:t> la </a:t>
            </a:r>
            <a:r>
              <a:rPr lang="en-US" sz="2800" b="1" dirty="0" err="1">
                <a:solidFill>
                  <a:srgbClr val="00B050"/>
                </a:solidFill>
                <a:latin typeface="Arial" panose="020B0604020202020204" pitchFamily="34" charset="0"/>
                <a:cs typeface="Arial" panose="020B0604020202020204" pitchFamily="34" charset="0"/>
              </a:rPr>
              <a:t>caracterización</a:t>
            </a:r>
            <a:r>
              <a:rPr lang="en-US" sz="2800" b="1" dirty="0">
                <a:solidFill>
                  <a:srgbClr val="00B050"/>
                </a:solidFill>
                <a:latin typeface="Arial" panose="020B0604020202020204" pitchFamily="34" charset="0"/>
                <a:cs typeface="Arial" panose="020B0604020202020204" pitchFamily="34" charset="0"/>
              </a:rPr>
              <a:t>  </a:t>
            </a:r>
            <a:r>
              <a:rPr lang="en-US" sz="2800" b="1" dirty="0" err="1">
                <a:solidFill>
                  <a:srgbClr val="00B050"/>
                </a:solidFill>
                <a:latin typeface="Arial" panose="020B0604020202020204" pitchFamily="34" charset="0"/>
                <a:cs typeface="Arial" panose="020B0604020202020204" pitchFamily="34" charset="0"/>
              </a:rPr>
              <a:t>estructural</a:t>
            </a:r>
            <a:r>
              <a:rPr lang="en-US" sz="2800" b="1" dirty="0">
                <a:solidFill>
                  <a:srgbClr val="00B050"/>
                </a:solidFill>
                <a:latin typeface="Arial" panose="020B0604020202020204" pitchFamily="34" charset="0"/>
                <a:cs typeface="Arial" panose="020B0604020202020204" pitchFamily="34" charset="0"/>
              </a:rPr>
              <a:t> de nanomaterials</a:t>
            </a:r>
          </a:p>
          <a:p>
            <a:pPr algn="r"/>
            <a:r>
              <a:rPr lang="en-US" sz="2800" b="1" dirty="0">
                <a:solidFill>
                  <a:srgbClr val="00B050"/>
                </a:solidFill>
                <a:latin typeface="Arial" panose="020B0604020202020204" pitchFamily="34" charset="0"/>
                <a:cs typeface="Arial" panose="020B0604020202020204" pitchFamily="34" charset="0"/>
              </a:rPr>
              <a:t>(</a:t>
            </a:r>
            <a:r>
              <a:rPr lang="en-US" sz="2800" b="1" dirty="0" err="1">
                <a:solidFill>
                  <a:srgbClr val="00B050"/>
                </a:solidFill>
                <a:latin typeface="Arial" panose="020B0604020202020204" pitchFamily="34" charset="0"/>
                <a:cs typeface="Arial" panose="020B0604020202020204" pitchFamily="34" charset="0"/>
              </a:rPr>
              <a:t>cont</a:t>
            </a:r>
            <a:r>
              <a:rPr lang="en-US" sz="2800" b="1" dirty="0">
                <a:solidFill>
                  <a:srgbClr val="00B050"/>
                </a:solidFill>
                <a:latin typeface="Arial" panose="020B0604020202020204" pitchFamily="34" charset="0"/>
                <a:cs typeface="Arial" panose="020B0604020202020204" pitchFamily="34" charset="0"/>
              </a:rPr>
              <a:t>) </a:t>
            </a:r>
            <a:endParaRPr lang="es-AR" sz="2800" dirty="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73683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A220364-1D6D-4F3E-80C7-901D8F8CF6CD}"/>
              </a:ext>
            </a:extLst>
          </p:cNvPr>
          <p:cNvPicPr>
            <a:picLocks noChangeAspect="1"/>
          </p:cNvPicPr>
          <p:nvPr/>
        </p:nvPicPr>
        <p:blipFill>
          <a:blip r:embed="rId2"/>
          <a:stretch>
            <a:fillRect/>
          </a:stretch>
        </p:blipFill>
        <p:spPr>
          <a:xfrm>
            <a:off x="4505060" y="2125078"/>
            <a:ext cx="4605470" cy="2243625"/>
          </a:xfrm>
          <a:prstGeom prst="rect">
            <a:avLst/>
          </a:prstGeom>
        </p:spPr>
      </p:pic>
      <p:sp>
        <p:nvSpPr>
          <p:cNvPr id="3" name="Rectángulo 2">
            <a:extLst>
              <a:ext uri="{FF2B5EF4-FFF2-40B4-BE49-F238E27FC236}">
                <a16:creationId xmlns:a16="http://schemas.microsoft.com/office/drawing/2014/main" id="{5E8EBD41-7511-4731-9C1D-F01DBA2B7BBE}"/>
              </a:ext>
            </a:extLst>
          </p:cNvPr>
          <p:cNvSpPr/>
          <p:nvPr/>
        </p:nvSpPr>
        <p:spPr>
          <a:xfrm>
            <a:off x="-9974" y="6027003"/>
            <a:ext cx="4357212" cy="830997"/>
          </a:xfrm>
          <a:prstGeom prst="rect">
            <a:avLst/>
          </a:prstGeom>
        </p:spPr>
        <p:txBody>
          <a:bodyPr wrap="square">
            <a:spAutoFit/>
          </a:bodyPr>
          <a:lstStyle/>
          <a:p>
            <a:r>
              <a:rPr lang="es-AR" sz="1200" dirty="0" err="1">
                <a:latin typeface="Arial" panose="020B0604020202020204" pitchFamily="34" charset="0"/>
                <a:cs typeface="Arial" panose="020B0604020202020204" pitchFamily="34" charset="0"/>
              </a:rPr>
              <a:t>Agrahari,Vibhuti</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Agrahari,Vivek</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Facilitating</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the</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translation</a:t>
            </a:r>
            <a:r>
              <a:rPr lang="es-AR"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of nanomedicines to a clinical product: challenges and </a:t>
            </a:r>
            <a:r>
              <a:rPr lang="en-US" sz="1200" dirty="0" err="1">
                <a:latin typeface="Arial" panose="020B0604020202020204" pitchFamily="34" charset="0"/>
                <a:cs typeface="Arial" panose="020B0604020202020204" pitchFamily="34" charset="0"/>
              </a:rPr>
              <a:t>opportunities.Drug</a:t>
            </a:r>
            <a:r>
              <a:rPr lang="en-US" sz="1200" dirty="0">
                <a:latin typeface="Arial" panose="020B0604020202020204" pitchFamily="34" charset="0"/>
                <a:cs typeface="Arial" panose="020B0604020202020204" pitchFamily="34" charset="0"/>
              </a:rPr>
              <a:t> Discovery Today https://doi.org/10.1016/j.drudis.2018.01.047</a:t>
            </a:r>
            <a:endParaRPr lang="es-AR" sz="1200" dirty="0">
              <a:latin typeface="Arial" panose="020B0604020202020204" pitchFamily="34" charset="0"/>
              <a:cs typeface="Arial" panose="020B0604020202020204" pitchFamily="34" charset="0"/>
            </a:endParaRPr>
          </a:p>
        </p:txBody>
      </p:sp>
      <p:sp>
        <p:nvSpPr>
          <p:cNvPr id="5" name="Rectángulo 4">
            <a:extLst>
              <a:ext uri="{FF2B5EF4-FFF2-40B4-BE49-F238E27FC236}">
                <a16:creationId xmlns:a16="http://schemas.microsoft.com/office/drawing/2014/main" id="{FCFBFC44-C6BE-4213-9435-DDFC813B6364}"/>
              </a:ext>
            </a:extLst>
          </p:cNvPr>
          <p:cNvSpPr/>
          <p:nvPr/>
        </p:nvSpPr>
        <p:spPr>
          <a:xfrm>
            <a:off x="33470" y="569235"/>
            <a:ext cx="4538530" cy="2677656"/>
          </a:xfrm>
          <a:prstGeom prst="rect">
            <a:avLst/>
          </a:prstGeom>
        </p:spPr>
        <p:txBody>
          <a:bodyPr wrap="square">
            <a:spAutoFit/>
          </a:bodyPr>
          <a:lstStyle/>
          <a:p>
            <a:pPr algn="r"/>
            <a:r>
              <a:rPr lang="en-US" sz="2800" b="1" dirty="0" err="1">
                <a:solidFill>
                  <a:srgbClr val="00B050"/>
                </a:solidFill>
                <a:latin typeface="Arial" panose="020B0604020202020204" pitchFamily="34" charset="0"/>
                <a:cs typeface="Arial" panose="020B0604020202020204" pitchFamily="34" charset="0"/>
              </a:rPr>
              <a:t>Técnicas</a:t>
            </a:r>
            <a:r>
              <a:rPr lang="en-US" sz="2800" b="1" dirty="0">
                <a:solidFill>
                  <a:srgbClr val="00B050"/>
                </a:solidFill>
                <a:latin typeface="Arial" panose="020B0604020202020204" pitchFamily="34" charset="0"/>
                <a:cs typeface="Arial" panose="020B0604020202020204" pitchFamily="34" charset="0"/>
              </a:rPr>
              <a:t> </a:t>
            </a:r>
            <a:r>
              <a:rPr lang="en-US" sz="2800" b="1" dirty="0" err="1">
                <a:solidFill>
                  <a:srgbClr val="00B050"/>
                </a:solidFill>
                <a:latin typeface="Arial" panose="020B0604020202020204" pitchFamily="34" charset="0"/>
                <a:cs typeface="Arial" panose="020B0604020202020204" pitchFamily="34" charset="0"/>
              </a:rPr>
              <a:t>analíticas</a:t>
            </a:r>
            <a:r>
              <a:rPr lang="en-US" sz="2800" b="1" dirty="0">
                <a:solidFill>
                  <a:srgbClr val="00B050"/>
                </a:solidFill>
                <a:latin typeface="Arial" panose="020B0604020202020204" pitchFamily="34" charset="0"/>
                <a:cs typeface="Arial" panose="020B0604020202020204" pitchFamily="34" charset="0"/>
              </a:rPr>
              <a:t> </a:t>
            </a:r>
            <a:r>
              <a:rPr lang="en-US" sz="2800" b="1" dirty="0" err="1">
                <a:solidFill>
                  <a:srgbClr val="00B050"/>
                </a:solidFill>
                <a:latin typeface="Arial" panose="020B0604020202020204" pitchFamily="34" charset="0"/>
                <a:cs typeface="Arial" panose="020B0604020202020204" pitchFamily="34" charset="0"/>
              </a:rPr>
              <a:t>empleadas</a:t>
            </a:r>
            <a:r>
              <a:rPr lang="en-US" sz="2800" b="1" dirty="0">
                <a:solidFill>
                  <a:srgbClr val="00B050"/>
                </a:solidFill>
                <a:latin typeface="Arial" panose="020B0604020202020204" pitchFamily="34" charset="0"/>
                <a:cs typeface="Arial" panose="020B0604020202020204" pitchFamily="34" charset="0"/>
              </a:rPr>
              <a:t> </a:t>
            </a:r>
            <a:r>
              <a:rPr lang="en-US" sz="2800" b="1" dirty="0" err="1">
                <a:solidFill>
                  <a:srgbClr val="00B050"/>
                </a:solidFill>
                <a:latin typeface="Arial" panose="020B0604020202020204" pitchFamily="34" charset="0"/>
                <a:cs typeface="Arial" panose="020B0604020202020204" pitchFamily="34" charset="0"/>
              </a:rPr>
              <a:t>en</a:t>
            </a:r>
            <a:r>
              <a:rPr lang="en-US" sz="2800" b="1" dirty="0">
                <a:solidFill>
                  <a:srgbClr val="00B050"/>
                </a:solidFill>
                <a:latin typeface="Arial" panose="020B0604020202020204" pitchFamily="34" charset="0"/>
                <a:cs typeface="Arial" panose="020B0604020202020204" pitchFamily="34" charset="0"/>
              </a:rPr>
              <a:t> la </a:t>
            </a:r>
            <a:r>
              <a:rPr lang="en-US" sz="2800" b="1" dirty="0" err="1">
                <a:solidFill>
                  <a:srgbClr val="00B050"/>
                </a:solidFill>
                <a:latin typeface="Arial" panose="020B0604020202020204" pitchFamily="34" charset="0"/>
                <a:cs typeface="Arial" panose="020B0604020202020204" pitchFamily="34" charset="0"/>
              </a:rPr>
              <a:t>caracterización</a:t>
            </a:r>
            <a:r>
              <a:rPr lang="en-US" sz="2800" b="1" dirty="0">
                <a:solidFill>
                  <a:srgbClr val="00B050"/>
                </a:solidFill>
                <a:latin typeface="Arial" panose="020B0604020202020204" pitchFamily="34" charset="0"/>
                <a:cs typeface="Arial" panose="020B0604020202020204" pitchFamily="34" charset="0"/>
              </a:rPr>
              <a:t>  </a:t>
            </a:r>
            <a:r>
              <a:rPr lang="en-US" sz="2800" b="1" dirty="0" err="1">
                <a:solidFill>
                  <a:srgbClr val="00B050"/>
                </a:solidFill>
                <a:latin typeface="Arial" panose="020B0604020202020204" pitchFamily="34" charset="0"/>
                <a:cs typeface="Arial" panose="020B0604020202020204" pitchFamily="34" charset="0"/>
              </a:rPr>
              <a:t>estructural</a:t>
            </a:r>
            <a:r>
              <a:rPr lang="en-US" sz="2800" b="1" dirty="0">
                <a:solidFill>
                  <a:srgbClr val="00B050"/>
                </a:solidFill>
                <a:latin typeface="Arial" panose="020B0604020202020204" pitchFamily="34" charset="0"/>
                <a:cs typeface="Arial" panose="020B0604020202020204" pitchFamily="34" charset="0"/>
              </a:rPr>
              <a:t> de nanomaterials</a:t>
            </a:r>
          </a:p>
          <a:p>
            <a:pPr algn="r"/>
            <a:r>
              <a:rPr lang="en-US" sz="2800" b="1" dirty="0">
                <a:solidFill>
                  <a:srgbClr val="00B050"/>
                </a:solidFill>
                <a:latin typeface="Arial" panose="020B0604020202020204" pitchFamily="34" charset="0"/>
                <a:cs typeface="Arial" panose="020B0604020202020204" pitchFamily="34" charset="0"/>
              </a:rPr>
              <a:t>(</a:t>
            </a:r>
            <a:r>
              <a:rPr lang="en-US" sz="2800" b="1" dirty="0" err="1">
                <a:solidFill>
                  <a:srgbClr val="00B050"/>
                </a:solidFill>
                <a:latin typeface="Arial" panose="020B0604020202020204" pitchFamily="34" charset="0"/>
                <a:cs typeface="Arial" panose="020B0604020202020204" pitchFamily="34" charset="0"/>
              </a:rPr>
              <a:t>cont</a:t>
            </a:r>
            <a:r>
              <a:rPr lang="en-US" sz="2800" b="1" dirty="0">
                <a:solidFill>
                  <a:srgbClr val="00B050"/>
                </a:solidFill>
                <a:latin typeface="Arial" panose="020B0604020202020204" pitchFamily="34" charset="0"/>
                <a:cs typeface="Arial" panose="020B0604020202020204" pitchFamily="34" charset="0"/>
              </a:rPr>
              <a:t>) </a:t>
            </a:r>
            <a:endParaRPr lang="es-AR" sz="2800" dirty="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04686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52CC9F2-E162-42F8-A714-1C9910D83AC8}"/>
              </a:ext>
            </a:extLst>
          </p:cNvPr>
          <p:cNvSpPr txBox="1"/>
          <p:nvPr/>
        </p:nvSpPr>
        <p:spPr>
          <a:xfrm>
            <a:off x="0" y="1922591"/>
            <a:ext cx="9144000" cy="1938992"/>
          </a:xfrm>
          <a:prstGeom prst="rect">
            <a:avLst/>
          </a:prstGeom>
          <a:noFill/>
          <a:effectLst>
            <a:glow rad="228600">
              <a:schemeClr val="accent5">
                <a:satMod val="175000"/>
                <a:alpha val="40000"/>
              </a:schemeClr>
            </a:glow>
            <a:reflection blurRad="6350" stA="50000" endA="300" endPos="40000" dir="5400000" sy="-100000" algn="bl" rotWithShape="0"/>
          </a:effectLst>
        </p:spPr>
        <p:txBody>
          <a:bodyPr wrap="square" rtlCol="0">
            <a:spAutoFit/>
          </a:bodyPr>
          <a:lstStyle/>
          <a:p>
            <a:pPr algn="ctr"/>
            <a:r>
              <a:rPr lang="es-AR" sz="2800" dirty="0" err="1">
                <a:latin typeface="Arial" panose="020B0604020202020204" pitchFamily="34" charset="0"/>
                <a:cs typeface="Arial" panose="020B0604020202020204" pitchFamily="34" charset="0"/>
              </a:rPr>
              <a:t>Nanobiotecnologia</a:t>
            </a:r>
            <a:r>
              <a:rPr lang="es-AR" sz="2800" dirty="0">
                <a:latin typeface="Arial" panose="020B0604020202020204" pitchFamily="34" charset="0"/>
                <a:cs typeface="Arial" panose="020B0604020202020204" pitchFamily="34" charset="0"/>
              </a:rPr>
              <a:t>: </a:t>
            </a:r>
            <a:r>
              <a:rPr lang="es-AR" sz="6000" dirty="0">
                <a:solidFill>
                  <a:srgbClr val="FF0000"/>
                </a:solidFill>
                <a:latin typeface="Bobcaygeon Plain BRK" pitchFamily="2" charset="0"/>
                <a:cs typeface="Arial" panose="020B0604020202020204" pitchFamily="34" charset="0"/>
              </a:rPr>
              <a:t>nuevas propiedades materiales</a:t>
            </a:r>
          </a:p>
        </p:txBody>
      </p:sp>
      <p:sp>
        <p:nvSpPr>
          <p:cNvPr id="5" name="Rectángulo 4">
            <a:extLst>
              <a:ext uri="{FF2B5EF4-FFF2-40B4-BE49-F238E27FC236}">
                <a16:creationId xmlns:a16="http://schemas.microsoft.com/office/drawing/2014/main" id="{59111CDB-3ADA-4520-AF3C-28B08C6AE0EC}"/>
              </a:ext>
            </a:extLst>
          </p:cNvPr>
          <p:cNvSpPr/>
          <p:nvPr/>
        </p:nvSpPr>
        <p:spPr>
          <a:xfrm>
            <a:off x="0" y="1448973"/>
            <a:ext cx="9144000" cy="1547445"/>
          </a:xfrm>
          <a:prstGeom prst="rect">
            <a:avLst/>
          </a:prstGeom>
          <a:noFill/>
          <a:ln>
            <a:noFill/>
          </a:ln>
          <a:effectLst>
            <a:glow rad="190500">
              <a:schemeClr val="accent1">
                <a:alpha val="50000"/>
              </a:schemeClr>
            </a:glow>
            <a:reflection blurRad="6350" stA="50000" endA="300" endPos="55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3433654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http://www.ntnutechzone.no/wp-content/uploads/2016/02/macro-micro-and-nanoscale-with-cellulos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31" y="1880175"/>
            <a:ext cx="9158613" cy="3122731"/>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esquinas redondeadas 4"/>
          <p:cNvSpPr/>
          <p:nvPr/>
        </p:nvSpPr>
        <p:spPr>
          <a:xfrm>
            <a:off x="5867400" y="1905000"/>
            <a:ext cx="1981200" cy="3352800"/>
          </a:xfrm>
          <a:prstGeom prst="roundRect">
            <a:avLst>
              <a:gd name="adj" fmla="val 10750"/>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AR" sz="1800" b="0" i="0" u="none" strike="noStrike" kern="0" cap="none" spc="0" normalizeH="0" baseline="0" noProof="0" dirty="0">
              <a:ln>
                <a:noFill/>
              </a:ln>
              <a:solidFill>
                <a:sysClr val="windowText" lastClr="000000"/>
              </a:solidFill>
              <a:effectLst/>
              <a:uLnTx/>
              <a:uFillTx/>
            </a:endParaRPr>
          </a:p>
        </p:txBody>
      </p:sp>
      <p:sp>
        <p:nvSpPr>
          <p:cNvPr id="6" name="CuadroTexto 5"/>
          <p:cNvSpPr txBox="1"/>
          <p:nvPr/>
        </p:nvSpPr>
        <p:spPr>
          <a:xfrm>
            <a:off x="3886200" y="5283958"/>
            <a:ext cx="5410200"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AR" sz="3200" b="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nanoescala:200/300-1 </a:t>
            </a:r>
            <a:r>
              <a:rPr kumimoji="0" lang="es-AR" sz="3200" b="0"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nm</a:t>
            </a:r>
            <a:endParaRPr kumimoji="0" lang="es-AR" sz="3200" b="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8" name="CuadroTexto 7"/>
          <p:cNvSpPr txBox="1"/>
          <p:nvPr/>
        </p:nvSpPr>
        <p:spPr>
          <a:xfrm>
            <a:off x="6248400" y="5894891"/>
            <a:ext cx="3048000"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AR" sz="3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1 </a:t>
            </a:r>
            <a:r>
              <a:rPr kumimoji="0" lang="es-AR" sz="32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nm</a:t>
            </a:r>
            <a:r>
              <a:rPr kumimoji="0" lang="es-AR" sz="3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10</a:t>
            </a:r>
            <a:r>
              <a:rPr kumimoji="0" lang="es-AR" sz="3200" b="0" i="0" u="none" strike="noStrike" kern="0" cap="none" spc="0" normalizeH="0" baseline="30000" noProof="0" dirty="0">
                <a:ln>
                  <a:noFill/>
                </a:ln>
                <a:solidFill>
                  <a:sysClr val="windowText" lastClr="000000"/>
                </a:solidFill>
                <a:effectLst/>
                <a:uLnTx/>
                <a:uFillTx/>
                <a:latin typeface="Arial" panose="020B0604020202020204" pitchFamily="34" charset="0"/>
                <a:cs typeface="Arial" panose="020B0604020202020204" pitchFamily="34" charset="0"/>
              </a:rPr>
              <a:t>-9</a:t>
            </a:r>
            <a:r>
              <a:rPr kumimoji="0" lang="es-AR" sz="3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m</a:t>
            </a:r>
          </a:p>
        </p:txBody>
      </p:sp>
    </p:spTree>
    <p:extLst>
      <p:ext uri="{BB962C8B-B14F-4D97-AF65-F5344CB8AC3E}">
        <p14:creationId xmlns:p14="http://schemas.microsoft.com/office/powerpoint/2010/main" val="180496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http://static.macanudo.com.ar/macanudo_pics/20140327.jpg"/>
          <p:cNvPicPr>
            <a:picLocks noChangeAspect="1" noChangeArrowheads="1"/>
          </p:cNvPicPr>
          <p:nvPr/>
        </p:nvPicPr>
        <p:blipFill>
          <a:blip r:embed="rId2"/>
          <a:srcRect/>
          <a:stretch>
            <a:fillRect/>
          </a:stretch>
        </p:blipFill>
        <p:spPr bwMode="auto">
          <a:xfrm>
            <a:off x="0" y="1572716"/>
            <a:ext cx="9153525" cy="3484245"/>
          </a:xfrm>
          <a:prstGeom prst="rect">
            <a:avLst/>
          </a:prstGeom>
          <a:noFill/>
        </p:spPr>
      </p:pic>
    </p:spTree>
    <p:extLst>
      <p:ext uri="{BB962C8B-B14F-4D97-AF65-F5344CB8AC3E}">
        <p14:creationId xmlns:p14="http://schemas.microsoft.com/office/powerpoint/2010/main" val="475796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0" y="525780"/>
            <a:ext cx="9144000" cy="461665"/>
          </a:xfrm>
          <a:prstGeom prst="rect">
            <a:avLst/>
          </a:prstGeom>
          <a:solidFill>
            <a:srgbClr val="FF0000"/>
          </a:solidFill>
        </p:spPr>
        <p:txBody>
          <a:bodyPr wrap="square" rtlCol="0">
            <a:spAutoFit/>
          </a:bodyPr>
          <a:lstStyle/>
          <a:p>
            <a:pPr algn="ctr"/>
            <a:r>
              <a:rPr lang="es-AR" sz="2400" dirty="0">
                <a:solidFill>
                  <a:schemeClr val="bg1"/>
                </a:solidFill>
                <a:latin typeface="Arial" panose="020B0604020202020204" pitchFamily="34" charset="0"/>
                <a:cs typeface="Arial" panose="020B0604020202020204" pitchFamily="34" charset="0"/>
              </a:rPr>
              <a:t>En la </a:t>
            </a:r>
            <a:r>
              <a:rPr lang="es-AR" sz="2400" b="1" dirty="0" err="1">
                <a:solidFill>
                  <a:schemeClr val="bg1"/>
                </a:solidFill>
                <a:latin typeface="Arial" panose="020B0604020202020204" pitchFamily="34" charset="0"/>
                <a:cs typeface="Arial" panose="020B0604020202020204" pitchFamily="34" charset="0"/>
              </a:rPr>
              <a:t>nanoescala</a:t>
            </a:r>
            <a:r>
              <a:rPr lang="es-AR" sz="2400" b="1" dirty="0">
                <a:solidFill>
                  <a:schemeClr val="bg1"/>
                </a:solidFill>
                <a:latin typeface="Arial" panose="020B0604020202020204" pitchFamily="34" charset="0"/>
                <a:cs typeface="Arial" panose="020B0604020202020204" pitchFamily="34" charset="0"/>
              </a:rPr>
              <a:t> </a:t>
            </a:r>
            <a:r>
              <a:rPr lang="es-AR" sz="2400" dirty="0">
                <a:solidFill>
                  <a:schemeClr val="bg1"/>
                </a:solidFill>
                <a:latin typeface="Arial" panose="020B0604020202020204" pitchFamily="34" charset="0"/>
                <a:cs typeface="Arial" panose="020B0604020202020204" pitchFamily="34" charset="0"/>
              </a:rPr>
              <a:t>ocurren nuevos fenómenos físicos y biológicos:  </a:t>
            </a:r>
          </a:p>
        </p:txBody>
      </p:sp>
      <p:pic>
        <p:nvPicPr>
          <p:cNvPr id="16386" name="Picture 2" descr="Nanowi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8818" y="1037454"/>
            <a:ext cx="4048125" cy="5392103"/>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6077583" y="6479566"/>
            <a:ext cx="3066417" cy="276999"/>
          </a:xfrm>
          <a:prstGeom prst="rect">
            <a:avLst/>
          </a:prstGeom>
        </p:spPr>
        <p:txBody>
          <a:bodyPr wrap="none">
            <a:spAutoFit/>
          </a:bodyPr>
          <a:lstStyle/>
          <a:p>
            <a:r>
              <a:rPr lang="es-AR" sz="1200" dirty="0">
                <a:latin typeface="Arial" panose="020B0604020202020204" pitchFamily="34" charset="0"/>
                <a:cs typeface="Arial" panose="020B0604020202020204" pitchFamily="34" charset="0"/>
              </a:rPr>
              <a:t>http://www.nano.gov/nanotech-101/special</a:t>
            </a:r>
          </a:p>
        </p:txBody>
      </p:sp>
      <p:sp>
        <p:nvSpPr>
          <p:cNvPr id="2" name="Rectángulo 1"/>
          <p:cNvSpPr/>
          <p:nvPr/>
        </p:nvSpPr>
        <p:spPr>
          <a:xfrm>
            <a:off x="-102870" y="3971836"/>
            <a:ext cx="3378818" cy="1200329"/>
          </a:xfrm>
          <a:prstGeom prst="rect">
            <a:avLst/>
          </a:prstGeom>
        </p:spPr>
        <p:txBody>
          <a:bodyPr wrap="square">
            <a:spAutoFit/>
          </a:bodyPr>
          <a:lstStyle/>
          <a:p>
            <a:pPr algn="r"/>
            <a:r>
              <a:rPr lang="en-US" dirty="0">
                <a:solidFill>
                  <a:srgbClr val="414141"/>
                </a:solidFill>
                <a:latin typeface="Arial" panose="020B0604020202020204" pitchFamily="34" charset="0"/>
              </a:rPr>
              <a:t>Computer simulation of electron motions within a nanowire that has a diameter in</a:t>
            </a:r>
            <a:br>
              <a:rPr lang="en-US" dirty="0">
                <a:solidFill>
                  <a:srgbClr val="414141"/>
                </a:solidFill>
                <a:latin typeface="Arial" panose="020B0604020202020204" pitchFamily="34" charset="0"/>
              </a:rPr>
            </a:br>
            <a:r>
              <a:rPr lang="en-US" dirty="0">
                <a:solidFill>
                  <a:srgbClr val="414141"/>
                </a:solidFill>
                <a:latin typeface="Arial" panose="020B0604020202020204" pitchFamily="34" charset="0"/>
              </a:rPr>
              <a:t>the nanoscale range.</a:t>
            </a:r>
            <a:endParaRPr lang="es-AR" dirty="0"/>
          </a:p>
        </p:txBody>
      </p:sp>
    </p:spTree>
    <p:extLst>
      <p:ext uri="{BB962C8B-B14F-4D97-AF65-F5344CB8AC3E}">
        <p14:creationId xmlns:p14="http://schemas.microsoft.com/office/powerpoint/2010/main" val="74243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Nanocub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4158"/>
            <a:ext cx="9641205" cy="4147185"/>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0" y="5934670"/>
            <a:ext cx="9144000" cy="646331"/>
          </a:xfrm>
          <a:prstGeom prst="rect">
            <a:avLst/>
          </a:prstGeom>
        </p:spPr>
        <p:txBody>
          <a:bodyPr wrap="square">
            <a:spAutoFit/>
          </a:bodyPr>
          <a:lstStyle/>
          <a:p>
            <a:pPr algn="ctr"/>
            <a:r>
              <a:rPr lang="en-US" b="1" dirty="0">
                <a:solidFill>
                  <a:srgbClr val="414141"/>
                </a:solidFill>
                <a:latin typeface="Arial" panose="020B0604020202020204" pitchFamily="34" charset="0"/>
              </a:rPr>
              <a:t>Illustration demonstrating the effect of the increased surface area provided by nanostructured materials</a:t>
            </a:r>
            <a:endParaRPr lang="es-AR" dirty="0"/>
          </a:p>
        </p:txBody>
      </p:sp>
      <p:sp>
        <p:nvSpPr>
          <p:cNvPr id="6" name="Rectángulo 5"/>
          <p:cNvSpPr/>
          <p:nvPr/>
        </p:nvSpPr>
        <p:spPr>
          <a:xfrm>
            <a:off x="6077583" y="6479566"/>
            <a:ext cx="3066417" cy="276999"/>
          </a:xfrm>
          <a:prstGeom prst="rect">
            <a:avLst/>
          </a:prstGeom>
        </p:spPr>
        <p:txBody>
          <a:bodyPr wrap="none">
            <a:spAutoFit/>
          </a:bodyPr>
          <a:lstStyle/>
          <a:p>
            <a:r>
              <a:rPr lang="es-AR" sz="1200" dirty="0">
                <a:latin typeface="Arial" panose="020B0604020202020204" pitchFamily="34" charset="0"/>
                <a:cs typeface="Arial" panose="020B0604020202020204" pitchFamily="34" charset="0"/>
              </a:rPr>
              <a:t>http://www.nano.gov/nanotech-101/special</a:t>
            </a:r>
          </a:p>
        </p:txBody>
      </p:sp>
      <p:sp>
        <p:nvSpPr>
          <p:cNvPr id="7" name="CuadroTexto 6"/>
          <p:cNvSpPr txBox="1"/>
          <p:nvPr/>
        </p:nvSpPr>
        <p:spPr>
          <a:xfrm>
            <a:off x="0" y="137160"/>
            <a:ext cx="9144000" cy="461665"/>
          </a:xfrm>
          <a:prstGeom prst="rect">
            <a:avLst/>
          </a:prstGeom>
          <a:solidFill>
            <a:srgbClr val="FF0000"/>
          </a:solidFill>
        </p:spPr>
        <p:txBody>
          <a:bodyPr wrap="square" rtlCol="0">
            <a:spAutoFit/>
          </a:bodyPr>
          <a:lstStyle/>
          <a:p>
            <a:pPr algn="ctr"/>
            <a:r>
              <a:rPr lang="es-AR" sz="2400" dirty="0">
                <a:solidFill>
                  <a:schemeClr val="bg1"/>
                </a:solidFill>
                <a:latin typeface="Arial" panose="020B0604020202020204" pitchFamily="34" charset="0"/>
                <a:cs typeface="Arial" panose="020B0604020202020204" pitchFamily="34" charset="0"/>
              </a:rPr>
              <a:t>Propiedades de la </a:t>
            </a:r>
            <a:r>
              <a:rPr lang="es-AR" sz="2400" dirty="0" err="1">
                <a:solidFill>
                  <a:schemeClr val="bg1"/>
                </a:solidFill>
                <a:latin typeface="Arial" panose="020B0604020202020204" pitchFamily="34" charset="0"/>
                <a:cs typeface="Arial" panose="020B0604020202020204" pitchFamily="34" charset="0"/>
              </a:rPr>
              <a:t>nanoescala</a:t>
            </a:r>
            <a:r>
              <a:rPr lang="es-AR" sz="2400" dirty="0">
                <a:solidFill>
                  <a:schemeClr val="bg1"/>
                </a:solidFill>
                <a:latin typeface="Arial" panose="020B0604020202020204" pitchFamily="34" charset="0"/>
                <a:cs typeface="Arial" panose="020B0604020202020204" pitchFamily="34" charset="0"/>
              </a:rPr>
              <a:t> 1: </a:t>
            </a:r>
            <a:r>
              <a:rPr lang="es-AR" sz="2400" dirty="0">
                <a:solidFill>
                  <a:schemeClr val="bg1"/>
                </a:solidFill>
                <a:latin typeface="Arial" panose="020B0604020202020204" pitchFamily="34" charset="0"/>
                <a:cs typeface="Arial" panose="020B0604020202020204" pitchFamily="34" charset="0"/>
                <a:sym typeface="Symbol" panose="05050102010706020507" pitchFamily="18" charset="2"/>
              </a:rPr>
              <a:t> área/volumen</a:t>
            </a:r>
            <a:r>
              <a:rPr lang="es-AR" sz="2400"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34120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www.nature.com/ncomms/2014/140117/ncomms4081/images/ncomms4081-f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6770"/>
            <a:ext cx="9010650" cy="5410200"/>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0" y="595937"/>
            <a:ext cx="9144000" cy="461665"/>
          </a:xfrm>
          <a:prstGeom prst="rect">
            <a:avLst/>
          </a:prstGeom>
          <a:solidFill>
            <a:srgbClr val="FF0000"/>
          </a:solidFill>
        </p:spPr>
        <p:txBody>
          <a:bodyPr wrap="square" rtlCol="0">
            <a:spAutoFit/>
          </a:bodyPr>
          <a:lstStyle/>
          <a:p>
            <a:pPr algn="ctr"/>
            <a:r>
              <a:rPr lang="es-AR" sz="2400" dirty="0">
                <a:solidFill>
                  <a:schemeClr val="bg1"/>
                </a:solidFill>
                <a:latin typeface="Arial" panose="020B0604020202020204" pitchFamily="34" charset="0"/>
                <a:cs typeface="Arial" panose="020B0604020202020204" pitchFamily="34" charset="0"/>
              </a:rPr>
              <a:t>Nadar en la </a:t>
            </a:r>
            <a:r>
              <a:rPr lang="es-AR" sz="2400" dirty="0" err="1">
                <a:solidFill>
                  <a:schemeClr val="bg1"/>
                </a:solidFill>
                <a:latin typeface="Arial" panose="020B0604020202020204" pitchFamily="34" charset="0"/>
                <a:cs typeface="Arial" panose="020B0604020202020204" pitchFamily="34" charset="0"/>
              </a:rPr>
              <a:t>nanoescala</a:t>
            </a:r>
            <a:r>
              <a:rPr lang="es-AR" sz="2400" dirty="0">
                <a:solidFill>
                  <a:schemeClr val="bg1"/>
                </a:solidFill>
                <a:latin typeface="Arial" panose="020B0604020202020204" pitchFamily="34" charset="0"/>
                <a:cs typeface="Arial" panose="020B0604020202020204" pitchFamily="34" charset="0"/>
              </a:rPr>
              <a:t>= nadar en dulce de leche </a:t>
            </a:r>
          </a:p>
        </p:txBody>
      </p:sp>
      <p:pic>
        <p:nvPicPr>
          <p:cNvPr id="21508" name="Picture 4" descr="http://cdn.lopezdoriga.com/wp-content/uploads/2016/08/phelps-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826" y="421592"/>
            <a:ext cx="10096500" cy="504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2705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1508"/>
                                        </p:tgtEl>
                                      </p:cBhvr>
                                    </p:animEffect>
                                    <p:set>
                                      <p:cBhvr>
                                        <p:cTn id="7" dur="1" fill="hold">
                                          <p:stCondLst>
                                            <p:cond delay="499"/>
                                          </p:stCondLst>
                                        </p:cTn>
                                        <p:tgtEl>
                                          <p:spTgt spid="215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8" name="Picture 8" descr="https://sustainablenano.files.wordpress.com/2013/03/blog_1_fig_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815" y="2322291"/>
            <a:ext cx="6696075" cy="4295775"/>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p:cNvSpPr txBox="1"/>
          <p:nvPr/>
        </p:nvSpPr>
        <p:spPr>
          <a:xfrm>
            <a:off x="0" y="137160"/>
            <a:ext cx="9144000" cy="461665"/>
          </a:xfrm>
          <a:prstGeom prst="rect">
            <a:avLst/>
          </a:prstGeom>
          <a:solidFill>
            <a:srgbClr val="FF0000"/>
          </a:solidFill>
        </p:spPr>
        <p:txBody>
          <a:bodyPr wrap="square" rtlCol="0">
            <a:spAutoFit/>
          </a:bodyPr>
          <a:lstStyle/>
          <a:p>
            <a:pPr algn="ctr"/>
            <a:r>
              <a:rPr lang="es-AR" sz="2400" dirty="0">
                <a:solidFill>
                  <a:schemeClr val="bg1"/>
                </a:solidFill>
                <a:latin typeface="Arial" panose="020B0604020202020204" pitchFamily="34" charset="0"/>
                <a:cs typeface="Arial" panose="020B0604020202020204" pitchFamily="34" charset="0"/>
              </a:rPr>
              <a:t>Propiedades de la </a:t>
            </a:r>
            <a:r>
              <a:rPr lang="es-AR" sz="2400" dirty="0" err="1">
                <a:solidFill>
                  <a:schemeClr val="bg1"/>
                </a:solidFill>
                <a:latin typeface="Arial" panose="020B0604020202020204" pitchFamily="34" charset="0"/>
                <a:cs typeface="Arial" panose="020B0604020202020204" pitchFamily="34" charset="0"/>
              </a:rPr>
              <a:t>nanoescala</a:t>
            </a:r>
            <a:r>
              <a:rPr lang="es-AR" sz="2400" dirty="0">
                <a:solidFill>
                  <a:schemeClr val="bg1"/>
                </a:solidFill>
                <a:latin typeface="Arial" panose="020B0604020202020204" pitchFamily="34" charset="0"/>
                <a:cs typeface="Arial" panose="020B0604020202020204" pitchFamily="34" charset="0"/>
              </a:rPr>
              <a:t> 2: nuevos fenómenos </a:t>
            </a:r>
            <a:r>
              <a:rPr lang="es-AR" sz="2400" dirty="0" err="1">
                <a:solidFill>
                  <a:schemeClr val="bg1"/>
                </a:solidFill>
                <a:latin typeface="Arial" panose="020B0604020202020204" pitchFamily="34" charset="0"/>
                <a:cs typeface="Arial" panose="020B0604020202020204" pitchFamily="34" charset="0"/>
              </a:rPr>
              <a:t>cuanticos</a:t>
            </a:r>
            <a:endParaRPr lang="es-AR" sz="2400" dirty="0">
              <a:solidFill>
                <a:schemeClr val="bg1"/>
              </a:solidFill>
              <a:latin typeface="Arial" panose="020B0604020202020204" pitchFamily="34" charset="0"/>
              <a:cs typeface="Arial" panose="020B0604020202020204" pitchFamily="34" charset="0"/>
            </a:endParaRPr>
          </a:p>
        </p:txBody>
      </p:sp>
      <p:sp>
        <p:nvSpPr>
          <p:cNvPr id="5" name="CuadroTexto 4"/>
          <p:cNvSpPr txBox="1"/>
          <p:nvPr/>
        </p:nvSpPr>
        <p:spPr>
          <a:xfrm>
            <a:off x="-148590" y="538586"/>
            <a:ext cx="9441180" cy="1200329"/>
          </a:xfrm>
          <a:prstGeom prst="rect">
            <a:avLst/>
          </a:prstGeom>
          <a:noFill/>
        </p:spPr>
        <p:txBody>
          <a:bodyPr wrap="square" rtlCol="0">
            <a:spAutoFit/>
          </a:bodyPr>
          <a:lstStyle/>
          <a:p>
            <a:pPr algn="ctr"/>
            <a:r>
              <a:rPr lang="es-AR" sz="2400" dirty="0">
                <a:latin typeface="Arial" panose="020B0604020202020204" pitchFamily="34" charset="0"/>
                <a:cs typeface="Arial" panose="020B0604020202020204" pitchFamily="34" charset="0"/>
              </a:rPr>
              <a:t>¡¡Cambio en las propiedades </a:t>
            </a:r>
            <a:r>
              <a:rPr lang="es-AR" sz="2400" b="1" dirty="0">
                <a:latin typeface="Arial" panose="020B0604020202020204" pitchFamily="34" charset="0"/>
                <a:cs typeface="Arial" panose="020B0604020202020204" pitchFamily="34" charset="0"/>
              </a:rPr>
              <a:t>intensivas </a:t>
            </a:r>
            <a:r>
              <a:rPr lang="es-AR" sz="2400" dirty="0">
                <a:solidFill>
                  <a:srgbClr val="FF0000"/>
                </a:solidFill>
                <a:latin typeface="Arial" panose="020B0604020202020204" pitchFamily="34" charset="0"/>
                <a:cs typeface="Arial" panose="020B0604020202020204" pitchFamily="34" charset="0"/>
              </a:rPr>
              <a:t>(punto  de fusión, fluorescencia, conductividad eléctrica, permeabilidad magnética, reactividad química</a:t>
            </a:r>
            <a:r>
              <a:rPr lang="es-AR" sz="2400" dirty="0">
                <a:solidFill>
                  <a:schemeClr val="bg1"/>
                </a:solidFill>
                <a:latin typeface="Arial" panose="020B0604020202020204" pitchFamily="34" charset="0"/>
                <a:cs typeface="Arial" panose="020B0604020202020204" pitchFamily="34" charset="0"/>
              </a:rPr>
              <a:t>) </a:t>
            </a:r>
            <a:r>
              <a:rPr lang="es-AR" sz="2400" b="1" dirty="0">
                <a:solidFill>
                  <a:srgbClr val="FF0000"/>
                </a:solidFill>
                <a:latin typeface="Arial" panose="020B0604020202020204" pitchFamily="34" charset="0"/>
                <a:cs typeface="Arial" panose="020B0604020202020204" pitchFamily="34" charset="0"/>
              </a:rPr>
              <a:t>en función del tamaño</a:t>
            </a:r>
            <a:r>
              <a:rPr lang="es-AR" sz="2400" b="1" dirty="0">
                <a:latin typeface="Arial" panose="020B0604020202020204" pitchFamily="34" charset="0"/>
                <a:cs typeface="Arial" panose="020B0604020202020204" pitchFamily="34" charset="0"/>
              </a:rPr>
              <a:t>!!</a:t>
            </a:r>
          </a:p>
        </p:txBody>
      </p:sp>
      <p:sp>
        <p:nvSpPr>
          <p:cNvPr id="2" name="Rectángulo 1"/>
          <p:cNvSpPr/>
          <p:nvPr/>
        </p:nvSpPr>
        <p:spPr>
          <a:xfrm>
            <a:off x="6077583" y="6479566"/>
            <a:ext cx="3066417" cy="276999"/>
          </a:xfrm>
          <a:prstGeom prst="rect">
            <a:avLst/>
          </a:prstGeom>
        </p:spPr>
        <p:txBody>
          <a:bodyPr wrap="none">
            <a:spAutoFit/>
          </a:bodyPr>
          <a:lstStyle/>
          <a:p>
            <a:r>
              <a:rPr lang="es-AR" sz="1200" dirty="0">
                <a:latin typeface="Arial" panose="020B0604020202020204" pitchFamily="34" charset="0"/>
                <a:cs typeface="Arial" panose="020B0604020202020204" pitchFamily="34" charset="0"/>
              </a:rPr>
              <a:t>http://www.nano.gov/nanotech-101/special</a:t>
            </a:r>
          </a:p>
        </p:txBody>
      </p:sp>
      <p:sp>
        <p:nvSpPr>
          <p:cNvPr id="3" name="Rectángulo 2"/>
          <p:cNvSpPr/>
          <p:nvPr/>
        </p:nvSpPr>
        <p:spPr>
          <a:xfrm>
            <a:off x="2975354" y="1814460"/>
            <a:ext cx="3866764" cy="461665"/>
          </a:xfrm>
          <a:prstGeom prst="rect">
            <a:avLst/>
          </a:prstGeom>
        </p:spPr>
        <p:txBody>
          <a:bodyPr wrap="none">
            <a:spAutoFit/>
          </a:bodyPr>
          <a:lstStyle/>
          <a:p>
            <a:r>
              <a:rPr lang="es-AR" sz="2400" dirty="0" err="1">
                <a:latin typeface="Arial" panose="020B0604020202020204" pitchFamily="34" charset="0"/>
                <a:cs typeface="Arial" panose="020B0604020202020204" pitchFamily="34" charset="0"/>
              </a:rPr>
              <a:t>Nanoparticulas</a:t>
            </a:r>
            <a:r>
              <a:rPr lang="es-AR" sz="2400" dirty="0">
                <a:latin typeface="Arial" panose="020B0604020202020204" pitchFamily="34" charset="0"/>
                <a:cs typeface="Arial" panose="020B0604020202020204" pitchFamily="34" charset="0"/>
              </a:rPr>
              <a:t> de oro (Au)</a:t>
            </a:r>
            <a:endParaRPr lang="es-AR" sz="2400" dirty="0"/>
          </a:p>
        </p:txBody>
      </p:sp>
    </p:spTree>
    <p:extLst>
      <p:ext uri="{BB962C8B-B14F-4D97-AF65-F5344CB8AC3E}">
        <p14:creationId xmlns:p14="http://schemas.microsoft.com/office/powerpoint/2010/main" val="15300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Picture 6" descr="http://www.taopatch.com/modules/blog/dataimages/IMG_7F8CA1-E333EC-39ACBD-18AD78-E3DBE3-AED509.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947" y="1409873"/>
            <a:ext cx="79629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tatic1.squarespace.com/static/526856d7e4b05b8fbefaa9b6/t/52b12ad0e4b0d9c93d4c9460/1387342547474/qdsizes-spectru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6772" y="923789"/>
            <a:ext cx="6191250" cy="6191250"/>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http://www.ubooks.pub/Books/B0/E20R2020/MAIN/images/image01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459" y="714375"/>
            <a:ext cx="8143875" cy="6143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35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www.researchgate.net/profile/Amanda_Barnard/publication/230912444/figure/fig6/AS:300389531439107@1448629853197/Figure-7-Virtual-sample-set-of-relaxed-gold-nanoparticles-of-different-sizes-and-shap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1665" y="1247066"/>
            <a:ext cx="5734050" cy="46672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bit.bme.jhu.edu/img/expimages/AuFi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25545"/>
            <a:ext cx="6672337" cy="344162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upo 7"/>
          <p:cNvGrpSpPr/>
          <p:nvPr/>
        </p:nvGrpSpPr>
        <p:grpSpPr>
          <a:xfrm>
            <a:off x="2900875" y="1932866"/>
            <a:ext cx="4114800" cy="4667251"/>
            <a:chOff x="2935165" y="2084812"/>
            <a:chExt cx="4114800" cy="4667251"/>
          </a:xfrm>
        </p:grpSpPr>
        <p:pic>
          <p:nvPicPr>
            <p:cNvPr id="6" name="Picture 2" descr="https://upload.wikimedia.org/wikipedia/commons/4/4d/Gold25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5165" y="2084812"/>
              <a:ext cx="4114800" cy="4197096"/>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p:cNvSpPr txBox="1"/>
            <p:nvPr/>
          </p:nvSpPr>
          <p:spPr>
            <a:xfrm>
              <a:off x="2935165" y="6290398"/>
              <a:ext cx="4114800" cy="461665"/>
            </a:xfrm>
            <a:prstGeom prst="rect">
              <a:avLst/>
            </a:prstGeom>
            <a:noFill/>
          </p:spPr>
          <p:txBody>
            <a:bodyPr wrap="square" rtlCol="0">
              <a:spAutoFit/>
            </a:bodyPr>
            <a:lstStyle/>
            <a:p>
              <a:r>
                <a:rPr lang="es-AR" sz="2400" b="1" dirty="0">
                  <a:solidFill>
                    <a:srgbClr val="FF0000"/>
                  </a:solidFill>
                  <a:latin typeface="Arial" panose="020B0604020202020204" pitchFamily="34" charset="0"/>
                  <a:cs typeface="Arial" panose="020B0604020202020204" pitchFamily="34" charset="0"/>
                </a:rPr>
                <a:t>5 </a:t>
              </a:r>
              <a:r>
                <a:rPr lang="es-AR" sz="2400" b="1" dirty="0" err="1">
                  <a:solidFill>
                    <a:srgbClr val="FF0000"/>
                  </a:solidFill>
                  <a:latin typeface="Arial" panose="020B0604020202020204" pitchFamily="34" charset="0"/>
                  <a:cs typeface="Arial" panose="020B0604020202020204" pitchFamily="34" charset="0"/>
                </a:rPr>
                <a:t>nm</a:t>
              </a:r>
              <a:r>
                <a:rPr lang="es-AR" sz="2400" b="1" dirty="0">
                  <a:solidFill>
                    <a:srgbClr val="FF0000"/>
                  </a:solidFill>
                  <a:latin typeface="Arial" panose="020B0604020202020204" pitchFamily="34" charset="0"/>
                  <a:cs typeface="Arial" panose="020B0604020202020204" pitchFamily="34" charset="0"/>
                </a:rPr>
                <a:t>        </a:t>
              </a:r>
              <a:r>
                <a:rPr lang="es-AR" sz="2400" dirty="0">
                  <a:latin typeface="Arial" panose="020B0604020202020204" pitchFamily="34" charset="0"/>
                  <a:cs typeface="Arial" panose="020B0604020202020204" pitchFamily="34" charset="0"/>
                </a:rPr>
                <a:t>			  </a:t>
              </a:r>
              <a:r>
                <a:rPr lang="es-AR" sz="2400" b="1" dirty="0">
                  <a:solidFill>
                    <a:srgbClr val="0000FF"/>
                  </a:solidFill>
                  <a:latin typeface="Arial" panose="020B0604020202020204" pitchFamily="34" charset="0"/>
                  <a:cs typeface="Arial" panose="020B0604020202020204" pitchFamily="34" charset="0"/>
                </a:rPr>
                <a:t>90 </a:t>
              </a:r>
              <a:r>
                <a:rPr lang="es-AR" sz="2400" b="1" dirty="0" err="1">
                  <a:solidFill>
                    <a:srgbClr val="0000FF"/>
                  </a:solidFill>
                  <a:latin typeface="Arial" panose="020B0604020202020204" pitchFamily="34" charset="0"/>
                  <a:cs typeface="Arial" panose="020B0604020202020204" pitchFamily="34" charset="0"/>
                </a:rPr>
                <a:t>nm</a:t>
              </a:r>
              <a:endParaRPr lang="es-AR" sz="2400" b="1" dirty="0">
                <a:solidFill>
                  <a:srgbClr val="0000FF"/>
                </a:solidFill>
                <a:latin typeface="Arial" panose="020B0604020202020204" pitchFamily="34" charset="0"/>
                <a:cs typeface="Arial" panose="020B0604020202020204" pitchFamily="34" charset="0"/>
              </a:endParaRPr>
            </a:p>
          </p:txBody>
        </p:sp>
      </p:grpSp>
      <p:sp>
        <p:nvSpPr>
          <p:cNvPr id="9" name="CuadroTexto 8"/>
          <p:cNvSpPr txBox="1"/>
          <p:nvPr/>
        </p:nvSpPr>
        <p:spPr>
          <a:xfrm>
            <a:off x="0" y="137160"/>
            <a:ext cx="9144000" cy="830997"/>
          </a:xfrm>
          <a:prstGeom prst="rect">
            <a:avLst/>
          </a:prstGeom>
          <a:solidFill>
            <a:srgbClr val="FF0000"/>
          </a:solidFill>
        </p:spPr>
        <p:txBody>
          <a:bodyPr wrap="square" rtlCol="0">
            <a:spAutoFit/>
          </a:bodyPr>
          <a:lstStyle/>
          <a:p>
            <a:pPr algn="ctr"/>
            <a:r>
              <a:rPr lang="es-AR" sz="2400" dirty="0">
                <a:solidFill>
                  <a:schemeClr val="bg1"/>
                </a:solidFill>
                <a:latin typeface="Arial" panose="020B0604020202020204" pitchFamily="34" charset="0"/>
                <a:cs typeface="Arial" panose="020B0604020202020204" pitchFamily="34" charset="0"/>
              </a:rPr>
              <a:t>Propiedades de la </a:t>
            </a:r>
            <a:r>
              <a:rPr lang="es-AR" sz="2400" dirty="0" err="1">
                <a:solidFill>
                  <a:schemeClr val="bg1"/>
                </a:solidFill>
                <a:latin typeface="Arial" panose="020B0604020202020204" pitchFamily="34" charset="0"/>
                <a:cs typeface="Arial" panose="020B0604020202020204" pitchFamily="34" charset="0"/>
              </a:rPr>
              <a:t>nanoescala</a:t>
            </a:r>
            <a:r>
              <a:rPr lang="es-AR" sz="2400" dirty="0">
                <a:solidFill>
                  <a:schemeClr val="bg1"/>
                </a:solidFill>
                <a:latin typeface="Arial" panose="020B0604020202020204" pitchFamily="34" charset="0"/>
                <a:cs typeface="Arial" panose="020B0604020202020204" pitchFamily="34" charset="0"/>
              </a:rPr>
              <a:t> 2: el color depende del tamaño y forma</a:t>
            </a:r>
          </a:p>
        </p:txBody>
      </p:sp>
      <p:pic>
        <p:nvPicPr>
          <p:cNvPr id="10" name="Picture 10" descr="http://nuevastecnologiasymateriales.com/wp-content/uploads/2015/08/Colores-de-nano-part%C3%ADculas-de-oro-y-plata-en-una-vidriera-seg%C3%BAn-su-tama%C3%B1o-y-forma-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0761" y="1522305"/>
            <a:ext cx="7239000" cy="3848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35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0" y="137160"/>
            <a:ext cx="9144000" cy="830997"/>
          </a:xfrm>
          <a:prstGeom prst="rect">
            <a:avLst/>
          </a:prstGeom>
          <a:solidFill>
            <a:srgbClr val="FF0000"/>
          </a:solidFill>
        </p:spPr>
        <p:txBody>
          <a:bodyPr wrap="square" rtlCol="0">
            <a:spAutoFit/>
          </a:bodyPr>
          <a:lstStyle/>
          <a:p>
            <a:pPr algn="ctr"/>
            <a:r>
              <a:rPr lang="es-AR" sz="2400" dirty="0">
                <a:solidFill>
                  <a:schemeClr val="bg1"/>
                </a:solidFill>
                <a:latin typeface="Arial" panose="020B0604020202020204" pitchFamily="34" charset="0"/>
                <a:cs typeface="Arial" panose="020B0604020202020204" pitchFamily="34" charset="0"/>
              </a:rPr>
              <a:t>Propiedades de la </a:t>
            </a:r>
            <a:r>
              <a:rPr lang="es-AR" sz="2400" dirty="0" err="1">
                <a:solidFill>
                  <a:schemeClr val="bg1"/>
                </a:solidFill>
                <a:latin typeface="Arial" panose="020B0604020202020204" pitchFamily="34" charset="0"/>
                <a:cs typeface="Arial" panose="020B0604020202020204" pitchFamily="34" charset="0"/>
              </a:rPr>
              <a:t>nanoescala</a:t>
            </a:r>
            <a:r>
              <a:rPr lang="es-AR" sz="2400" dirty="0">
                <a:solidFill>
                  <a:schemeClr val="bg1"/>
                </a:solidFill>
                <a:latin typeface="Arial" panose="020B0604020202020204" pitchFamily="34" charset="0"/>
                <a:cs typeface="Arial" panose="020B0604020202020204" pitchFamily="34" charset="0"/>
              </a:rPr>
              <a:t> 2: nuevos fenómenos cuánticos: SPR Surface </a:t>
            </a:r>
            <a:r>
              <a:rPr lang="es-AR" sz="2400" dirty="0" err="1">
                <a:solidFill>
                  <a:schemeClr val="bg1"/>
                </a:solidFill>
                <a:latin typeface="Arial" panose="020B0604020202020204" pitchFamily="34" charset="0"/>
                <a:cs typeface="Arial" panose="020B0604020202020204" pitchFamily="34" charset="0"/>
              </a:rPr>
              <a:t>Plasmon</a:t>
            </a:r>
            <a:r>
              <a:rPr lang="es-AR" sz="2400" dirty="0">
                <a:solidFill>
                  <a:schemeClr val="bg1"/>
                </a:solidFill>
                <a:latin typeface="Arial" panose="020B0604020202020204" pitchFamily="34" charset="0"/>
                <a:cs typeface="Arial" panose="020B0604020202020204" pitchFamily="34" charset="0"/>
              </a:rPr>
              <a:t> </a:t>
            </a:r>
            <a:r>
              <a:rPr lang="es-AR" sz="2400" dirty="0" err="1">
                <a:solidFill>
                  <a:schemeClr val="bg1"/>
                </a:solidFill>
                <a:latin typeface="Arial" panose="020B0604020202020204" pitchFamily="34" charset="0"/>
                <a:cs typeface="Arial" panose="020B0604020202020204" pitchFamily="34" charset="0"/>
              </a:rPr>
              <a:t>Resonance</a:t>
            </a:r>
            <a:endParaRPr lang="es-AR" sz="2400" dirty="0">
              <a:solidFill>
                <a:schemeClr val="bg1"/>
              </a:solidFill>
              <a:latin typeface="Arial" panose="020B0604020202020204" pitchFamily="34" charset="0"/>
              <a:cs typeface="Arial" panose="020B0604020202020204" pitchFamily="34" charset="0"/>
            </a:endParaRPr>
          </a:p>
        </p:txBody>
      </p:sp>
      <p:pic>
        <p:nvPicPr>
          <p:cNvPr id="16388" name="Picture 4" descr="http://d2gme0e5d9kd75.cloudfront.net/content/royfocus/3/3/20130006/F1.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629" y="1018959"/>
            <a:ext cx="7802880" cy="5632704"/>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http://pubs.rsc.org/services/images/RSCpubs.ePlatform.Service.FreeContent.ImageService.svc/ImageService/Articleimage/2012/CS/c1cs15184c/c1cs15184c-f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97" y="1162358"/>
            <a:ext cx="8965406" cy="5345906"/>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http://www.nanowerk.com/spotlight/id1247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 y="2779798"/>
            <a:ext cx="8001000" cy="3728466"/>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http://tcr.amegroups.com/article/viewFile/1547/html/878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821" y="1613882"/>
            <a:ext cx="8557143" cy="4442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00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26394" t="-3301" r="1133" b="2425"/>
          <a:stretch/>
        </p:blipFill>
        <p:spPr>
          <a:xfrm>
            <a:off x="964173" y="1116722"/>
            <a:ext cx="6780576" cy="4882610"/>
          </a:xfrm>
          <a:prstGeom prst="rect">
            <a:avLst/>
          </a:prstGeom>
        </p:spPr>
      </p:pic>
      <p:sp>
        <p:nvSpPr>
          <p:cNvPr id="6" name="Rectángulo 5"/>
          <p:cNvSpPr/>
          <p:nvPr/>
        </p:nvSpPr>
        <p:spPr>
          <a:xfrm>
            <a:off x="0" y="6146557"/>
            <a:ext cx="9023684" cy="646331"/>
          </a:xfrm>
          <a:prstGeom prst="rect">
            <a:avLst/>
          </a:prstGeom>
          <a:noFill/>
        </p:spPr>
        <p:txBody>
          <a:bodyPr wrap="square">
            <a:spAutoFit/>
          </a:bodyPr>
          <a:lstStyle/>
          <a:p>
            <a:pPr algn="ctr"/>
            <a:r>
              <a:rPr lang="en-US" dirty="0">
                <a:solidFill>
                  <a:srgbClr val="0000FF"/>
                </a:solidFill>
                <a:latin typeface="Arial" panose="020B0604020202020204" pitchFamily="34" charset="0"/>
              </a:rPr>
              <a:t> </a:t>
            </a:r>
            <a:r>
              <a:rPr lang="en-US" b="1" dirty="0">
                <a:solidFill>
                  <a:srgbClr val="0000FF"/>
                </a:solidFill>
                <a:latin typeface="Arial" panose="020B0604020202020204" pitchFamily="34" charset="0"/>
              </a:rPr>
              <a:t>(B) </a:t>
            </a:r>
            <a:r>
              <a:rPr lang="en-US" dirty="0">
                <a:solidFill>
                  <a:srgbClr val="0000FF"/>
                </a:solidFill>
                <a:latin typeface="Arial" panose="020B0604020202020204" pitchFamily="34" charset="0"/>
              </a:rPr>
              <a:t>PS-PEG NPs remained in systemic circulation, whereas</a:t>
            </a:r>
          </a:p>
          <a:p>
            <a:pPr algn="ctr"/>
            <a:r>
              <a:rPr lang="en-US" dirty="0">
                <a:solidFill>
                  <a:srgbClr val="0000FF"/>
                </a:solidFill>
                <a:latin typeface="Arial" panose="020B0604020202020204" pitchFamily="34" charset="0"/>
              </a:rPr>
              <a:t>uncoated PS-COOH NPs accumulate in the liver. </a:t>
            </a:r>
            <a:endParaRPr lang="es-AR" dirty="0"/>
          </a:p>
        </p:txBody>
      </p:sp>
      <p:sp>
        <p:nvSpPr>
          <p:cNvPr id="7" name="Rectángulo 6"/>
          <p:cNvSpPr/>
          <p:nvPr/>
        </p:nvSpPr>
        <p:spPr>
          <a:xfrm>
            <a:off x="105997" y="0"/>
            <a:ext cx="9144000" cy="646331"/>
          </a:xfrm>
          <a:prstGeom prst="rect">
            <a:avLst/>
          </a:prstGeom>
        </p:spPr>
        <p:txBody>
          <a:bodyPr wrap="square">
            <a:spAutoFit/>
          </a:bodyPr>
          <a:lstStyle/>
          <a:p>
            <a:pPr algn="r"/>
            <a:r>
              <a:rPr lang="es-AR" sz="1200" dirty="0">
                <a:solidFill>
                  <a:srgbClr val="231F20"/>
                </a:solidFill>
                <a:latin typeface="Arial" panose="020B0604020202020204" pitchFamily="34" charset="0"/>
                <a:cs typeface="Arial" panose="020B0604020202020204" pitchFamily="34" charset="0"/>
              </a:rPr>
              <a:t>Jung </a:t>
            </a:r>
            <a:r>
              <a:rPr lang="es-AR" sz="1200" dirty="0" err="1">
                <a:solidFill>
                  <a:srgbClr val="231F20"/>
                </a:solidFill>
                <a:latin typeface="Arial" panose="020B0604020202020204" pitchFamily="34" charset="0"/>
                <a:cs typeface="Arial" panose="020B0604020202020204" pitchFamily="34" charset="0"/>
              </a:rPr>
              <a:t>Soo</a:t>
            </a:r>
            <a:r>
              <a:rPr lang="es-AR" sz="1200" dirty="0">
                <a:solidFill>
                  <a:srgbClr val="231F20"/>
                </a:solidFill>
                <a:latin typeface="Arial" panose="020B0604020202020204" pitchFamily="34" charset="0"/>
                <a:cs typeface="Arial" panose="020B0604020202020204" pitchFamily="34" charset="0"/>
              </a:rPr>
              <a:t> </a:t>
            </a:r>
            <a:r>
              <a:rPr lang="es-AR" sz="1200" dirty="0" err="1">
                <a:solidFill>
                  <a:srgbClr val="231F20"/>
                </a:solidFill>
                <a:latin typeface="Arial" panose="020B0604020202020204" pitchFamily="34" charset="0"/>
                <a:cs typeface="Arial" panose="020B0604020202020204" pitchFamily="34" charset="0"/>
              </a:rPr>
              <a:t>Suk</a:t>
            </a:r>
            <a:r>
              <a:rPr lang="es-AR" sz="1200" dirty="0">
                <a:solidFill>
                  <a:srgbClr val="231F20"/>
                </a:solidFill>
                <a:latin typeface="Arial" panose="020B0604020202020204" pitchFamily="34" charset="0"/>
                <a:cs typeface="Arial" panose="020B0604020202020204" pitchFamily="34" charset="0"/>
              </a:rPr>
              <a:t>, </a:t>
            </a:r>
            <a:r>
              <a:rPr lang="es-AR" sz="1200" dirty="0" err="1">
                <a:solidFill>
                  <a:srgbClr val="231F20"/>
                </a:solidFill>
                <a:latin typeface="Arial" panose="020B0604020202020204" pitchFamily="34" charset="0"/>
                <a:cs typeface="Arial" panose="020B0604020202020204" pitchFamily="34" charset="0"/>
              </a:rPr>
              <a:t>Qingguo</a:t>
            </a:r>
            <a:r>
              <a:rPr lang="es-AR" sz="1200" dirty="0">
                <a:solidFill>
                  <a:srgbClr val="231F20"/>
                </a:solidFill>
                <a:latin typeface="Arial" panose="020B0604020202020204" pitchFamily="34" charset="0"/>
                <a:cs typeface="Arial" panose="020B0604020202020204" pitchFamily="34" charset="0"/>
              </a:rPr>
              <a:t> </a:t>
            </a:r>
            <a:r>
              <a:rPr lang="es-AR" sz="1200" dirty="0" err="1">
                <a:solidFill>
                  <a:srgbClr val="231F20"/>
                </a:solidFill>
                <a:latin typeface="Arial" panose="020B0604020202020204" pitchFamily="34" charset="0"/>
                <a:cs typeface="Arial" panose="020B0604020202020204" pitchFamily="34" charset="0"/>
              </a:rPr>
              <a:t>Xu</a:t>
            </a:r>
            <a:r>
              <a:rPr lang="es-AR" sz="1200" dirty="0">
                <a:solidFill>
                  <a:srgbClr val="231F20"/>
                </a:solidFill>
                <a:latin typeface="Arial" panose="020B0604020202020204" pitchFamily="34" charset="0"/>
                <a:cs typeface="Arial" panose="020B0604020202020204" pitchFamily="34" charset="0"/>
              </a:rPr>
              <a:t>, </a:t>
            </a:r>
            <a:r>
              <a:rPr lang="es-AR" sz="1200" dirty="0" err="1">
                <a:solidFill>
                  <a:srgbClr val="231F20"/>
                </a:solidFill>
                <a:latin typeface="Arial" panose="020B0604020202020204" pitchFamily="34" charset="0"/>
                <a:cs typeface="Arial" panose="020B0604020202020204" pitchFamily="34" charset="0"/>
              </a:rPr>
              <a:t>Namho</a:t>
            </a:r>
            <a:r>
              <a:rPr lang="es-AR" sz="1200" dirty="0">
                <a:solidFill>
                  <a:srgbClr val="231F20"/>
                </a:solidFill>
                <a:latin typeface="Arial" panose="020B0604020202020204" pitchFamily="34" charset="0"/>
                <a:cs typeface="Arial" panose="020B0604020202020204" pitchFamily="34" charset="0"/>
              </a:rPr>
              <a:t> Kim, Justin </a:t>
            </a:r>
            <a:r>
              <a:rPr lang="es-AR" sz="1200" dirty="0" err="1">
                <a:solidFill>
                  <a:srgbClr val="231F20"/>
                </a:solidFill>
                <a:latin typeface="Arial" panose="020B0604020202020204" pitchFamily="34" charset="0"/>
                <a:cs typeface="Arial" panose="020B0604020202020204" pitchFamily="34" charset="0"/>
              </a:rPr>
              <a:t>Hanes</a:t>
            </a:r>
            <a:r>
              <a:rPr lang="es-AR" sz="1200" dirty="0">
                <a:solidFill>
                  <a:srgbClr val="231F20"/>
                </a:solidFill>
                <a:latin typeface="Arial" panose="020B0604020202020204" pitchFamily="34" charset="0"/>
                <a:cs typeface="Arial" panose="020B0604020202020204" pitchFamily="34" charset="0"/>
              </a:rPr>
              <a:t>, Laura</a:t>
            </a:r>
          </a:p>
          <a:p>
            <a:pPr algn="r"/>
            <a:r>
              <a:rPr lang="en-US" sz="1200" dirty="0">
                <a:solidFill>
                  <a:srgbClr val="231F20"/>
                </a:solidFill>
                <a:latin typeface="Arial" panose="020B0604020202020204" pitchFamily="34" charset="0"/>
                <a:cs typeface="Arial" panose="020B0604020202020204" pitchFamily="34" charset="0"/>
              </a:rPr>
              <a:t>M. Ensign, </a:t>
            </a:r>
            <a:r>
              <a:rPr lang="en-US" sz="1200" dirty="0" err="1">
                <a:solidFill>
                  <a:srgbClr val="231F20"/>
                </a:solidFill>
                <a:latin typeface="Arial" panose="020B0604020202020204" pitchFamily="34" charset="0"/>
                <a:cs typeface="Arial" panose="020B0604020202020204" pitchFamily="34" charset="0"/>
              </a:rPr>
              <a:t>PEGylation</a:t>
            </a:r>
            <a:r>
              <a:rPr lang="en-US" sz="1200" dirty="0">
                <a:solidFill>
                  <a:srgbClr val="231F20"/>
                </a:solidFill>
                <a:latin typeface="Arial" panose="020B0604020202020204" pitchFamily="34" charset="0"/>
                <a:cs typeface="Arial" panose="020B0604020202020204" pitchFamily="34" charset="0"/>
              </a:rPr>
              <a:t> as a strategy for improving nanoparticle-based drug and gene</a:t>
            </a:r>
          </a:p>
          <a:p>
            <a:pPr algn="r"/>
            <a:r>
              <a:rPr lang="en-US" sz="1200" dirty="0">
                <a:solidFill>
                  <a:srgbClr val="231F20"/>
                </a:solidFill>
                <a:latin typeface="Arial" panose="020B0604020202020204" pitchFamily="34" charset="0"/>
                <a:cs typeface="Arial" panose="020B0604020202020204" pitchFamily="34" charset="0"/>
              </a:rPr>
              <a:t>delivery, </a:t>
            </a:r>
            <a:r>
              <a:rPr lang="en-US" sz="1200" i="1" dirty="0">
                <a:solidFill>
                  <a:srgbClr val="231F20"/>
                </a:solidFill>
                <a:latin typeface="Arial" panose="020B0604020202020204" pitchFamily="34" charset="0"/>
                <a:cs typeface="Arial" panose="020B0604020202020204" pitchFamily="34" charset="0"/>
              </a:rPr>
              <a:t>Advanced Drug Delivery Reviews </a:t>
            </a:r>
            <a:r>
              <a:rPr lang="en-US" sz="1200" dirty="0">
                <a:solidFill>
                  <a:srgbClr val="231F20"/>
                </a:solidFill>
                <a:latin typeface="Arial" panose="020B0604020202020204" pitchFamily="34" charset="0"/>
                <a:cs typeface="Arial" panose="020B0604020202020204" pitchFamily="34" charset="0"/>
              </a:rPr>
              <a:t>(2015),</a:t>
            </a:r>
            <a:endParaRPr lang="es-AR" sz="1200" dirty="0">
              <a:latin typeface="Arial" panose="020B0604020202020204" pitchFamily="34" charset="0"/>
              <a:cs typeface="Arial" panose="020B0604020202020204" pitchFamily="34" charset="0"/>
            </a:endParaRPr>
          </a:p>
        </p:txBody>
      </p:sp>
      <p:sp>
        <p:nvSpPr>
          <p:cNvPr id="8" name="7 CuadroTexto"/>
          <p:cNvSpPr txBox="1"/>
          <p:nvPr/>
        </p:nvSpPr>
        <p:spPr>
          <a:xfrm rot="16200000">
            <a:off x="-3024028" y="3198168"/>
            <a:ext cx="6858001" cy="46166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wrap="square" lIns="91436" tIns="45718" rIns="91436" bIns="45718">
            <a:spAutoFit/>
          </a:bodyPr>
          <a:lstStyle/>
          <a:p>
            <a:pPr algn="ctr">
              <a:defRPr/>
            </a:pPr>
            <a:r>
              <a:rPr lang="es-AR" sz="2400" b="1" dirty="0">
                <a:latin typeface="Arial" pitchFamily="34" charset="0"/>
                <a:cs typeface="Arial" pitchFamily="34" charset="0"/>
              </a:rPr>
              <a:t>Efecto de la </a:t>
            </a:r>
            <a:r>
              <a:rPr lang="es-AR" sz="2400" b="1" dirty="0" err="1">
                <a:latin typeface="Arial" pitchFamily="34" charset="0"/>
                <a:cs typeface="Arial" pitchFamily="34" charset="0"/>
              </a:rPr>
              <a:t>peguilacion</a:t>
            </a:r>
            <a:endParaRPr lang="es-AR" sz="2400" b="1" dirty="0">
              <a:latin typeface="Arial" pitchFamily="34" charset="0"/>
              <a:cs typeface="Arial" pitchFamily="34" charset="0"/>
            </a:endParaRPr>
          </a:p>
        </p:txBody>
      </p:sp>
      <p:sp>
        <p:nvSpPr>
          <p:cNvPr id="2" name="Rectángulo redondeado 1"/>
          <p:cNvSpPr/>
          <p:nvPr/>
        </p:nvSpPr>
        <p:spPr>
          <a:xfrm>
            <a:off x="3224463" y="1116722"/>
            <a:ext cx="1973180" cy="5029835"/>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Tree>
    <p:extLst>
      <p:ext uri="{BB962C8B-B14F-4D97-AF65-F5344CB8AC3E}">
        <p14:creationId xmlns:p14="http://schemas.microsoft.com/office/powerpoint/2010/main" val="103225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0" y="549275"/>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 altLang="es-AR" b="1">
                <a:latin typeface="Arial" panose="020B0604020202020204" pitchFamily="34" charset="0"/>
                <a:cs typeface="Arial" panose="020B0604020202020204" pitchFamily="34" charset="0"/>
              </a:rPr>
              <a:t>Nanotubos C</a:t>
            </a:r>
          </a:p>
        </p:txBody>
      </p:sp>
      <p:pic>
        <p:nvPicPr>
          <p:cNvPr id="22531" name="Picture 3"/>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203575" y="2565400"/>
            <a:ext cx="2905125" cy="2087563"/>
          </a:xfrm>
          <a:noFill/>
          <a:ln/>
        </p:spPr>
      </p:pic>
      <p:sp>
        <p:nvSpPr>
          <p:cNvPr id="22532" name="Text Box 4"/>
          <p:cNvSpPr txBox="1">
            <a:spLocks noChangeArrowheads="1"/>
          </p:cNvSpPr>
          <p:nvPr/>
        </p:nvSpPr>
        <p:spPr bwMode="auto">
          <a:xfrm>
            <a:off x="2627313" y="4940300"/>
            <a:ext cx="43926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es-AR" sz="1200">
                <a:latin typeface="Arial" panose="020B0604020202020204" pitchFamily="34" charset="0"/>
                <a:cs typeface="Arial" panose="020B0604020202020204" pitchFamily="34" charset="0"/>
              </a:rPr>
              <a:t>Biochimica et Biophysica Acta 1758 (2006) 404-412. Funcionalized carbon nanotubes as emerging nanovectors for the delivery of therapeutics. Cedric Klumpp, Kostas Kostarelos, Maurizio Prato, Alberto Bianco.</a:t>
            </a:r>
          </a:p>
        </p:txBody>
      </p:sp>
      <p:sp>
        <p:nvSpPr>
          <p:cNvPr id="22533" name="Text Box 5"/>
          <p:cNvSpPr txBox="1">
            <a:spLocks noChangeArrowheads="1"/>
          </p:cNvSpPr>
          <p:nvPr/>
        </p:nvSpPr>
        <p:spPr bwMode="auto">
          <a:xfrm>
            <a:off x="3490913" y="2781300"/>
            <a:ext cx="793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 altLang="es-AR" sz="1600">
                <a:solidFill>
                  <a:schemeClr val="bg1"/>
                </a:solidFill>
                <a:latin typeface="Arial" panose="020B0604020202020204" pitchFamily="34" charset="0"/>
                <a:cs typeface="Arial" panose="020B0604020202020204" pitchFamily="34" charset="0"/>
              </a:rPr>
              <a:t>1</a:t>
            </a:r>
            <a:r>
              <a:rPr lang="es-ES" altLang="es-AR" sz="1600">
                <a:solidFill>
                  <a:schemeClr val="bg1"/>
                </a:solidFill>
                <a:latin typeface="Arial" panose="020B0604020202020204" pitchFamily="34" charset="0"/>
                <a:cs typeface="Arial" panose="020B0604020202020204" pitchFamily="34" charset="0"/>
                <a:sym typeface="Symbol" panose="05050102010706020507" pitchFamily="18" charset="2"/>
              </a:rPr>
              <a:t>m</a:t>
            </a:r>
          </a:p>
        </p:txBody>
      </p:sp>
      <p:sp>
        <p:nvSpPr>
          <p:cNvPr id="22534" name="Text Box 6"/>
          <p:cNvSpPr txBox="1">
            <a:spLocks noChangeArrowheads="1"/>
          </p:cNvSpPr>
          <p:nvPr/>
        </p:nvSpPr>
        <p:spPr bwMode="auto">
          <a:xfrm>
            <a:off x="4716463" y="2781300"/>
            <a:ext cx="12239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 altLang="es-AR" sz="1600">
                <a:solidFill>
                  <a:schemeClr val="bg1"/>
                </a:solidFill>
                <a:latin typeface="Arial" panose="020B0604020202020204" pitchFamily="34" charset="0"/>
                <a:cs typeface="Arial" panose="020B0604020202020204" pitchFamily="34" charset="0"/>
              </a:rPr>
              <a:t>250 nm</a:t>
            </a:r>
          </a:p>
        </p:txBody>
      </p:sp>
      <p:sp>
        <p:nvSpPr>
          <p:cNvPr id="22535" name="Text Box 7"/>
          <p:cNvSpPr txBox="1">
            <a:spLocks noChangeArrowheads="1"/>
          </p:cNvSpPr>
          <p:nvPr/>
        </p:nvSpPr>
        <p:spPr bwMode="auto">
          <a:xfrm>
            <a:off x="3419475" y="2132013"/>
            <a:ext cx="2520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 altLang="es-AR" sz="1200">
                <a:latin typeface="Arial" panose="020B0604020202020204" pitchFamily="34" charset="0"/>
                <a:cs typeface="Arial" panose="020B0604020202020204" pitchFamily="34" charset="0"/>
              </a:rPr>
              <a:t>monopared          multipared</a:t>
            </a:r>
          </a:p>
        </p:txBody>
      </p:sp>
      <p:sp>
        <p:nvSpPr>
          <p:cNvPr id="22536" name="Text Box 8"/>
          <p:cNvSpPr txBox="1">
            <a:spLocks noChangeArrowheads="1"/>
          </p:cNvSpPr>
          <p:nvPr/>
        </p:nvSpPr>
        <p:spPr bwMode="auto">
          <a:xfrm>
            <a:off x="4211638" y="1773238"/>
            <a:ext cx="1079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 altLang="es-AR" sz="1200">
                <a:latin typeface="Arial" panose="020B0604020202020204" pitchFamily="34" charset="0"/>
                <a:cs typeface="Arial" panose="020B0604020202020204" pitchFamily="34" charset="0"/>
              </a:rPr>
              <a:t>TEM</a:t>
            </a:r>
          </a:p>
        </p:txBody>
      </p:sp>
      <p:sp>
        <p:nvSpPr>
          <p:cNvPr id="22537" name="Text Box 9"/>
          <p:cNvSpPr txBox="1">
            <a:spLocks noChangeArrowheads="1"/>
          </p:cNvSpPr>
          <p:nvPr/>
        </p:nvSpPr>
        <p:spPr bwMode="auto">
          <a:xfrm>
            <a:off x="1835150" y="1125538"/>
            <a:ext cx="5184775"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 altLang="es-AR" sz="1200">
                <a:latin typeface="Arial" panose="020B0604020202020204" pitchFamily="34" charset="0"/>
                <a:cs typeface="Arial" panose="020B0604020202020204" pitchFamily="34" charset="0"/>
              </a:rPr>
              <a:t>Láminas de grafeno (sp</a:t>
            </a:r>
            <a:r>
              <a:rPr lang="es-ES" altLang="es-AR" sz="1200" baseline="30000">
                <a:latin typeface="Arial" panose="020B0604020202020204" pitchFamily="34" charset="0"/>
                <a:cs typeface="Arial" panose="020B0604020202020204" pitchFamily="34" charset="0"/>
              </a:rPr>
              <a:t>2</a:t>
            </a:r>
            <a:r>
              <a:rPr lang="es-ES" altLang="es-AR" sz="1200">
                <a:latin typeface="Arial" panose="020B0604020202020204" pitchFamily="34" charset="0"/>
                <a:cs typeface="Arial" panose="020B0604020202020204" pitchFamily="34" charset="0"/>
              </a:rPr>
              <a:t>) que se enrollan sobre si mismas</a:t>
            </a:r>
          </a:p>
          <a:p>
            <a:pPr>
              <a:spcBef>
                <a:spcPct val="50000"/>
              </a:spcBef>
            </a:pPr>
            <a:endParaRPr lang="es-ES" altLang="es-AR" sz="1200">
              <a:latin typeface="Arial" panose="020B0604020202020204" pitchFamily="34" charset="0"/>
              <a:cs typeface="Arial" panose="020B0604020202020204" pitchFamily="34" charset="0"/>
            </a:endParaRPr>
          </a:p>
          <a:p>
            <a:pPr>
              <a:spcBef>
                <a:spcPct val="50000"/>
              </a:spcBef>
            </a:pPr>
            <a:endParaRPr lang="es-ES" altLang="es-AR" sz="1200">
              <a:latin typeface="Arial" panose="020B0604020202020204" pitchFamily="34" charset="0"/>
              <a:cs typeface="Arial" panose="020B0604020202020204" pitchFamily="34" charset="0"/>
            </a:endParaRPr>
          </a:p>
          <a:p>
            <a:pPr>
              <a:spcBef>
                <a:spcPct val="50000"/>
              </a:spcBef>
            </a:pPr>
            <a:endParaRPr lang="es-ES" altLang="es-AR" sz="1200">
              <a:latin typeface="Arial" panose="020B0604020202020204" pitchFamily="34" charset="0"/>
              <a:cs typeface="Arial" panose="020B0604020202020204" pitchFamily="34" charset="0"/>
            </a:endParaRPr>
          </a:p>
          <a:p>
            <a:pPr>
              <a:spcBef>
                <a:spcPct val="50000"/>
              </a:spcBef>
            </a:pPr>
            <a:endParaRPr lang="es-ES" altLang="es-AR" sz="1200">
              <a:latin typeface="Arial" panose="020B0604020202020204" pitchFamily="34" charset="0"/>
              <a:cs typeface="Arial" panose="020B0604020202020204" pitchFamily="34" charset="0"/>
            </a:endParaRPr>
          </a:p>
          <a:p>
            <a:pPr>
              <a:spcBef>
                <a:spcPct val="50000"/>
              </a:spcBef>
            </a:pPr>
            <a:endParaRPr lang="es-ES" altLang="es-AR" sz="1200">
              <a:latin typeface="Arial" panose="020B0604020202020204" pitchFamily="34" charset="0"/>
              <a:cs typeface="Arial" panose="020B0604020202020204" pitchFamily="34" charset="0"/>
            </a:endParaRPr>
          </a:p>
        </p:txBody>
      </p:sp>
      <p:sp>
        <p:nvSpPr>
          <p:cNvPr id="22538" name="AutoShape 10"/>
          <p:cNvSpPr>
            <a:spLocks noChangeArrowheads="1"/>
          </p:cNvSpPr>
          <p:nvPr/>
        </p:nvSpPr>
        <p:spPr bwMode="auto">
          <a:xfrm rot="25709381">
            <a:off x="2027238" y="1509712"/>
            <a:ext cx="287338" cy="1389063"/>
          </a:xfrm>
          <a:prstGeom prst="can">
            <a:avLst>
              <a:gd name="adj" fmla="val 120856"/>
            </a:avLst>
          </a:pr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AR">
              <a:latin typeface="Arial" panose="020B0604020202020204" pitchFamily="34" charset="0"/>
              <a:cs typeface="Arial" panose="020B0604020202020204" pitchFamily="34" charset="0"/>
            </a:endParaRPr>
          </a:p>
        </p:txBody>
      </p:sp>
      <p:grpSp>
        <p:nvGrpSpPr>
          <p:cNvPr id="22539" name="Group 11"/>
          <p:cNvGrpSpPr>
            <a:grpSpLocks/>
          </p:cNvGrpSpPr>
          <p:nvPr/>
        </p:nvGrpSpPr>
        <p:grpSpPr bwMode="auto">
          <a:xfrm>
            <a:off x="6234113" y="1484313"/>
            <a:ext cx="1943100" cy="719137"/>
            <a:chOff x="1648" y="1116"/>
            <a:chExt cx="1224" cy="453"/>
          </a:xfrm>
        </p:grpSpPr>
        <p:sp>
          <p:nvSpPr>
            <p:cNvPr id="22540" name="AutoShape 12"/>
            <p:cNvSpPr>
              <a:spLocks noChangeArrowheads="1"/>
            </p:cNvSpPr>
            <p:nvPr/>
          </p:nvSpPr>
          <p:spPr bwMode="auto">
            <a:xfrm rot="15641517">
              <a:off x="2123" y="867"/>
              <a:ext cx="181" cy="1028"/>
            </a:xfrm>
            <a:prstGeom prst="can">
              <a:avLst>
                <a:gd name="adj" fmla="val 95027"/>
              </a:avLst>
            </a:pr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AR">
                <a:latin typeface="Arial" panose="020B0604020202020204" pitchFamily="34" charset="0"/>
                <a:cs typeface="Arial" panose="020B0604020202020204" pitchFamily="34" charset="0"/>
              </a:endParaRPr>
            </a:p>
          </p:txBody>
        </p:sp>
        <p:sp>
          <p:nvSpPr>
            <p:cNvPr id="22541" name="AutoShape 13"/>
            <p:cNvSpPr>
              <a:spLocks noChangeArrowheads="1"/>
            </p:cNvSpPr>
            <p:nvPr/>
          </p:nvSpPr>
          <p:spPr bwMode="auto">
            <a:xfrm rot="15641517">
              <a:off x="2056" y="806"/>
              <a:ext cx="317" cy="1119"/>
            </a:xfrm>
            <a:prstGeom prst="can">
              <a:avLst>
                <a:gd name="adj" fmla="val 88249"/>
              </a:avLst>
            </a:pr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AR">
                <a:latin typeface="Arial" panose="020B0604020202020204" pitchFamily="34" charset="0"/>
                <a:cs typeface="Arial" panose="020B0604020202020204" pitchFamily="34" charset="0"/>
              </a:endParaRPr>
            </a:p>
          </p:txBody>
        </p:sp>
        <p:sp>
          <p:nvSpPr>
            <p:cNvPr id="22542" name="AutoShape 14"/>
            <p:cNvSpPr>
              <a:spLocks noChangeArrowheads="1"/>
            </p:cNvSpPr>
            <p:nvPr/>
          </p:nvSpPr>
          <p:spPr bwMode="auto">
            <a:xfrm rot="15641517">
              <a:off x="2033" y="731"/>
              <a:ext cx="453" cy="1224"/>
            </a:xfrm>
            <a:prstGeom prst="can">
              <a:avLst>
                <a:gd name="adj" fmla="val 67550"/>
              </a:avLst>
            </a:pr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AR">
                <a:latin typeface="Arial" panose="020B0604020202020204" pitchFamily="34" charset="0"/>
                <a:cs typeface="Arial" panose="020B0604020202020204" pitchFamily="34" charset="0"/>
              </a:endParaRPr>
            </a:p>
          </p:txBody>
        </p:sp>
      </p:grpSp>
      <p:sp>
        <p:nvSpPr>
          <p:cNvPr id="22543" name="Text Box 15"/>
          <p:cNvSpPr txBox="1">
            <a:spLocks noChangeArrowheads="1"/>
          </p:cNvSpPr>
          <p:nvPr/>
        </p:nvSpPr>
        <p:spPr bwMode="auto">
          <a:xfrm>
            <a:off x="323850" y="3068638"/>
            <a:ext cx="1873250" cy="22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 altLang="es-AR" sz="1200">
                <a:solidFill>
                  <a:srgbClr val="FF0000"/>
                </a:solidFill>
                <a:latin typeface="Arial" panose="020B0604020202020204" pitchFamily="34" charset="0"/>
                <a:cs typeface="Arial" panose="020B0604020202020204" pitchFamily="34" charset="0"/>
              </a:rPr>
              <a:t>ESTABILIDAD MECÁNICA Y TÉRMICA</a:t>
            </a:r>
          </a:p>
          <a:p>
            <a:pPr algn="ctr">
              <a:spcBef>
                <a:spcPct val="50000"/>
              </a:spcBef>
            </a:pPr>
            <a:r>
              <a:rPr lang="es-ES" altLang="es-AR" sz="1200">
                <a:solidFill>
                  <a:srgbClr val="FF0000"/>
                </a:solidFill>
                <a:latin typeface="Arial" panose="020B0604020202020204" pitchFamily="34" charset="0"/>
                <a:cs typeface="Arial" panose="020B0604020202020204" pitchFamily="34" charset="0"/>
              </a:rPr>
              <a:t> EXCELENTES CONDUCTORES TÈRMICOS y electricos (A LO LARGO DEL EJE: </a:t>
            </a:r>
            <a:r>
              <a:rPr lang="es-ES" altLang="es-AR" sz="1200" b="1">
                <a:solidFill>
                  <a:srgbClr val="FF0000"/>
                </a:solidFill>
                <a:latin typeface="Arial" panose="020B0604020202020204" pitchFamily="34" charset="0"/>
                <a:cs typeface="Arial" panose="020B0604020202020204" pitchFamily="34" charset="0"/>
              </a:rPr>
              <a:t>BALISTICOS</a:t>
            </a:r>
            <a:r>
              <a:rPr lang="es-ES" altLang="es-AR" sz="1200">
                <a:solidFill>
                  <a:srgbClr val="FF0000"/>
                </a:solidFill>
                <a:latin typeface="Arial" panose="020B0604020202020204" pitchFamily="34" charset="0"/>
                <a:cs typeface="Arial" panose="020B0604020202020204" pitchFamily="34" charset="0"/>
              </a:rPr>
              <a:t>)</a:t>
            </a:r>
          </a:p>
          <a:p>
            <a:pPr algn="ctr">
              <a:spcBef>
                <a:spcPct val="50000"/>
              </a:spcBef>
            </a:pPr>
            <a:r>
              <a:rPr lang="es-ES" altLang="es-AR" sz="1200">
                <a:solidFill>
                  <a:srgbClr val="FF0000"/>
                </a:solidFill>
                <a:latin typeface="Arial" panose="020B0604020202020204" pitchFamily="34" charset="0"/>
                <a:cs typeface="Arial" panose="020B0604020202020204" pitchFamily="34" charset="0"/>
              </a:rPr>
              <a:t>AISLANTES </a:t>
            </a:r>
            <a:r>
              <a:rPr lang="es-ES" altLang="es-AR" sz="1200">
                <a:solidFill>
                  <a:srgbClr val="FF0000"/>
                </a:solidFill>
                <a:latin typeface="Arial" panose="020B0604020202020204" pitchFamily="34" charset="0"/>
                <a:cs typeface="Arial" panose="020B0604020202020204" pitchFamily="34" charset="0"/>
                <a:sym typeface="Symbol" panose="05050102010706020507" pitchFamily="18" charset="2"/>
              </a:rPr>
              <a:t> EJE</a:t>
            </a:r>
          </a:p>
          <a:p>
            <a:pPr algn="ctr">
              <a:spcBef>
                <a:spcPct val="50000"/>
              </a:spcBef>
            </a:pPr>
            <a:r>
              <a:rPr lang="es-ES" altLang="es-AR" sz="1200">
                <a:latin typeface="Arial" panose="020B0604020202020204" pitchFamily="34" charset="0"/>
                <a:cs typeface="Arial" panose="020B0604020202020204" pitchFamily="34" charset="0"/>
              </a:rPr>
              <a:t>NANOCOMPOSITES ANISOTRÓPICOS</a:t>
            </a:r>
          </a:p>
        </p:txBody>
      </p:sp>
      <p:grpSp>
        <p:nvGrpSpPr>
          <p:cNvPr id="22544" name="Group 16"/>
          <p:cNvGrpSpPr>
            <a:grpSpLocks/>
          </p:cNvGrpSpPr>
          <p:nvPr/>
        </p:nvGrpSpPr>
        <p:grpSpPr bwMode="auto">
          <a:xfrm>
            <a:off x="1116013" y="6151563"/>
            <a:ext cx="6873875" cy="706437"/>
            <a:chOff x="0" y="3748"/>
            <a:chExt cx="4330" cy="445"/>
          </a:xfrm>
        </p:grpSpPr>
        <p:sp>
          <p:nvSpPr>
            <p:cNvPr id="22545" name="Line 17"/>
            <p:cNvSpPr>
              <a:spLocks noChangeShapeType="1"/>
            </p:cNvSpPr>
            <p:nvPr/>
          </p:nvSpPr>
          <p:spPr bwMode="auto">
            <a:xfrm>
              <a:off x="703" y="3838"/>
              <a:ext cx="3627"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latin typeface="Arial" panose="020B0604020202020204" pitchFamily="34" charset="0"/>
                <a:cs typeface="Arial" panose="020B0604020202020204" pitchFamily="34" charset="0"/>
              </a:endParaRPr>
            </a:p>
          </p:txBody>
        </p:sp>
        <p:sp>
          <p:nvSpPr>
            <p:cNvPr id="22546" name="Line 18"/>
            <p:cNvSpPr>
              <a:spLocks noChangeShapeType="1"/>
            </p:cNvSpPr>
            <p:nvPr/>
          </p:nvSpPr>
          <p:spPr bwMode="auto">
            <a:xfrm>
              <a:off x="703" y="3974"/>
              <a:ext cx="363"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latin typeface="Arial" panose="020B0604020202020204" pitchFamily="34" charset="0"/>
                <a:cs typeface="Arial" panose="020B0604020202020204" pitchFamily="34" charset="0"/>
              </a:endParaRPr>
            </a:p>
          </p:txBody>
        </p:sp>
        <p:sp>
          <p:nvSpPr>
            <p:cNvPr id="22547" name="Line 19"/>
            <p:cNvSpPr>
              <a:spLocks noChangeShapeType="1"/>
            </p:cNvSpPr>
            <p:nvPr/>
          </p:nvSpPr>
          <p:spPr bwMode="auto">
            <a:xfrm>
              <a:off x="703" y="4110"/>
              <a:ext cx="18" cy="0"/>
            </a:xfrm>
            <a:prstGeom prst="line">
              <a:avLst/>
            </a:prstGeom>
            <a:noFill/>
            <a:ln w="254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latin typeface="Arial" panose="020B0604020202020204" pitchFamily="34" charset="0"/>
                <a:cs typeface="Arial" panose="020B0604020202020204" pitchFamily="34" charset="0"/>
              </a:endParaRPr>
            </a:p>
          </p:txBody>
        </p:sp>
        <p:sp>
          <p:nvSpPr>
            <p:cNvPr id="22548" name="Text Box 20"/>
            <p:cNvSpPr txBox="1">
              <a:spLocks noChangeArrowheads="1"/>
            </p:cNvSpPr>
            <p:nvPr/>
          </p:nvSpPr>
          <p:spPr bwMode="auto">
            <a:xfrm>
              <a:off x="0" y="3748"/>
              <a:ext cx="95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 altLang="es-AR" sz="1200">
                  <a:solidFill>
                    <a:srgbClr val="FF0000"/>
                  </a:solidFill>
                  <a:latin typeface="Arial" panose="020B0604020202020204" pitchFamily="34" charset="0"/>
                  <a:cs typeface="Arial" panose="020B0604020202020204" pitchFamily="34" charset="0"/>
                </a:rPr>
                <a:t>NTC 1</a:t>
              </a:r>
              <a:r>
                <a:rPr lang="es-ES" altLang="es-AR" sz="1200">
                  <a:solidFill>
                    <a:srgbClr val="FF0000"/>
                  </a:solidFill>
                  <a:latin typeface="Arial" panose="020B0604020202020204" pitchFamily="34" charset="0"/>
                  <a:cs typeface="Arial" panose="020B0604020202020204" pitchFamily="34" charset="0"/>
                  <a:sym typeface="Symbol" panose="05050102010706020507" pitchFamily="18" charset="2"/>
                </a:rPr>
                <a:t>m</a:t>
              </a:r>
            </a:p>
          </p:txBody>
        </p:sp>
        <p:sp>
          <p:nvSpPr>
            <p:cNvPr id="22549" name="Text Box 21"/>
            <p:cNvSpPr txBox="1">
              <a:spLocks noChangeArrowheads="1"/>
            </p:cNvSpPr>
            <p:nvPr/>
          </p:nvSpPr>
          <p:spPr bwMode="auto">
            <a:xfrm>
              <a:off x="1156" y="3884"/>
              <a:ext cx="95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es-AR" sz="1200">
                  <a:solidFill>
                    <a:srgbClr val="0000FF"/>
                  </a:solidFill>
                  <a:latin typeface="Arial" panose="020B0604020202020204" pitchFamily="34" charset="0"/>
                  <a:cs typeface="Arial" panose="020B0604020202020204" pitchFamily="34" charset="0"/>
                </a:rPr>
                <a:t>Liposoma 100 nm</a:t>
              </a:r>
            </a:p>
          </p:txBody>
        </p:sp>
        <p:sp>
          <p:nvSpPr>
            <p:cNvPr id="22550" name="Text Box 22"/>
            <p:cNvSpPr txBox="1">
              <a:spLocks noChangeArrowheads="1"/>
            </p:cNvSpPr>
            <p:nvPr/>
          </p:nvSpPr>
          <p:spPr bwMode="auto">
            <a:xfrm>
              <a:off x="793" y="4020"/>
              <a:ext cx="771"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es-AR" sz="1200">
                  <a:solidFill>
                    <a:srgbClr val="669900"/>
                  </a:solidFill>
                  <a:latin typeface="Arial" panose="020B0604020202020204" pitchFamily="34" charset="0"/>
                  <a:cs typeface="Arial" panose="020B0604020202020204" pitchFamily="34" charset="0"/>
                </a:rPr>
                <a:t>PAMAM G5</a:t>
              </a:r>
            </a:p>
          </p:txBody>
        </p:sp>
      </p:grpSp>
      <p:sp>
        <p:nvSpPr>
          <p:cNvPr id="22551" name="AutoShape 23"/>
          <p:cNvSpPr>
            <a:spLocks noChangeArrowheads="1"/>
          </p:cNvSpPr>
          <p:nvPr/>
        </p:nvSpPr>
        <p:spPr bwMode="auto">
          <a:xfrm rot="4112321">
            <a:off x="2268537" y="1484313"/>
            <a:ext cx="144463" cy="1296988"/>
          </a:xfrm>
          <a:prstGeom prst="can">
            <a:avLst>
              <a:gd name="adj" fmla="val 224450"/>
            </a:avLst>
          </a:prstGeom>
          <a:solidFill>
            <a:srgbClr val="FFFF99">
              <a:alpha val="5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AR">
              <a:latin typeface="Arial" panose="020B0604020202020204" pitchFamily="34" charset="0"/>
              <a:cs typeface="Arial" panose="020B0604020202020204" pitchFamily="34" charset="0"/>
            </a:endParaRPr>
          </a:p>
        </p:txBody>
      </p:sp>
      <p:sp>
        <p:nvSpPr>
          <p:cNvPr id="22552" name="AutoShape 24"/>
          <p:cNvSpPr>
            <a:spLocks noChangeArrowheads="1"/>
          </p:cNvSpPr>
          <p:nvPr/>
        </p:nvSpPr>
        <p:spPr bwMode="auto">
          <a:xfrm rot="4112321">
            <a:off x="1476375" y="1773238"/>
            <a:ext cx="144463" cy="1296987"/>
          </a:xfrm>
          <a:prstGeom prst="can">
            <a:avLst>
              <a:gd name="adj" fmla="val 224450"/>
            </a:avLst>
          </a:prstGeom>
          <a:solidFill>
            <a:srgbClr val="FFFF99">
              <a:alpha val="5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AR">
              <a:latin typeface="Arial" panose="020B0604020202020204" pitchFamily="34" charset="0"/>
              <a:cs typeface="Arial" panose="020B0604020202020204" pitchFamily="34" charset="0"/>
            </a:endParaRPr>
          </a:p>
        </p:txBody>
      </p:sp>
      <p:sp>
        <p:nvSpPr>
          <p:cNvPr id="22553" name="Text Box 25"/>
          <p:cNvSpPr txBox="1">
            <a:spLocks noChangeArrowheads="1"/>
          </p:cNvSpPr>
          <p:nvPr/>
        </p:nvSpPr>
        <p:spPr bwMode="auto">
          <a:xfrm>
            <a:off x="6227763" y="2492375"/>
            <a:ext cx="2916237"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AR" altLang="es-AR">
                <a:latin typeface="Arial" panose="020B0604020202020204" pitchFamily="34" charset="0"/>
                <a:cs typeface="Arial" panose="020B0604020202020204" pitchFamily="34" charset="0"/>
              </a:rPr>
              <a:t>Gran AREA SUPERFICIAL SWCNT:</a:t>
            </a:r>
          </a:p>
          <a:p>
            <a:pPr>
              <a:spcBef>
                <a:spcPct val="50000"/>
              </a:spcBef>
            </a:pPr>
            <a:r>
              <a:rPr lang="es-AR" altLang="es-AR">
                <a:latin typeface="Arial" panose="020B0604020202020204" pitchFamily="34" charset="0"/>
                <a:cs typeface="Arial" panose="020B0604020202020204" pitchFamily="34" charset="0"/>
              </a:rPr>
              <a:t>1000 m</a:t>
            </a:r>
            <a:r>
              <a:rPr lang="es-AR" altLang="es-AR" baseline="30000">
                <a:latin typeface="Arial" panose="020B0604020202020204" pitchFamily="34" charset="0"/>
                <a:cs typeface="Arial" panose="020B0604020202020204" pitchFamily="34" charset="0"/>
              </a:rPr>
              <a:t>2</a:t>
            </a:r>
            <a:r>
              <a:rPr lang="es-AR" altLang="es-AR">
                <a:latin typeface="Arial" panose="020B0604020202020204" pitchFamily="34" charset="0"/>
                <a:cs typeface="Arial" panose="020B0604020202020204" pitchFamily="34" charset="0"/>
              </a:rPr>
              <a:t>/g</a:t>
            </a:r>
          </a:p>
          <a:p>
            <a:pPr>
              <a:spcBef>
                <a:spcPct val="50000"/>
              </a:spcBef>
            </a:pPr>
            <a:r>
              <a:rPr lang="es-AR" altLang="es-AR">
                <a:latin typeface="Arial" panose="020B0604020202020204" pitchFamily="34" charset="0"/>
                <a:cs typeface="Arial" panose="020B0604020202020204" pitchFamily="34" charset="0"/>
              </a:rPr>
              <a:t>( C </a:t>
            </a:r>
            <a:r>
              <a:rPr lang="es-AR" altLang="es-AR" baseline="-25000">
                <a:latin typeface="Arial" panose="020B0604020202020204" pitchFamily="34" charset="0"/>
                <a:cs typeface="Arial" panose="020B0604020202020204" pitchFamily="34" charset="0"/>
              </a:rPr>
              <a:t>black</a:t>
            </a:r>
            <a:r>
              <a:rPr lang="es-AR" altLang="es-AR">
                <a:latin typeface="Arial" panose="020B0604020202020204" pitchFamily="34" charset="0"/>
                <a:cs typeface="Arial" panose="020B0604020202020204" pitchFamily="34" charset="0"/>
              </a:rPr>
              <a:t> (micromaterial) 60-80 m</a:t>
            </a:r>
            <a:r>
              <a:rPr lang="es-AR" altLang="es-AR" baseline="30000">
                <a:latin typeface="Arial" panose="020B0604020202020204" pitchFamily="34" charset="0"/>
                <a:cs typeface="Arial" panose="020B0604020202020204" pitchFamily="34" charset="0"/>
              </a:rPr>
              <a:t>2</a:t>
            </a:r>
            <a:r>
              <a:rPr lang="es-AR" altLang="es-AR">
                <a:latin typeface="Arial" panose="020B0604020202020204" pitchFamily="34" charset="0"/>
                <a:cs typeface="Arial" panose="020B0604020202020204" pitchFamily="34" charset="0"/>
              </a:rPr>
              <a:t>/g)</a:t>
            </a:r>
          </a:p>
          <a:p>
            <a:pPr>
              <a:spcBef>
                <a:spcPct val="50000"/>
              </a:spcBef>
            </a:pPr>
            <a:r>
              <a:rPr lang="es-AR" altLang="es-AR">
                <a:latin typeface="Arial" panose="020B0604020202020204" pitchFamily="34" charset="0"/>
                <a:cs typeface="Arial" panose="020B0604020202020204" pitchFamily="34" charset="0"/>
              </a:rPr>
              <a:t>Gran RELACION DE ASPECTO (&gt; 100)</a:t>
            </a:r>
            <a:endParaRPr lang="es-ES" altLang="es-AR">
              <a:latin typeface="Arial" panose="020B0604020202020204" pitchFamily="34" charset="0"/>
              <a:cs typeface="Arial" panose="020B0604020202020204" pitchFamily="34" charset="0"/>
            </a:endParaRPr>
          </a:p>
        </p:txBody>
      </p:sp>
      <p:sp>
        <p:nvSpPr>
          <p:cNvPr id="22555" name="Rectangle 27"/>
          <p:cNvSpPr>
            <a:spLocks noChangeArrowheads="1"/>
          </p:cNvSpPr>
          <p:nvPr/>
        </p:nvSpPr>
        <p:spPr bwMode="auto">
          <a:xfrm>
            <a:off x="3635375" y="1773238"/>
            <a:ext cx="1022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AR" altLang="es-AR">
                <a:latin typeface="Arial" panose="020B0604020202020204" pitchFamily="34" charset="0"/>
                <a:cs typeface="Arial" panose="020B0604020202020204" pitchFamily="34" charset="0"/>
              </a:rPr>
              <a:t>SWCNT</a:t>
            </a:r>
          </a:p>
        </p:txBody>
      </p:sp>
      <p:sp>
        <p:nvSpPr>
          <p:cNvPr id="22556" name="Rectangle 28"/>
          <p:cNvSpPr>
            <a:spLocks noChangeArrowheads="1"/>
          </p:cNvSpPr>
          <p:nvPr/>
        </p:nvSpPr>
        <p:spPr bwMode="auto">
          <a:xfrm>
            <a:off x="4859338" y="1773238"/>
            <a:ext cx="1060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AR" altLang="es-AR">
                <a:latin typeface="Arial" panose="020B0604020202020204" pitchFamily="34" charset="0"/>
                <a:cs typeface="Arial" panose="020B0604020202020204" pitchFamily="34" charset="0"/>
              </a:rPr>
              <a:t>MWCNT</a:t>
            </a:r>
          </a:p>
        </p:txBody>
      </p:sp>
      <p:sp>
        <p:nvSpPr>
          <p:cNvPr id="28" name="Text Box 4"/>
          <p:cNvSpPr txBox="1">
            <a:spLocks noChangeArrowheads="1"/>
          </p:cNvSpPr>
          <p:nvPr/>
        </p:nvSpPr>
        <p:spPr bwMode="auto">
          <a:xfrm>
            <a:off x="0" y="429549"/>
            <a:ext cx="9144000" cy="461665"/>
          </a:xfrm>
          <a:prstGeom prst="rect">
            <a:avLst/>
          </a:prstGeom>
          <a:solidFill>
            <a:srgbClr val="FF0000"/>
          </a:solidFill>
          <a:ln>
            <a:noFill/>
          </a:ln>
          <a:effectLst>
            <a:outerShdw dist="35921" dir="2700000" algn="ctr" rotWithShape="0">
              <a:schemeClr val="bg2"/>
            </a:outerShdw>
          </a:effectLst>
        </p:spPr>
        <p:txBody>
          <a:bodyPr wrap="square">
            <a:spAutoFit/>
          </a:bodyPr>
          <a:lstStyle/>
          <a:p>
            <a:pPr algn="ctr">
              <a:spcBef>
                <a:spcPct val="50000"/>
              </a:spcBef>
            </a:pPr>
            <a:r>
              <a:rPr lang="es-AR" altLang="es-AR" sz="2400" b="1" dirty="0">
                <a:solidFill>
                  <a:schemeClr val="bg1"/>
                </a:solidFill>
                <a:highlight>
                  <a:srgbClr val="FF0000"/>
                </a:highlight>
                <a:latin typeface="Arial" panose="020B0604020202020204" pitchFamily="34" charset="0"/>
                <a:cs typeface="Arial" panose="020B0604020202020204" pitchFamily="34" charset="0"/>
              </a:rPr>
              <a:t>Nanotubos de carbono </a:t>
            </a:r>
          </a:p>
        </p:txBody>
      </p:sp>
    </p:spTree>
    <p:extLst>
      <p:ext uri="{BB962C8B-B14F-4D97-AF65-F5344CB8AC3E}">
        <p14:creationId xmlns:p14="http://schemas.microsoft.com/office/powerpoint/2010/main" val="303412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4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55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5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arbon_nanotube_chiral_povr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688" y="2565400"/>
            <a:ext cx="2274887" cy="1706563"/>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3500438"/>
            <a:ext cx="3168650" cy="300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6" name="Text Box 4"/>
          <p:cNvSpPr txBox="1">
            <a:spLocks noChangeArrowheads="1"/>
          </p:cNvSpPr>
          <p:nvPr/>
        </p:nvSpPr>
        <p:spPr bwMode="auto">
          <a:xfrm>
            <a:off x="6156325" y="4149725"/>
            <a:ext cx="1800225"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es-AR"/>
              <a:t>Armchair</a:t>
            </a:r>
          </a:p>
          <a:p>
            <a:pPr>
              <a:spcBef>
                <a:spcPct val="50000"/>
              </a:spcBef>
            </a:pPr>
            <a:endParaRPr lang="es-ES" altLang="es-AR"/>
          </a:p>
          <a:p>
            <a:pPr>
              <a:spcBef>
                <a:spcPct val="50000"/>
              </a:spcBef>
            </a:pPr>
            <a:r>
              <a:rPr lang="es-ES" altLang="es-AR"/>
              <a:t>Zigzag</a:t>
            </a:r>
          </a:p>
          <a:p>
            <a:pPr>
              <a:spcBef>
                <a:spcPct val="50000"/>
              </a:spcBef>
            </a:pPr>
            <a:endParaRPr lang="es-ES" altLang="es-AR"/>
          </a:p>
          <a:p>
            <a:pPr>
              <a:spcBef>
                <a:spcPct val="50000"/>
              </a:spcBef>
            </a:pPr>
            <a:r>
              <a:rPr lang="es-ES" altLang="es-AR"/>
              <a:t>Quiral</a:t>
            </a:r>
          </a:p>
        </p:txBody>
      </p:sp>
      <p:grpSp>
        <p:nvGrpSpPr>
          <p:cNvPr id="23557" name="Group 5"/>
          <p:cNvGrpSpPr>
            <a:grpSpLocks/>
          </p:cNvGrpSpPr>
          <p:nvPr/>
        </p:nvGrpSpPr>
        <p:grpSpPr bwMode="auto">
          <a:xfrm>
            <a:off x="323850" y="0"/>
            <a:ext cx="4178300" cy="3810000"/>
            <a:chOff x="1655" y="0"/>
            <a:chExt cx="2632" cy="2400"/>
          </a:xfrm>
        </p:grpSpPr>
        <p:pic>
          <p:nvPicPr>
            <p:cNvPr id="23558" name="Picture 6" descr="CNTnam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5" y="210"/>
              <a:ext cx="2400" cy="2190"/>
            </a:xfrm>
            <a:prstGeom prst="rect">
              <a:avLst/>
            </a:prstGeom>
            <a:noFill/>
            <a:extLst>
              <a:ext uri="{909E8E84-426E-40DD-AFC4-6F175D3DCCD1}">
                <a14:hiddenFill xmlns:a14="http://schemas.microsoft.com/office/drawing/2010/main">
                  <a:solidFill>
                    <a:srgbClr val="FFFFFF"/>
                  </a:solidFill>
                </a14:hiddenFill>
              </a:ext>
            </a:extLst>
          </p:spPr>
        </p:pic>
        <p:sp>
          <p:nvSpPr>
            <p:cNvPr id="23559" name="Text Box 7"/>
            <p:cNvSpPr txBox="1">
              <a:spLocks noChangeArrowheads="1"/>
            </p:cNvSpPr>
            <p:nvPr/>
          </p:nvSpPr>
          <p:spPr bwMode="auto">
            <a:xfrm>
              <a:off x="1927" y="935"/>
              <a:ext cx="90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AR" altLang="es-AR" b="1">
                  <a:solidFill>
                    <a:srgbClr val="FF3300"/>
                  </a:solidFill>
                </a:rPr>
                <a:t>Eje tubo</a:t>
              </a:r>
              <a:endParaRPr lang="es-ES" altLang="es-AR" b="1">
                <a:solidFill>
                  <a:srgbClr val="FF3300"/>
                </a:solidFill>
              </a:endParaRPr>
            </a:p>
          </p:txBody>
        </p:sp>
        <p:sp>
          <p:nvSpPr>
            <p:cNvPr id="23560" name="Text Box 8"/>
            <p:cNvSpPr txBox="1">
              <a:spLocks noChangeArrowheads="1"/>
            </p:cNvSpPr>
            <p:nvPr/>
          </p:nvSpPr>
          <p:spPr bwMode="auto">
            <a:xfrm>
              <a:off x="2971" y="1842"/>
              <a:ext cx="1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AR" altLang="es-AR" b="1">
                  <a:solidFill>
                    <a:srgbClr val="FF3300"/>
                  </a:solidFill>
                </a:rPr>
                <a:t>Vector quiral Ch</a:t>
              </a:r>
              <a:endParaRPr lang="es-ES" altLang="es-AR" b="1">
                <a:solidFill>
                  <a:srgbClr val="FF3300"/>
                </a:solidFill>
              </a:endParaRPr>
            </a:p>
          </p:txBody>
        </p:sp>
        <p:sp>
          <p:nvSpPr>
            <p:cNvPr id="23561" name="Text Box 9"/>
            <p:cNvSpPr txBox="1">
              <a:spLocks noChangeArrowheads="1"/>
            </p:cNvSpPr>
            <p:nvPr/>
          </p:nvSpPr>
          <p:spPr bwMode="auto">
            <a:xfrm>
              <a:off x="2200" y="0"/>
              <a:ext cx="81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s-ES" altLang="es-AR" sz="1200" b="1"/>
                <a:t>vectores unitarios del grafeno en espacio real</a:t>
              </a:r>
            </a:p>
          </p:txBody>
        </p:sp>
      </p:grpSp>
      <p:sp>
        <p:nvSpPr>
          <p:cNvPr id="23562" name="Text Box 10"/>
          <p:cNvSpPr txBox="1">
            <a:spLocks noChangeArrowheads="1"/>
          </p:cNvSpPr>
          <p:nvPr/>
        </p:nvSpPr>
        <p:spPr bwMode="auto">
          <a:xfrm>
            <a:off x="1403350" y="4076700"/>
            <a:ext cx="1800225"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AR" altLang="es-AR"/>
              <a:t>	</a:t>
            </a:r>
            <a:r>
              <a:rPr lang="es-AR" altLang="es-AR" b="1"/>
              <a:t>n</a:t>
            </a:r>
            <a:r>
              <a:rPr lang="es-AR" altLang="es-AR"/>
              <a:t> = </a:t>
            </a:r>
            <a:r>
              <a:rPr lang="es-AR" altLang="es-AR" b="1"/>
              <a:t>m</a:t>
            </a:r>
          </a:p>
          <a:p>
            <a:endParaRPr lang="es-AR" altLang="es-AR"/>
          </a:p>
          <a:p>
            <a:r>
              <a:rPr lang="es-AR" altLang="es-AR"/>
              <a:t>	</a:t>
            </a:r>
            <a:r>
              <a:rPr lang="es-ES" altLang="es-AR" b="1"/>
              <a:t>n</a:t>
            </a:r>
            <a:r>
              <a:rPr lang="es-ES" altLang="es-AR"/>
              <a:t> , </a:t>
            </a:r>
            <a:r>
              <a:rPr lang="es-ES" altLang="es-AR" b="1"/>
              <a:t>0</a:t>
            </a:r>
          </a:p>
          <a:p>
            <a:endParaRPr lang="es-ES" altLang="es-AR"/>
          </a:p>
          <a:p>
            <a:r>
              <a:rPr lang="es-ES" altLang="es-AR"/>
              <a:t>	</a:t>
            </a:r>
            <a:r>
              <a:rPr lang="es-AR" altLang="es-AR" b="1"/>
              <a:t>n</a:t>
            </a:r>
            <a:r>
              <a:rPr lang="es-AR" altLang="es-AR"/>
              <a:t>, </a:t>
            </a:r>
            <a:r>
              <a:rPr lang="es-AR" altLang="es-AR" b="1"/>
              <a:t>m</a:t>
            </a:r>
            <a:endParaRPr lang="es-ES" altLang="es-AR" b="1"/>
          </a:p>
        </p:txBody>
      </p:sp>
      <p:sp>
        <p:nvSpPr>
          <p:cNvPr id="23563" name="Text Box 11"/>
          <p:cNvSpPr txBox="1">
            <a:spLocks noChangeArrowheads="1"/>
          </p:cNvSpPr>
          <p:nvPr/>
        </p:nvSpPr>
        <p:spPr bwMode="auto">
          <a:xfrm>
            <a:off x="179388" y="4076700"/>
            <a:ext cx="230505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altLang="es-AR" b="1"/>
              <a:t>n</a:t>
            </a:r>
            <a:r>
              <a:rPr lang="es-ES" altLang="es-AR"/>
              <a:t>: átomos C alrededor circunferencia del tubo</a:t>
            </a:r>
          </a:p>
          <a:p>
            <a:r>
              <a:rPr lang="es-ES" altLang="es-AR" b="1"/>
              <a:t>m</a:t>
            </a:r>
            <a:r>
              <a:rPr lang="es-ES" altLang="es-AR"/>
              <a:t>: átomos C hacia el eje del tubo</a:t>
            </a:r>
          </a:p>
        </p:txBody>
      </p:sp>
      <p:pic>
        <p:nvPicPr>
          <p:cNvPr id="23564" name="Picture 12" descr="Carbon_nanotube_zigzag_povr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363" y="1484313"/>
            <a:ext cx="2274887" cy="1706562"/>
          </a:xfrm>
          <a:prstGeom prst="rect">
            <a:avLst/>
          </a:prstGeom>
          <a:noFill/>
          <a:extLst>
            <a:ext uri="{909E8E84-426E-40DD-AFC4-6F175D3DCCD1}">
              <a14:hiddenFill xmlns:a14="http://schemas.microsoft.com/office/drawing/2010/main">
                <a:solidFill>
                  <a:srgbClr val="FFFFFF"/>
                </a:solidFill>
              </a14:hiddenFill>
            </a:ext>
          </a:extLst>
        </p:spPr>
      </p:pic>
      <p:pic>
        <p:nvPicPr>
          <p:cNvPr id="23565" name="Picture 13" descr="Carbon_nanotube_armchair_povr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5738" y="66675"/>
            <a:ext cx="2274887" cy="1706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977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975DF231-E0C7-4394-B3DB-EE7D304413A0}"/>
              </a:ext>
            </a:extLst>
          </p:cNvPr>
          <p:cNvSpPr/>
          <p:nvPr/>
        </p:nvSpPr>
        <p:spPr>
          <a:xfrm>
            <a:off x="1100888" y="1309104"/>
            <a:ext cx="6942221" cy="1354217"/>
          </a:xfrm>
          <a:prstGeom prst="rect">
            <a:avLst/>
          </a:prstGeom>
        </p:spPr>
        <p:txBody>
          <a:bodyPr wrap="square">
            <a:spAutoFit/>
          </a:bodyPr>
          <a:lstStyle/>
          <a:p>
            <a:pPr algn="ctr"/>
            <a:r>
              <a:rPr lang="en-US" sz="2800" dirty="0" err="1">
                <a:latin typeface="Arial" panose="020B0604020202020204" pitchFamily="34" charset="0"/>
                <a:cs typeface="Arial" panose="020B0604020202020204" pitchFamily="34" charset="0"/>
              </a:rPr>
              <a:t>Bionanotechnology</a:t>
            </a:r>
            <a:r>
              <a:rPr lang="en-US" sz="28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is a subset of nanotechnology where the biological world provides the inspiration and/or the end goal </a:t>
            </a:r>
            <a:r>
              <a:rPr lang="en-US" i="1" dirty="0">
                <a:latin typeface="Arial" panose="020B0604020202020204" pitchFamily="34" charset="0"/>
                <a:cs typeface="Arial" panose="020B0604020202020204" pitchFamily="34" charset="0"/>
              </a:rPr>
              <a:t>(</a:t>
            </a:r>
            <a:r>
              <a:rPr lang="en-US" i="1" dirty="0" err="1">
                <a:latin typeface="Arial" panose="020B0604020202020204" pitchFamily="34" charset="0"/>
                <a:cs typeface="Arial" panose="020B0604020202020204" pitchFamily="34" charset="0"/>
              </a:rPr>
              <a:t>Goodsell</a:t>
            </a:r>
            <a:r>
              <a:rPr lang="en-US" i="1" dirty="0">
                <a:latin typeface="Arial" panose="020B0604020202020204" pitchFamily="34" charset="0"/>
                <a:cs typeface="Arial" panose="020B0604020202020204" pitchFamily="34" charset="0"/>
              </a:rPr>
              <a:t> DS. 2004. </a:t>
            </a:r>
            <a:r>
              <a:rPr lang="en-US" i="1" dirty="0" err="1">
                <a:latin typeface="Arial" panose="020B0604020202020204" pitchFamily="34" charset="0"/>
                <a:cs typeface="Arial" panose="020B0604020202020204" pitchFamily="34" charset="0"/>
              </a:rPr>
              <a:t>Bionanotechnology</a:t>
            </a:r>
            <a:r>
              <a:rPr lang="en-US" i="1" dirty="0">
                <a:latin typeface="Arial" panose="020B0604020202020204" pitchFamily="34" charset="0"/>
                <a:cs typeface="Arial" panose="020B0604020202020204" pitchFamily="34" charset="0"/>
              </a:rPr>
              <a:t>: Lessons from Nature (pp. 1–8). New Jersey: Willey-Less.) </a:t>
            </a:r>
            <a:endParaRPr lang="es-AR" i="1" dirty="0">
              <a:latin typeface="Arial" panose="020B0604020202020204" pitchFamily="34" charset="0"/>
              <a:cs typeface="Arial" panose="020B0604020202020204" pitchFamily="34" charset="0"/>
            </a:endParaRPr>
          </a:p>
        </p:txBody>
      </p:sp>
      <p:sp>
        <p:nvSpPr>
          <p:cNvPr id="5" name="Rectángulo 4">
            <a:extLst>
              <a:ext uri="{FF2B5EF4-FFF2-40B4-BE49-F238E27FC236}">
                <a16:creationId xmlns:a16="http://schemas.microsoft.com/office/drawing/2014/main" id="{9CBC5764-6AFD-4159-8A35-BA14FD7D3B2F}"/>
              </a:ext>
            </a:extLst>
          </p:cNvPr>
          <p:cNvSpPr/>
          <p:nvPr/>
        </p:nvSpPr>
        <p:spPr>
          <a:xfrm>
            <a:off x="980571" y="3579118"/>
            <a:ext cx="7182854" cy="1631216"/>
          </a:xfrm>
          <a:prstGeom prst="rect">
            <a:avLst/>
          </a:prstGeom>
        </p:spPr>
        <p:txBody>
          <a:bodyPr wrap="square">
            <a:spAutoFit/>
          </a:bodyPr>
          <a:lstStyle/>
          <a:p>
            <a:pPr algn="ctr"/>
            <a:r>
              <a:rPr lang="es-AR" sz="2800" dirty="0" err="1">
                <a:latin typeface="Arial" panose="020B0604020202020204" pitchFamily="34" charset="0"/>
                <a:cs typeface="Arial" panose="020B0604020202020204" pitchFamily="34" charset="0"/>
              </a:rPr>
              <a:t>Nanobiotechnology</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is</a:t>
            </a:r>
            <a:r>
              <a:rPr lang="es-AR" dirty="0">
                <a:latin typeface="Arial" panose="020B0604020202020204" pitchFamily="34" charset="0"/>
                <a:cs typeface="Arial" panose="020B0604020202020204" pitchFamily="34" charset="0"/>
              </a:rPr>
              <a:t> a </a:t>
            </a:r>
            <a:r>
              <a:rPr lang="es-AR" dirty="0" err="1">
                <a:latin typeface="Arial" panose="020B0604020202020204" pitchFamily="34" charset="0"/>
                <a:cs typeface="Arial" panose="020B0604020202020204" pitchFamily="34" charset="0"/>
              </a:rPr>
              <a:t>multidisciplinary</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integration</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of</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nanotechnology</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biotechnology</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chemical</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processing</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physical</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methodology</a:t>
            </a:r>
            <a:r>
              <a:rPr lang="es-AR" dirty="0">
                <a:latin typeface="Arial" panose="020B0604020202020204" pitchFamily="34" charset="0"/>
                <a:cs typeface="Arial" panose="020B0604020202020204" pitchFamily="34" charset="0"/>
              </a:rPr>
              <a:t>, and </a:t>
            </a:r>
            <a:r>
              <a:rPr lang="es-AR" dirty="0" err="1">
                <a:latin typeface="Arial" panose="020B0604020202020204" pitchFamily="34" charset="0"/>
                <a:cs typeface="Arial" panose="020B0604020202020204" pitchFamily="34" charset="0"/>
              </a:rPr>
              <a:t>systems</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engineering</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into</a:t>
            </a:r>
            <a:r>
              <a:rPr lang="es-AR" dirty="0">
                <a:latin typeface="Arial" panose="020B0604020202020204" pitchFamily="34" charset="0"/>
                <a:cs typeface="Arial" panose="020B0604020202020204" pitchFamily="34" charset="0"/>
              </a:rPr>
              <a:t> biochips, molecular </a:t>
            </a:r>
            <a:r>
              <a:rPr lang="es-AR" dirty="0" err="1">
                <a:latin typeface="Arial" panose="020B0604020202020204" pitchFamily="34" charset="0"/>
                <a:cs typeface="Arial" panose="020B0604020202020204" pitchFamily="34" charset="0"/>
              </a:rPr>
              <a:t>motors</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nanocrystals</a:t>
            </a:r>
            <a:r>
              <a:rPr lang="es-AR" dirty="0">
                <a:latin typeface="Arial" panose="020B0604020202020204" pitchFamily="34" charset="0"/>
                <a:cs typeface="Arial" panose="020B0604020202020204" pitchFamily="34" charset="0"/>
              </a:rPr>
              <a:t>, and </a:t>
            </a:r>
            <a:r>
              <a:rPr lang="es-AR" dirty="0" err="1">
                <a:latin typeface="Arial" panose="020B0604020202020204" pitchFamily="34" charset="0"/>
                <a:cs typeface="Arial" panose="020B0604020202020204" pitchFamily="34" charset="0"/>
              </a:rPr>
              <a:t>nanobiomaterials</a:t>
            </a:r>
            <a:r>
              <a:rPr lang="es-AR" dirty="0">
                <a:latin typeface="Arial" panose="020B0604020202020204" pitchFamily="34" charset="0"/>
                <a:cs typeface="Arial" panose="020B0604020202020204" pitchFamily="34" charset="0"/>
              </a:rPr>
              <a:t> </a:t>
            </a:r>
            <a:r>
              <a:rPr lang="es-AR" i="1" dirty="0">
                <a:latin typeface="Arial" panose="020B0604020202020204" pitchFamily="34" charset="0"/>
                <a:cs typeface="Arial" panose="020B0604020202020204" pitchFamily="34" charset="0"/>
              </a:rPr>
              <a:t>(</a:t>
            </a:r>
            <a:r>
              <a:rPr lang="en-US" i="1" dirty="0" err="1">
                <a:latin typeface="Arial" panose="020B0604020202020204" pitchFamily="34" charset="0"/>
                <a:cs typeface="Arial" panose="020B0604020202020204" pitchFamily="34" charset="0"/>
              </a:rPr>
              <a:t>Klefenz</a:t>
            </a:r>
            <a:r>
              <a:rPr lang="en-US" i="1" dirty="0">
                <a:latin typeface="Arial" panose="020B0604020202020204" pitchFamily="34" charset="0"/>
                <a:cs typeface="Arial" panose="020B0604020202020204" pitchFamily="34" charset="0"/>
              </a:rPr>
              <a:t> H. 2004. Nanobiotechnology: from molecules to systems. </a:t>
            </a:r>
            <a:r>
              <a:rPr lang="en-US" i="1" dirty="0" err="1">
                <a:latin typeface="Arial" panose="020B0604020202020204" pitchFamily="34" charset="0"/>
                <a:cs typeface="Arial" panose="020B0604020202020204" pitchFamily="34" charset="0"/>
              </a:rPr>
              <a:t>Eng</a:t>
            </a:r>
            <a:r>
              <a:rPr lang="en-US" i="1" dirty="0">
                <a:latin typeface="Arial" panose="020B0604020202020204" pitchFamily="34" charset="0"/>
                <a:cs typeface="Arial" panose="020B0604020202020204" pitchFamily="34" charset="0"/>
              </a:rPr>
              <a:t> Life Sci 4: 211</a:t>
            </a:r>
            <a:r>
              <a:rPr lang="es-AR" i="1" dirty="0">
                <a:latin typeface="Arial" panose="020B0604020202020204" pitchFamily="34" charset="0"/>
                <a:cs typeface="Arial" panose="020B0604020202020204" pitchFamily="34" charset="0"/>
              </a:rPr>
              <a:t>).</a:t>
            </a:r>
          </a:p>
        </p:txBody>
      </p:sp>
      <p:sp>
        <p:nvSpPr>
          <p:cNvPr id="6" name="CuadroTexto 5">
            <a:extLst>
              <a:ext uri="{FF2B5EF4-FFF2-40B4-BE49-F238E27FC236}">
                <a16:creationId xmlns:a16="http://schemas.microsoft.com/office/drawing/2014/main" id="{6B782831-10ED-4B9A-8231-3FA3E55CADBF}"/>
              </a:ext>
            </a:extLst>
          </p:cNvPr>
          <p:cNvSpPr txBox="1"/>
          <p:nvPr/>
        </p:nvSpPr>
        <p:spPr>
          <a:xfrm>
            <a:off x="-1" y="0"/>
            <a:ext cx="9144000" cy="523220"/>
          </a:xfrm>
          <a:prstGeom prst="rect">
            <a:avLst/>
          </a:prstGeom>
          <a:solidFill>
            <a:schemeClr val="bg2"/>
          </a:solidFill>
        </p:spPr>
        <p:txBody>
          <a:bodyPr wrap="square" rtlCol="0">
            <a:spAutoFit/>
          </a:bodyPr>
          <a:lstStyle/>
          <a:p>
            <a:pPr algn="ctr"/>
            <a:r>
              <a:rPr lang="es-AR" sz="2800" dirty="0" err="1">
                <a:latin typeface="Arial" panose="020B0604020202020204" pitchFamily="34" charset="0"/>
                <a:cs typeface="Arial" panose="020B0604020202020204" pitchFamily="34" charset="0"/>
              </a:rPr>
              <a:t>Bionano</a:t>
            </a:r>
            <a:r>
              <a:rPr lang="es-AR" sz="2800" dirty="0">
                <a:latin typeface="Arial" panose="020B0604020202020204" pitchFamily="34" charset="0"/>
                <a:cs typeface="Arial" panose="020B0604020202020204" pitchFamily="34" charset="0"/>
              </a:rPr>
              <a:t>, </a:t>
            </a:r>
            <a:r>
              <a:rPr lang="es-AR" sz="2800" dirty="0" err="1">
                <a:latin typeface="Arial" panose="020B0604020202020204" pitchFamily="34" charset="0"/>
                <a:cs typeface="Arial" panose="020B0604020202020204" pitchFamily="34" charset="0"/>
              </a:rPr>
              <a:t>Nanobio</a:t>
            </a:r>
            <a:r>
              <a:rPr lang="es-AR" sz="2800" dirty="0">
                <a:latin typeface="Arial" panose="020B0604020202020204" pitchFamily="34" charset="0"/>
                <a:cs typeface="Arial" panose="020B0604020202020204" pitchFamily="34" charset="0"/>
              </a:rPr>
              <a:t>…y todo eso</a:t>
            </a:r>
          </a:p>
        </p:txBody>
      </p:sp>
      <p:grpSp>
        <p:nvGrpSpPr>
          <p:cNvPr id="8" name="Grupo 7">
            <a:extLst>
              <a:ext uri="{FF2B5EF4-FFF2-40B4-BE49-F238E27FC236}">
                <a16:creationId xmlns:a16="http://schemas.microsoft.com/office/drawing/2014/main" id="{694FAFB4-972C-4F3A-9854-7E786E550892}"/>
              </a:ext>
            </a:extLst>
          </p:cNvPr>
          <p:cNvGrpSpPr/>
          <p:nvPr/>
        </p:nvGrpSpPr>
        <p:grpSpPr>
          <a:xfrm>
            <a:off x="860255" y="986538"/>
            <a:ext cx="7182854" cy="5632311"/>
            <a:chOff x="1124952" y="1225689"/>
            <a:chExt cx="7182854" cy="5632311"/>
          </a:xfrm>
        </p:grpSpPr>
        <p:sp>
          <p:nvSpPr>
            <p:cNvPr id="2" name="Rectángulo 1">
              <a:extLst>
                <a:ext uri="{FF2B5EF4-FFF2-40B4-BE49-F238E27FC236}">
                  <a16:creationId xmlns:a16="http://schemas.microsoft.com/office/drawing/2014/main" id="{7F05AB7E-3763-4626-97D8-2A0E7ED33ACD}"/>
                </a:ext>
              </a:extLst>
            </p:cNvPr>
            <p:cNvSpPr/>
            <p:nvPr/>
          </p:nvSpPr>
          <p:spPr>
            <a:xfrm>
              <a:off x="1124952" y="1225689"/>
              <a:ext cx="7182854" cy="5632311"/>
            </a:xfrm>
            <a:prstGeom prst="rect">
              <a:avLst/>
            </a:prstGeom>
            <a:solidFill>
              <a:srgbClr val="92D050"/>
            </a:solidFill>
          </p:spPr>
          <p:txBody>
            <a:bodyPr wrap="square">
              <a:spAutoFit/>
            </a:bodyPr>
            <a:lstStyle/>
            <a:p>
              <a:pPr algn="ctr"/>
              <a:endParaRPr lang="en-US" dirty="0">
                <a:solidFill>
                  <a:schemeClr val="bg1"/>
                </a:solidFill>
                <a:latin typeface="Arial" panose="020B0604020202020204" pitchFamily="34" charset="0"/>
              </a:endParaRPr>
            </a:p>
            <a:p>
              <a:pPr algn="ctr"/>
              <a:endParaRPr lang="en-US" dirty="0">
                <a:solidFill>
                  <a:schemeClr val="bg1"/>
                </a:solidFill>
                <a:latin typeface="Arial" panose="020B0604020202020204" pitchFamily="34" charset="0"/>
              </a:endParaRPr>
            </a:p>
            <a:p>
              <a:pPr algn="ctr"/>
              <a:endParaRPr lang="en-US" dirty="0">
                <a:solidFill>
                  <a:schemeClr val="bg1"/>
                </a:solidFill>
                <a:latin typeface="Arial" panose="020B0604020202020204" pitchFamily="34" charset="0"/>
              </a:endParaRPr>
            </a:p>
            <a:p>
              <a:pPr algn="ctr"/>
              <a:endParaRPr lang="en-US" dirty="0">
                <a:solidFill>
                  <a:schemeClr val="bg1"/>
                </a:solidFill>
                <a:latin typeface="Arial" panose="020B0604020202020204" pitchFamily="34" charset="0"/>
              </a:endParaRPr>
            </a:p>
            <a:p>
              <a:pPr algn="ctr"/>
              <a:endParaRPr lang="en-US" dirty="0">
                <a:solidFill>
                  <a:schemeClr val="bg1"/>
                </a:solidFill>
                <a:latin typeface="Arial" panose="020B0604020202020204" pitchFamily="34" charset="0"/>
              </a:endParaRPr>
            </a:p>
            <a:p>
              <a:pPr algn="ctr"/>
              <a:r>
                <a:rPr lang="en-US" dirty="0">
                  <a:latin typeface="Arial" panose="020B0604020202020204" pitchFamily="34" charset="0"/>
                </a:rPr>
                <a:t>Nanotechnology is universally recognized as one of the most important scientific fields of the twenty-first century. Biomedical applications of this technology include nanobiotechnology and nanomedicine, one of seven emerging research areas highlighted by, and funded through, the NIH Roadmap for Medical Research. The advancement of this field relies on the combined efforts of researchers from many different backgrounds, including clinicians, biomedical engineers, materials scientists, applied physicists, and toxicologists. The need for a high-quality interdisciplinary review forum was pressing, and </a:t>
              </a:r>
              <a:r>
                <a:rPr lang="en-US" b="1" i="1" dirty="0">
                  <a:latin typeface="Arial" panose="020B0604020202020204" pitchFamily="34" charset="0"/>
                </a:rPr>
                <a:t>WIREs Nanomedicine and Nanobiotechnology</a:t>
              </a:r>
              <a:r>
                <a:rPr lang="en-US" dirty="0">
                  <a:latin typeface="Arial" panose="020B0604020202020204" pitchFamily="34" charset="0"/>
                </a:rPr>
                <a:t> looks to fill that niche. The topical coverage includes: Toxicology and regulatory issues; Implantable materials and surgical technologies; Diagnostic tools; Nanotechnology approaches to biology; Therapeutic approaches and drug discovery; Biology-inspired nanomaterials.</a:t>
              </a:r>
              <a:endParaRPr lang="es-AR" dirty="0"/>
            </a:p>
          </p:txBody>
        </p:sp>
        <p:pic>
          <p:nvPicPr>
            <p:cNvPr id="1026" name="Picture 2" descr="http://onlinelibrary.wiley.com/store/10.1002/(ISSN)1939-0041/asset/olbannerleft.png?v=1&amp;s=ce302fa1c1aec00bebf120e2be5199ce6074f419">
              <a:extLst>
                <a:ext uri="{FF2B5EF4-FFF2-40B4-BE49-F238E27FC236}">
                  <a16:creationId xmlns:a16="http://schemas.microsoft.com/office/drawing/2014/main" id="{191AA40B-7312-4A8E-8BB0-3B29844815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6984" y="1291547"/>
              <a:ext cx="7150894" cy="1005840"/>
            </a:xfrm>
            <a:prstGeom prst="rect">
              <a:avLst/>
            </a:prstGeom>
            <a:solidFill>
              <a:schemeClr val="bg1"/>
            </a:solidFill>
          </p:spPr>
        </p:pic>
      </p:grpSp>
    </p:spTree>
    <p:extLst>
      <p:ext uri="{BB962C8B-B14F-4D97-AF65-F5344CB8AC3E}">
        <p14:creationId xmlns:p14="http://schemas.microsoft.com/office/powerpoint/2010/main" val="85772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oup 2"/>
          <p:cNvGrpSpPr>
            <a:grpSpLocks/>
          </p:cNvGrpSpPr>
          <p:nvPr/>
        </p:nvGrpSpPr>
        <p:grpSpPr bwMode="auto">
          <a:xfrm>
            <a:off x="684213" y="188913"/>
            <a:ext cx="8280400" cy="2879725"/>
            <a:chOff x="431" y="119"/>
            <a:chExt cx="5216" cy="1814"/>
          </a:xfrm>
        </p:grpSpPr>
        <p:sp>
          <p:nvSpPr>
            <p:cNvPr id="26627" name="Text Box 3"/>
            <p:cNvSpPr txBox="1">
              <a:spLocks noChangeArrowheads="1"/>
            </p:cNvSpPr>
            <p:nvPr/>
          </p:nvSpPr>
          <p:spPr bwMode="auto">
            <a:xfrm>
              <a:off x="748" y="709"/>
              <a:ext cx="49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 altLang="es-AR" sz="1200">
                  <a:latin typeface="Arial" panose="020B0604020202020204" pitchFamily="34" charset="0"/>
                  <a:cs typeface="Arial" panose="020B0604020202020204" pitchFamily="34" charset="0"/>
                </a:rPr>
                <a:t>0,4-2 nm</a:t>
              </a:r>
            </a:p>
          </p:txBody>
        </p:sp>
        <p:grpSp>
          <p:nvGrpSpPr>
            <p:cNvPr id="26628" name="Group 4"/>
            <p:cNvGrpSpPr>
              <a:grpSpLocks/>
            </p:cNvGrpSpPr>
            <p:nvPr/>
          </p:nvGrpSpPr>
          <p:grpSpPr bwMode="auto">
            <a:xfrm>
              <a:off x="1020" y="164"/>
              <a:ext cx="3447" cy="944"/>
              <a:chOff x="204" y="981"/>
              <a:chExt cx="3447" cy="944"/>
            </a:xfrm>
          </p:grpSpPr>
          <p:grpSp>
            <p:nvGrpSpPr>
              <p:cNvPr id="26629" name="Group 5"/>
              <p:cNvGrpSpPr>
                <a:grpSpLocks/>
              </p:cNvGrpSpPr>
              <p:nvPr/>
            </p:nvGrpSpPr>
            <p:grpSpPr bwMode="auto">
              <a:xfrm>
                <a:off x="567" y="1117"/>
                <a:ext cx="2452" cy="453"/>
                <a:chOff x="420" y="1116"/>
                <a:chExt cx="2452" cy="453"/>
              </a:xfrm>
            </p:grpSpPr>
            <p:sp>
              <p:nvSpPr>
                <p:cNvPr id="26630" name="AutoShape 6"/>
                <p:cNvSpPr>
                  <a:spLocks noChangeArrowheads="1"/>
                </p:cNvSpPr>
                <p:nvPr/>
              </p:nvSpPr>
              <p:spPr bwMode="auto">
                <a:xfrm rot="25709381">
                  <a:off x="767" y="1001"/>
                  <a:ext cx="181" cy="875"/>
                </a:xfrm>
                <a:prstGeom prst="can">
                  <a:avLst>
                    <a:gd name="adj" fmla="val 120856"/>
                  </a:avLst>
                </a:pr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AR">
                    <a:latin typeface="Arial" panose="020B0604020202020204" pitchFamily="34" charset="0"/>
                    <a:cs typeface="Arial" panose="020B0604020202020204" pitchFamily="34" charset="0"/>
                  </a:endParaRPr>
                </a:p>
              </p:txBody>
            </p:sp>
            <p:grpSp>
              <p:nvGrpSpPr>
                <p:cNvPr id="26631" name="Group 7"/>
                <p:cNvGrpSpPr>
                  <a:grpSpLocks/>
                </p:cNvGrpSpPr>
                <p:nvPr/>
              </p:nvGrpSpPr>
              <p:grpSpPr bwMode="auto">
                <a:xfrm>
                  <a:off x="1648" y="1116"/>
                  <a:ext cx="1224" cy="453"/>
                  <a:chOff x="1648" y="1116"/>
                  <a:chExt cx="1224" cy="453"/>
                </a:xfrm>
              </p:grpSpPr>
              <p:sp>
                <p:nvSpPr>
                  <p:cNvPr id="26632" name="AutoShape 8"/>
                  <p:cNvSpPr>
                    <a:spLocks noChangeArrowheads="1"/>
                  </p:cNvSpPr>
                  <p:nvPr/>
                </p:nvSpPr>
                <p:spPr bwMode="auto">
                  <a:xfrm rot="15641517">
                    <a:off x="2123" y="867"/>
                    <a:ext cx="181" cy="1028"/>
                  </a:xfrm>
                  <a:prstGeom prst="can">
                    <a:avLst>
                      <a:gd name="adj" fmla="val 95027"/>
                    </a:avLst>
                  </a:pr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AR">
                      <a:latin typeface="Arial" panose="020B0604020202020204" pitchFamily="34" charset="0"/>
                      <a:cs typeface="Arial" panose="020B0604020202020204" pitchFamily="34" charset="0"/>
                    </a:endParaRPr>
                  </a:p>
                </p:txBody>
              </p:sp>
              <p:sp>
                <p:nvSpPr>
                  <p:cNvPr id="26633" name="AutoShape 9"/>
                  <p:cNvSpPr>
                    <a:spLocks noChangeArrowheads="1"/>
                  </p:cNvSpPr>
                  <p:nvPr/>
                </p:nvSpPr>
                <p:spPr bwMode="auto">
                  <a:xfrm rot="15641517">
                    <a:off x="2056" y="806"/>
                    <a:ext cx="317" cy="1119"/>
                  </a:xfrm>
                  <a:prstGeom prst="can">
                    <a:avLst>
                      <a:gd name="adj" fmla="val 88249"/>
                    </a:avLst>
                  </a:pr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AR">
                      <a:latin typeface="Arial" panose="020B0604020202020204" pitchFamily="34" charset="0"/>
                      <a:cs typeface="Arial" panose="020B0604020202020204" pitchFamily="34" charset="0"/>
                    </a:endParaRPr>
                  </a:p>
                </p:txBody>
              </p:sp>
              <p:sp>
                <p:nvSpPr>
                  <p:cNvPr id="26634" name="AutoShape 10"/>
                  <p:cNvSpPr>
                    <a:spLocks noChangeArrowheads="1"/>
                  </p:cNvSpPr>
                  <p:nvPr/>
                </p:nvSpPr>
                <p:spPr bwMode="auto">
                  <a:xfrm rot="15641517">
                    <a:off x="2033" y="731"/>
                    <a:ext cx="453" cy="1224"/>
                  </a:xfrm>
                  <a:prstGeom prst="can">
                    <a:avLst>
                      <a:gd name="adj" fmla="val 67550"/>
                    </a:avLst>
                  </a:pr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AR">
                      <a:latin typeface="Arial" panose="020B0604020202020204" pitchFamily="34" charset="0"/>
                      <a:cs typeface="Arial" panose="020B0604020202020204" pitchFamily="34" charset="0"/>
                    </a:endParaRPr>
                  </a:p>
                </p:txBody>
              </p:sp>
            </p:grpSp>
          </p:grpSp>
          <p:sp>
            <p:nvSpPr>
              <p:cNvPr id="26635" name="Text Box 11"/>
              <p:cNvSpPr txBox="1">
                <a:spLocks noChangeArrowheads="1"/>
              </p:cNvSpPr>
              <p:nvPr/>
            </p:nvSpPr>
            <p:spPr bwMode="auto">
              <a:xfrm>
                <a:off x="204" y="1752"/>
                <a:ext cx="294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 altLang="es-AR" sz="1200">
                    <a:latin typeface="Arial" panose="020B0604020202020204" pitchFamily="34" charset="0"/>
                    <a:cs typeface="Arial" panose="020B0604020202020204" pitchFamily="34" charset="0"/>
                  </a:rPr>
                  <a:t>manojos			monodispersos</a:t>
                </a:r>
                <a:endParaRPr lang="es-ES" altLang="es-AR">
                  <a:latin typeface="Arial" panose="020B0604020202020204" pitchFamily="34" charset="0"/>
                  <a:cs typeface="Arial" panose="020B0604020202020204" pitchFamily="34" charset="0"/>
                </a:endParaRPr>
              </a:p>
            </p:txBody>
          </p:sp>
          <p:sp>
            <p:nvSpPr>
              <p:cNvPr id="26636" name="Text Box 12"/>
              <p:cNvSpPr txBox="1">
                <a:spLocks noChangeArrowheads="1"/>
              </p:cNvSpPr>
              <p:nvPr/>
            </p:nvSpPr>
            <p:spPr bwMode="auto">
              <a:xfrm rot="-1501776">
                <a:off x="1429" y="981"/>
                <a:ext cx="54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 altLang="es-AR" sz="1200">
                    <a:latin typeface="Arial" panose="020B0604020202020204" pitchFamily="34" charset="0"/>
                    <a:cs typeface="Arial" panose="020B0604020202020204" pitchFamily="34" charset="0"/>
                  </a:rPr>
                  <a:t>0,34 nm</a:t>
                </a:r>
              </a:p>
            </p:txBody>
          </p:sp>
          <p:grpSp>
            <p:nvGrpSpPr>
              <p:cNvPr id="26637" name="Group 13"/>
              <p:cNvGrpSpPr>
                <a:grpSpLocks/>
              </p:cNvGrpSpPr>
              <p:nvPr/>
            </p:nvGrpSpPr>
            <p:grpSpPr bwMode="auto">
              <a:xfrm>
                <a:off x="1655" y="1207"/>
                <a:ext cx="91" cy="137"/>
                <a:chOff x="2154" y="2432"/>
                <a:chExt cx="227" cy="771"/>
              </a:xfrm>
            </p:grpSpPr>
            <p:sp>
              <p:nvSpPr>
                <p:cNvPr id="26638" name="Line 14"/>
                <p:cNvSpPr>
                  <a:spLocks noChangeShapeType="1"/>
                </p:cNvSpPr>
                <p:nvPr/>
              </p:nvSpPr>
              <p:spPr bwMode="auto">
                <a:xfrm flipH="1">
                  <a:off x="2154" y="2432"/>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latin typeface="Arial" panose="020B0604020202020204" pitchFamily="34" charset="0"/>
                    <a:cs typeface="Arial" panose="020B0604020202020204" pitchFamily="34" charset="0"/>
                  </a:endParaRPr>
                </a:p>
              </p:txBody>
            </p:sp>
            <p:sp>
              <p:nvSpPr>
                <p:cNvPr id="26639" name="Line 15"/>
                <p:cNvSpPr>
                  <a:spLocks noChangeShapeType="1"/>
                </p:cNvSpPr>
                <p:nvPr/>
              </p:nvSpPr>
              <p:spPr bwMode="auto">
                <a:xfrm flipH="1">
                  <a:off x="2154" y="3203"/>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latin typeface="Arial" panose="020B0604020202020204" pitchFamily="34" charset="0"/>
                    <a:cs typeface="Arial" panose="020B0604020202020204" pitchFamily="34" charset="0"/>
                  </a:endParaRPr>
                </a:p>
              </p:txBody>
            </p:sp>
            <p:sp>
              <p:nvSpPr>
                <p:cNvPr id="26640" name="Line 16"/>
                <p:cNvSpPr>
                  <a:spLocks noChangeShapeType="1"/>
                </p:cNvSpPr>
                <p:nvPr/>
              </p:nvSpPr>
              <p:spPr bwMode="auto">
                <a:xfrm>
                  <a:off x="2154" y="2432"/>
                  <a:ext cx="0" cy="77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latin typeface="Arial" panose="020B0604020202020204" pitchFamily="34" charset="0"/>
                    <a:cs typeface="Arial" panose="020B0604020202020204" pitchFamily="34" charset="0"/>
                  </a:endParaRPr>
                </a:p>
              </p:txBody>
            </p:sp>
          </p:grpSp>
          <p:grpSp>
            <p:nvGrpSpPr>
              <p:cNvPr id="26641" name="Group 17"/>
              <p:cNvGrpSpPr>
                <a:grpSpLocks/>
              </p:cNvGrpSpPr>
              <p:nvPr/>
            </p:nvGrpSpPr>
            <p:grpSpPr bwMode="auto">
              <a:xfrm rot="10301879">
                <a:off x="3061" y="1026"/>
                <a:ext cx="44" cy="454"/>
                <a:chOff x="2154" y="2432"/>
                <a:chExt cx="227" cy="771"/>
              </a:xfrm>
            </p:grpSpPr>
            <p:sp>
              <p:nvSpPr>
                <p:cNvPr id="26642" name="Line 18"/>
                <p:cNvSpPr>
                  <a:spLocks noChangeShapeType="1"/>
                </p:cNvSpPr>
                <p:nvPr/>
              </p:nvSpPr>
              <p:spPr bwMode="auto">
                <a:xfrm flipH="1">
                  <a:off x="2154" y="2432"/>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latin typeface="Arial" panose="020B0604020202020204" pitchFamily="34" charset="0"/>
                    <a:cs typeface="Arial" panose="020B0604020202020204" pitchFamily="34" charset="0"/>
                  </a:endParaRPr>
                </a:p>
              </p:txBody>
            </p:sp>
            <p:sp>
              <p:nvSpPr>
                <p:cNvPr id="26643" name="Line 19"/>
                <p:cNvSpPr>
                  <a:spLocks noChangeShapeType="1"/>
                </p:cNvSpPr>
                <p:nvPr/>
              </p:nvSpPr>
              <p:spPr bwMode="auto">
                <a:xfrm flipH="1">
                  <a:off x="2154" y="3203"/>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latin typeface="Arial" panose="020B0604020202020204" pitchFamily="34" charset="0"/>
                    <a:cs typeface="Arial" panose="020B0604020202020204" pitchFamily="34" charset="0"/>
                  </a:endParaRPr>
                </a:p>
              </p:txBody>
            </p:sp>
            <p:sp>
              <p:nvSpPr>
                <p:cNvPr id="26644" name="Line 20"/>
                <p:cNvSpPr>
                  <a:spLocks noChangeShapeType="1"/>
                </p:cNvSpPr>
                <p:nvPr/>
              </p:nvSpPr>
              <p:spPr bwMode="auto">
                <a:xfrm flipH="1">
                  <a:off x="2154" y="2432"/>
                  <a:ext cx="0" cy="77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latin typeface="Arial" panose="020B0604020202020204" pitchFamily="34" charset="0"/>
                    <a:cs typeface="Arial" panose="020B0604020202020204" pitchFamily="34" charset="0"/>
                  </a:endParaRPr>
                </a:p>
              </p:txBody>
            </p:sp>
          </p:grpSp>
          <p:sp>
            <p:nvSpPr>
              <p:cNvPr id="26645" name="Text Box 21"/>
              <p:cNvSpPr txBox="1">
                <a:spLocks noChangeArrowheads="1"/>
              </p:cNvSpPr>
              <p:nvPr/>
            </p:nvSpPr>
            <p:spPr bwMode="auto">
              <a:xfrm>
                <a:off x="3016" y="1117"/>
                <a:ext cx="63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 altLang="es-AR" sz="1200">
                    <a:latin typeface="Arial" panose="020B0604020202020204" pitchFamily="34" charset="0"/>
                    <a:cs typeface="Arial" panose="020B0604020202020204" pitchFamily="34" charset="0"/>
                  </a:rPr>
                  <a:t>2-100 nm</a:t>
                </a:r>
              </a:p>
            </p:txBody>
          </p:sp>
          <p:grpSp>
            <p:nvGrpSpPr>
              <p:cNvPr id="26646" name="Group 22"/>
              <p:cNvGrpSpPr>
                <a:grpSpLocks/>
              </p:cNvGrpSpPr>
              <p:nvPr/>
            </p:nvGrpSpPr>
            <p:grpSpPr bwMode="auto">
              <a:xfrm rot="-436824">
                <a:off x="521" y="1525"/>
                <a:ext cx="60" cy="139"/>
                <a:chOff x="2154" y="2432"/>
                <a:chExt cx="227" cy="771"/>
              </a:xfrm>
            </p:grpSpPr>
            <p:sp>
              <p:nvSpPr>
                <p:cNvPr id="26647" name="Line 23"/>
                <p:cNvSpPr>
                  <a:spLocks noChangeShapeType="1"/>
                </p:cNvSpPr>
                <p:nvPr/>
              </p:nvSpPr>
              <p:spPr bwMode="auto">
                <a:xfrm flipH="1">
                  <a:off x="2154" y="2432"/>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latin typeface="Arial" panose="020B0604020202020204" pitchFamily="34" charset="0"/>
                    <a:cs typeface="Arial" panose="020B0604020202020204" pitchFamily="34" charset="0"/>
                  </a:endParaRPr>
                </a:p>
              </p:txBody>
            </p:sp>
            <p:sp>
              <p:nvSpPr>
                <p:cNvPr id="26648" name="Line 24"/>
                <p:cNvSpPr>
                  <a:spLocks noChangeShapeType="1"/>
                </p:cNvSpPr>
                <p:nvPr/>
              </p:nvSpPr>
              <p:spPr bwMode="auto">
                <a:xfrm flipH="1">
                  <a:off x="2154" y="3203"/>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latin typeface="Arial" panose="020B0604020202020204" pitchFamily="34" charset="0"/>
                    <a:cs typeface="Arial" panose="020B0604020202020204" pitchFamily="34" charset="0"/>
                  </a:endParaRPr>
                </a:p>
              </p:txBody>
            </p:sp>
            <p:sp>
              <p:nvSpPr>
                <p:cNvPr id="26649" name="Line 25"/>
                <p:cNvSpPr>
                  <a:spLocks noChangeShapeType="1"/>
                </p:cNvSpPr>
                <p:nvPr/>
              </p:nvSpPr>
              <p:spPr bwMode="auto">
                <a:xfrm flipH="1">
                  <a:off x="2154" y="2432"/>
                  <a:ext cx="0" cy="77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latin typeface="Arial" panose="020B0604020202020204" pitchFamily="34" charset="0"/>
                    <a:cs typeface="Arial" panose="020B0604020202020204" pitchFamily="34" charset="0"/>
                  </a:endParaRPr>
                </a:p>
              </p:txBody>
            </p:sp>
          </p:grpSp>
        </p:grpSp>
        <p:sp>
          <p:nvSpPr>
            <p:cNvPr id="26650" name="Text Box 26"/>
            <p:cNvSpPr txBox="1">
              <a:spLocks noChangeArrowheads="1"/>
            </p:cNvSpPr>
            <p:nvPr/>
          </p:nvSpPr>
          <p:spPr bwMode="auto">
            <a:xfrm>
              <a:off x="703" y="1117"/>
              <a:ext cx="4581" cy="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 altLang="es-AR" sz="1200" b="1">
                  <a:solidFill>
                    <a:srgbClr val="0000FF"/>
                  </a:solidFill>
                  <a:latin typeface="Arial" panose="020B0604020202020204" pitchFamily="34" charset="0"/>
                  <a:cs typeface="Arial" panose="020B0604020202020204" pitchFamily="34" charset="0"/>
                </a:rPr>
                <a:t>MÉTODOS DE PREPARACIÓN</a:t>
              </a:r>
              <a:r>
                <a:rPr lang="es-ES" altLang="es-AR" sz="1200">
                  <a:latin typeface="Arial" panose="020B0604020202020204" pitchFamily="34" charset="0"/>
                  <a:cs typeface="Arial" panose="020B0604020202020204" pitchFamily="34" charset="0"/>
                </a:rPr>
                <a:t>: i) descarga de arco, ii) ablación láser</a:t>
              </a:r>
            </a:p>
            <a:p>
              <a:pPr algn="ctr">
                <a:spcBef>
                  <a:spcPct val="50000"/>
                </a:spcBef>
              </a:pPr>
              <a:r>
                <a:rPr lang="es-ES" altLang="es-AR" sz="1200" b="1">
                  <a:solidFill>
                    <a:srgbClr val="0000FF"/>
                  </a:solidFill>
                  <a:latin typeface="Arial" panose="020B0604020202020204" pitchFamily="34" charset="0"/>
                  <a:cs typeface="Arial" panose="020B0604020202020204" pitchFamily="34" charset="0"/>
                </a:rPr>
                <a:t>iii) deposición química de vapor</a:t>
              </a:r>
              <a:r>
                <a:rPr lang="es-ES" altLang="es-AR" sz="1200">
                  <a:latin typeface="Arial" panose="020B0604020202020204" pitchFamily="34" charset="0"/>
                  <a:cs typeface="Arial" panose="020B0604020202020204" pitchFamily="34" charset="0"/>
                </a:rPr>
                <a:t>: reacción de gas (acetileno, etileno, etanol) que contiene C junto a partículas metálicas catalíticas (Co, Ni, Fe) a T &gt; 600 </a:t>
              </a:r>
              <a:r>
                <a:rPr lang="en-US" altLang="es-AR" sz="1200">
                  <a:latin typeface="Arial" panose="020B0604020202020204" pitchFamily="34" charset="0"/>
                  <a:cs typeface="Arial" panose="020B0604020202020204" pitchFamily="34" charset="0"/>
                </a:rPr>
                <a:t>°C</a:t>
              </a:r>
            </a:p>
            <a:p>
              <a:pPr algn="ctr">
                <a:spcBef>
                  <a:spcPct val="50000"/>
                </a:spcBef>
              </a:pPr>
              <a:r>
                <a:rPr lang="en-US" altLang="es-AR" sz="1200">
                  <a:latin typeface="Arial" panose="020B0604020202020204" pitchFamily="34" charset="0"/>
                  <a:cs typeface="Arial" panose="020B0604020202020204" pitchFamily="34" charset="0"/>
                </a:rPr>
                <a:t>HiPCO (high pressure CO conversion) fácilmente escalable, pocas impurezas (30 % Ni, Fe, C amorfo, nanopartículas residuales) </a:t>
              </a:r>
              <a:r>
                <a:rPr lang="en-US" altLang="es-AR">
                  <a:latin typeface="Arial" panose="020B0604020202020204" pitchFamily="34" charset="0"/>
                  <a:cs typeface="Arial" panose="020B0604020202020204" pitchFamily="34" charset="0"/>
                </a:rPr>
                <a:t>obligatoriamente removidas</a:t>
              </a:r>
            </a:p>
          </p:txBody>
        </p:sp>
        <p:sp>
          <p:nvSpPr>
            <p:cNvPr id="26651" name="Line 27"/>
            <p:cNvSpPr>
              <a:spLocks noChangeShapeType="1"/>
            </p:cNvSpPr>
            <p:nvPr/>
          </p:nvSpPr>
          <p:spPr bwMode="auto">
            <a:xfrm>
              <a:off x="839" y="890"/>
              <a:ext cx="4445" cy="0"/>
            </a:xfrm>
            <a:prstGeom prst="line">
              <a:avLst/>
            </a:prstGeom>
            <a:noFill/>
            <a:ln w="254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latin typeface="Arial" panose="020B0604020202020204" pitchFamily="34" charset="0"/>
                <a:cs typeface="Arial" panose="020B0604020202020204" pitchFamily="34" charset="0"/>
              </a:endParaRPr>
            </a:p>
          </p:txBody>
        </p:sp>
        <p:sp>
          <p:nvSpPr>
            <p:cNvPr id="26652" name="Text Box 28"/>
            <p:cNvSpPr txBox="1">
              <a:spLocks noChangeArrowheads="1"/>
            </p:cNvSpPr>
            <p:nvPr/>
          </p:nvSpPr>
          <p:spPr bwMode="auto">
            <a:xfrm>
              <a:off x="3651" y="618"/>
              <a:ext cx="19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es-AR">
                  <a:latin typeface="Arial" panose="020B0604020202020204" pitchFamily="34" charset="0"/>
                  <a:cs typeface="Arial" panose="020B0604020202020204" pitchFamily="34" charset="0"/>
                </a:rPr>
                <a:t>Ambos 1-50 </a:t>
              </a:r>
              <a:r>
                <a:rPr lang="es-ES" altLang="es-AR">
                  <a:latin typeface="Arial" panose="020B0604020202020204" pitchFamily="34" charset="0"/>
                  <a:cs typeface="Arial" panose="020B0604020202020204" pitchFamily="34" charset="0"/>
                  <a:sym typeface="Symbol" panose="05050102010706020507" pitchFamily="18" charset="2"/>
                </a:rPr>
                <a:t>m longitud</a:t>
              </a:r>
            </a:p>
          </p:txBody>
        </p:sp>
        <p:sp>
          <p:nvSpPr>
            <p:cNvPr id="26653" name="Rectangle 29"/>
            <p:cNvSpPr>
              <a:spLocks noChangeArrowheads="1"/>
            </p:cNvSpPr>
            <p:nvPr/>
          </p:nvSpPr>
          <p:spPr bwMode="auto">
            <a:xfrm>
              <a:off x="431" y="119"/>
              <a:ext cx="4944" cy="181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AR">
                <a:latin typeface="Arial" panose="020B0604020202020204" pitchFamily="34" charset="0"/>
                <a:cs typeface="Arial" panose="020B0604020202020204" pitchFamily="34" charset="0"/>
              </a:endParaRPr>
            </a:p>
          </p:txBody>
        </p:sp>
      </p:grpSp>
      <p:sp>
        <p:nvSpPr>
          <p:cNvPr id="26654" name="Text Box 30"/>
          <p:cNvSpPr txBox="1">
            <a:spLocks noChangeArrowheads="1"/>
          </p:cNvSpPr>
          <p:nvPr/>
        </p:nvSpPr>
        <p:spPr bwMode="auto">
          <a:xfrm>
            <a:off x="250825" y="3349625"/>
            <a:ext cx="3600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altLang="es-AR">
                <a:solidFill>
                  <a:schemeClr val="bg1"/>
                </a:solidFill>
                <a:latin typeface="Arial" panose="020B0604020202020204" pitchFamily="34" charset="0"/>
                <a:cs typeface="Arial" panose="020B0604020202020204" pitchFamily="34" charset="0"/>
              </a:rPr>
              <a:t>SEM image of a SWNT bundles</a:t>
            </a:r>
          </a:p>
        </p:txBody>
      </p:sp>
      <p:grpSp>
        <p:nvGrpSpPr>
          <p:cNvPr id="26655" name="Group 31"/>
          <p:cNvGrpSpPr>
            <a:grpSpLocks/>
          </p:cNvGrpSpPr>
          <p:nvPr/>
        </p:nvGrpSpPr>
        <p:grpSpPr bwMode="auto">
          <a:xfrm>
            <a:off x="-36513" y="3213100"/>
            <a:ext cx="9180513" cy="3644900"/>
            <a:chOff x="-23" y="2024"/>
            <a:chExt cx="5783" cy="2296"/>
          </a:xfrm>
        </p:grpSpPr>
        <p:grpSp>
          <p:nvGrpSpPr>
            <p:cNvPr id="26656" name="Group 32"/>
            <p:cNvGrpSpPr>
              <a:grpSpLocks noChangeAspect="1"/>
            </p:cNvGrpSpPr>
            <p:nvPr/>
          </p:nvGrpSpPr>
          <p:grpSpPr bwMode="auto">
            <a:xfrm>
              <a:off x="-23" y="2024"/>
              <a:ext cx="5405" cy="2045"/>
              <a:chOff x="0" y="436"/>
              <a:chExt cx="5890" cy="2228"/>
            </a:xfrm>
          </p:grpSpPr>
          <p:pic>
            <p:nvPicPr>
              <p:cNvPr id="26657" name="Picture 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6"/>
                <a:ext cx="2806" cy="2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58"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8" y="436"/>
                <a:ext cx="3282" cy="2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6659" name="Text Box 35"/>
            <p:cNvSpPr txBox="1">
              <a:spLocks noChangeArrowheads="1"/>
            </p:cNvSpPr>
            <p:nvPr/>
          </p:nvSpPr>
          <p:spPr bwMode="auto">
            <a:xfrm>
              <a:off x="4445" y="2024"/>
              <a:ext cx="1315" cy="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s-ES" altLang="es-AR" b="1">
                  <a:solidFill>
                    <a:srgbClr val="0000FF"/>
                  </a:solidFill>
                  <a:latin typeface="Arial" panose="020B0604020202020204" pitchFamily="34" charset="0"/>
                  <a:cs typeface="Arial" panose="020B0604020202020204" pitchFamily="34" charset="0"/>
                </a:rPr>
                <a:t>PURIFICACIÓN</a:t>
              </a:r>
              <a:r>
                <a:rPr lang="es-ES" altLang="es-AR">
                  <a:latin typeface="Arial" panose="020B0604020202020204" pitchFamily="34" charset="0"/>
                  <a:cs typeface="Arial" panose="020B0604020202020204" pitchFamily="34" charset="0"/>
                </a:rPr>
                <a:t>:</a:t>
              </a:r>
              <a:r>
                <a:rPr lang="es-ES" altLang="es-AR" sz="1200">
                  <a:latin typeface="Arial" panose="020B0604020202020204" pitchFamily="34" charset="0"/>
                  <a:cs typeface="Arial" panose="020B0604020202020204" pitchFamily="34" charset="0"/>
                </a:rPr>
                <a:t> </a:t>
              </a:r>
              <a:r>
                <a:rPr lang="es-ES" altLang="es-AR" sz="1200" b="1">
                  <a:latin typeface="Arial" panose="020B0604020202020204" pitchFamily="34" charset="0"/>
                  <a:cs typeface="Arial" panose="020B0604020202020204" pitchFamily="34" charset="0"/>
                </a:rPr>
                <a:t>oxidación H+ fuertes</a:t>
              </a:r>
            </a:p>
            <a:p>
              <a:pPr algn="r">
                <a:spcBef>
                  <a:spcPct val="50000"/>
                </a:spcBef>
              </a:pPr>
              <a:r>
                <a:rPr lang="es-ES" altLang="es-AR" sz="1200" b="1">
                  <a:latin typeface="Arial" panose="020B0604020202020204" pitchFamily="34" charset="0"/>
                  <a:cs typeface="Arial" panose="020B0604020202020204" pitchFamily="34" charset="0"/>
                </a:rPr>
                <a:t>Puede cortar nanotubos y generar –COOH</a:t>
              </a:r>
            </a:p>
            <a:p>
              <a:pPr algn="r">
                <a:spcBef>
                  <a:spcPct val="50000"/>
                </a:spcBef>
              </a:pPr>
              <a:r>
                <a:rPr lang="es-ES" altLang="es-AR" sz="1200" b="1">
                  <a:latin typeface="Arial" panose="020B0604020202020204" pitchFamily="34" charset="0"/>
                  <a:cs typeface="Arial" panose="020B0604020202020204" pitchFamily="34" charset="0"/>
                </a:rPr>
                <a:t>GPC, centrifugación, filtración  cromatografía</a:t>
              </a:r>
            </a:p>
          </p:txBody>
        </p:sp>
        <p:sp>
          <p:nvSpPr>
            <p:cNvPr id="26660" name="Text Box 36"/>
            <p:cNvSpPr txBox="1">
              <a:spLocks noChangeArrowheads="1"/>
            </p:cNvSpPr>
            <p:nvPr/>
          </p:nvSpPr>
          <p:spPr bwMode="auto">
            <a:xfrm>
              <a:off x="4286" y="2966"/>
              <a:ext cx="1452" cy="1239"/>
            </a:xfrm>
            <a:prstGeom prst="rect">
              <a:avLst/>
            </a:prstGeom>
            <a:solidFill>
              <a:schemeClr val="bg1">
                <a:alpha val="2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s-ES" altLang="es-AR" sz="1200" b="1">
                  <a:latin typeface="Arial" panose="020B0604020202020204" pitchFamily="34" charset="0"/>
                  <a:cs typeface="Arial" panose="020B0604020202020204" pitchFamily="34" charset="0"/>
                </a:rPr>
                <a:t>PRÁCTICAMENTE INSOLUBLES EN TODO SOLVENTE</a:t>
              </a:r>
            </a:p>
            <a:p>
              <a:pPr algn="r">
                <a:spcBef>
                  <a:spcPct val="50000"/>
                </a:spcBef>
              </a:pPr>
              <a:r>
                <a:rPr lang="es-ES" altLang="es-AR" b="1">
                  <a:solidFill>
                    <a:srgbClr val="FF0000"/>
                  </a:solidFill>
                  <a:latin typeface="Arial" panose="020B0604020202020204" pitchFamily="34" charset="0"/>
                  <a:cs typeface="Arial" panose="020B0604020202020204" pitchFamily="34" charset="0"/>
                </a:rPr>
                <a:t>EXIGEN MODIFICACIONES SUPERFICIALES</a:t>
              </a:r>
              <a:r>
                <a:rPr lang="es-ES" altLang="es-AR" sz="1200" b="1">
                  <a:solidFill>
                    <a:srgbClr val="FF0000"/>
                  </a:solidFill>
                  <a:latin typeface="Arial" panose="020B0604020202020204" pitchFamily="34" charset="0"/>
                  <a:cs typeface="Arial" panose="020B0604020202020204" pitchFamily="34" charset="0"/>
                </a:rPr>
                <a:t> PARA DISPERSARSE EN SOLVENTES ACUOSOS</a:t>
              </a:r>
            </a:p>
          </p:txBody>
        </p:sp>
        <p:sp>
          <p:nvSpPr>
            <p:cNvPr id="26661" name="Text Box 37"/>
            <p:cNvSpPr txBox="1">
              <a:spLocks noChangeArrowheads="1"/>
            </p:cNvSpPr>
            <p:nvPr/>
          </p:nvSpPr>
          <p:spPr bwMode="auto">
            <a:xfrm>
              <a:off x="0" y="4032"/>
              <a:ext cx="42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s-ES" altLang="es-AR" sz="1200" i="1">
                  <a:latin typeface="Arial" panose="020B0604020202020204" pitchFamily="34" charset="0"/>
                  <a:cs typeface="Arial" panose="020B0604020202020204" pitchFamily="34" charset="0"/>
                </a:rPr>
                <a:t>The role of surfactants in dispersion of carbon nanotubes Linda Vaisman , H. Daniel Wagner , Gad Marom Advances in Colloid and Interface Science 128–130 (2006) 37–46</a:t>
              </a:r>
            </a:p>
          </p:txBody>
        </p:sp>
        <p:sp>
          <p:nvSpPr>
            <p:cNvPr id="26662" name="Text Box 38"/>
            <p:cNvSpPr txBox="1">
              <a:spLocks noChangeArrowheads="1"/>
            </p:cNvSpPr>
            <p:nvPr/>
          </p:nvSpPr>
          <p:spPr bwMode="auto">
            <a:xfrm>
              <a:off x="2562" y="2110"/>
              <a:ext cx="217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AR" altLang="es-AR">
                  <a:latin typeface="Arial" panose="020B0604020202020204" pitchFamily="34" charset="0"/>
                  <a:cs typeface="Arial" panose="020B0604020202020204" pitchFamily="34" charset="0"/>
                </a:rPr>
                <a:t>TEM image of a SWNT bundles</a:t>
              </a:r>
              <a:endParaRPr lang="es-ES" altLang="es-AR">
                <a:latin typeface="Arial" panose="020B0604020202020204" pitchFamily="34" charset="0"/>
                <a:cs typeface="Arial" panose="020B0604020202020204" pitchFamily="34" charset="0"/>
              </a:endParaRPr>
            </a:p>
          </p:txBody>
        </p:sp>
      </p:grpSp>
      <p:sp>
        <p:nvSpPr>
          <p:cNvPr id="26664" name="Text Box 40"/>
          <p:cNvSpPr txBox="1">
            <a:spLocks noChangeArrowheads="1"/>
          </p:cNvSpPr>
          <p:nvPr/>
        </p:nvSpPr>
        <p:spPr bwMode="auto">
          <a:xfrm>
            <a:off x="7164388" y="1676400"/>
            <a:ext cx="9382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AR" altLang="es-AR" sz="1200" b="1">
                <a:latin typeface="Arial" panose="020B0604020202020204" pitchFamily="34" charset="0"/>
                <a:cs typeface="Arial" panose="020B0604020202020204" pitchFamily="34" charset="0"/>
              </a:rPr>
              <a:t>Extremos cerrados</a:t>
            </a:r>
          </a:p>
        </p:txBody>
      </p:sp>
      <p:sp>
        <p:nvSpPr>
          <p:cNvPr id="26665" name="Text Box 41"/>
          <p:cNvSpPr txBox="1">
            <a:spLocks noChangeArrowheads="1"/>
          </p:cNvSpPr>
          <p:nvPr/>
        </p:nvSpPr>
        <p:spPr bwMode="auto">
          <a:xfrm>
            <a:off x="0" y="1844675"/>
            <a:ext cx="11874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s-AR" altLang="es-AR" sz="1200" b="1">
                <a:solidFill>
                  <a:srgbClr val="FF0000"/>
                </a:solidFill>
                <a:latin typeface="Arial" panose="020B0604020202020204" pitchFamily="34" charset="0"/>
                <a:cs typeface="Arial" panose="020B0604020202020204" pitchFamily="34" charset="0"/>
              </a:rPr>
              <a:t>Extremos abiertos muy reactivos</a:t>
            </a:r>
          </a:p>
        </p:txBody>
      </p:sp>
    </p:spTree>
    <p:extLst>
      <p:ext uri="{BB962C8B-B14F-4D97-AF65-F5344CB8AC3E}">
        <p14:creationId xmlns:p14="http://schemas.microsoft.com/office/powerpoint/2010/main" val="1459385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6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620713"/>
            <a:ext cx="8737600" cy="361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07" name="Rectangle 3"/>
          <p:cNvSpPr>
            <a:spLocks noChangeArrowheads="1"/>
          </p:cNvSpPr>
          <p:nvPr/>
        </p:nvSpPr>
        <p:spPr bwMode="auto">
          <a:xfrm>
            <a:off x="0" y="4941888"/>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AR" altLang="es-AR" sz="1200">
                <a:latin typeface="Arial" panose="020B0604020202020204" pitchFamily="34" charset="0"/>
                <a:cs typeface="Arial" panose="020B0604020202020204" pitchFamily="34" charset="0"/>
              </a:rPr>
              <a:t>SWNT can absorb NIR radiation energy and cause local heating, which can lead to HeLa cell destruction. (a) Temperature evolution of a DNA-SWNT solution (approximately 25 mg/l) during continuous radiation by an 808 nm laser at 1.4 W/cm2 for two minutes. (b) Image of HeLa cells without internalized SWNTs after continuous 808 nm laser radiation at 3.5 W/cm2 for 5 min. No cell death was observed. (c) Image of dead and aggregated cells after internalization of DNA-SWNT and laser radiation at 1.4 W/cm2 for 2 min. The dead cells showed rounded and aggregated. Reproduced, with permission, from Ref. [49]. Copyright 2005 National Academy of Sciences, USA.</a:t>
            </a:r>
          </a:p>
        </p:txBody>
      </p:sp>
      <p:sp>
        <p:nvSpPr>
          <p:cNvPr id="47109"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s-AR" altLang="es-AR" sz="1200" i="1">
                <a:latin typeface="Arial" panose="020B0604020202020204" pitchFamily="34" charset="0"/>
                <a:cs typeface="Arial" panose="020B0604020202020204" pitchFamily="34" charset="0"/>
              </a:rPr>
              <a:t>Yi Zhang Yuhong Bai and Bing Yan Functionalized carbon nanotubes for potential medicinal applications Drug Discovery Today  Volume 15, Numbers 11/12  June 2010</a:t>
            </a:r>
          </a:p>
        </p:txBody>
      </p:sp>
      <p:sp>
        <p:nvSpPr>
          <p:cNvPr id="47111" name="Text Box 7"/>
          <p:cNvSpPr txBox="1">
            <a:spLocks noChangeArrowheads="1"/>
          </p:cNvSpPr>
          <p:nvPr/>
        </p:nvSpPr>
        <p:spPr bwMode="auto">
          <a:xfrm>
            <a:off x="6300788" y="4437063"/>
            <a:ext cx="2627312" cy="366712"/>
          </a:xfrm>
          <a:prstGeom prst="rect">
            <a:avLst/>
          </a:prstGeom>
          <a:solidFill>
            <a:schemeClr val="bg1"/>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es-AR" altLang="es-AR" b="1">
                <a:solidFill>
                  <a:srgbClr val="FF3300"/>
                </a:solidFill>
                <a:latin typeface="Arial" panose="020B0604020202020204" pitchFamily="34" charset="0"/>
                <a:cs typeface="Arial" panose="020B0604020202020204" pitchFamily="34" charset="0"/>
              </a:rPr>
              <a:t>Usos terapéuticos?</a:t>
            </a:r>
          </a:p>
        </p:txBody>
      </p:sp>
    </p:spTree>
    <p:extLst>
      <p:ext uri="{BB962C8B-B14F-4D97-AF65-F5344CB8AC3E}">
        <p14:creationId xmlns:p14="http://schemas.microsoft.com/office/powerpoint/2010/main" val="96088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75" y="1273175"/>
            <a:ext cx="7334250" cy="431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1" name="Rectangle 3"/>
          <p:cNvSpPr>
            <a:spLocks noChangeArrowheads="1"/>
          </p:cNvSpPr>
          <p:nvPr/>
        </p:nvSpPr>
        <p:spPr bwMode="auto">
          <a:xfrm>
            <a:off x="0" y="4762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GB" altLang="es-AR" sz="1200" i="1"/>
              <a:t>Pulmonary toxicity of carbon nanotubes: a systematic report Jitendra Kayat, MPharm, Virendra Gajbhiye, MPharm, Rakesh Kumar Tekade, MPharm, Narendra Kumar Jain, PhD⁎Nanomedicine: Nanotechnology, Biology, and Medicine xx (2010) xxx–xxx</a:t>
            </a:r>
          </a:p>
        </p:txBody>
      </p:sp>
    </p:spTree>
    <p:extLst>
      <p:ext uri="{BB962C8B-B14F-4D97-AF65-F5344CB8AC3E}">
        <p14:creationId xmlns:p14="http://schemas.microsoft.com/office/powerpoint/2010/main" val="980353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nanotypos.com/portal/wp-content/uploads/2013/02/Roll2Roll02_hidrophobic01.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343" y="795657"/>
            <a:ext cx="7522767" cy="5642076"/>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0" y="137160"/>
            <a:ext cx="9144000" cy="830997"/>
          </a:xfrm>
          <a:prstGeom prst="rect">
            <a:avLst/>
          </a:prstGeom>
          <a:solidFill>
            <a:srgbClr val="FF0000"/>
          </a:solidFill>
        </p:spPr>
        <p:txBody>
          <a:bodyPr wrap="square" rtlCol="0">
            <a:spAutoFit/>
          </a:bodyPr>
          <a:lstStyle/>
          <a:p>
            <a:pPr algn="ctr"/>
            <a:r>
              <a:rPr lang="es-AR" sz="2400" dirty="0">
                <a:solidFill>
                  <a:schemeClr val="bg1"/>
                </a:solidFill>
                <a:latin typeface="Arial" panose="020B0604020202020204" pitchFamily="34" charset="0"/>
                <a:cs typeface="Arial" panose="020B0604020202020204" pitchFamily="34" charset="0"/>
              </a:rPr>
              <a:t>Control de la materia en la </a:t>
            </a:r>
            <a:r>
              <a:rPr lang="es-AR" sz="2400" dirty="0" err="1">
                <a:solidFill>
                  <a:schemeClr val="bg1"/>
                </a:solidFill>
                <a:latin typeface="Arial" panose="020B0604020202020204" pitchFamily="34" charset="0"/>
                <a:cs typeface="Arial" panose="020B0604020202020204" pitchFamily="34" charset="0"/>
              </a:rPr>
              <a:t>nanoescala</a:t>
            </a:r>
            <a:r>
              <a:rPr lang="es-AR" sz="2400" dirty="0">
                <a:solidFill>
                  <a:schemeClr val="bg1"/>
                </a:solidFill>
                <a:latin typeface="Arial" panose="020B0604020202020204" pitchFamily="34" charset="0"/>
                <a:cs typeface="Arial" panose="020B0604020202020204" pitchFamily="34" charset="0"/>
              </a:rPr>
              <a:t> (propiedades </a:t>
            </a:r>
            <a:r>
              <a:rPr lang="es-AR" sz="2400" dirty="0" err="1">
                <a:solidFill>
                  <a:schemeClr val="bg1"/>
                </a:solidFill>
                <a:latin typeface="Arial" panose="020B0604020202020204" pitchFamily="34" charset="0"/>
                <a:cs typeface="Arial" panose="020B0604020202020204" pitchFamily="34" charset="0"/>
              </a:rPr>
              <a:t>mnanoescala</a:t>
            </a:r>
            <a:r>
              <a:rPr lang="es-AR" sz="2400" dirty="0">
                <a:solidFill>
                  <a:schemeClr val="bg1"/>
                </a:solidFill>
                <a:latin typeface="Arial" panose="020B0604020202020204" pitchFamily="34" charset="0"/>
                <a:cs typeface="Arial" panose="020B0604020202020204" pitchFamily="34" charset="0"/>
              </a:rPr>
              <a:t> 3): efecto loto/superficies </a:t>
            </a:r>
            <a:r>
              <a:rPr lang="es-AR" sz="2400" dirty="0" err="1">
                <a:solidFill>
                  <a:schemeClr val="bg1"/>
                </a:solidFill>
                <a:latin typeface="Arial" panose="020B0604020202020204" pitchFamily="34" charset="0"/>
                <a:cs typeface="Arial" panose="020B0604020202020204" pitchFamily="34" charset="0"/>
              </a:rPr>
              <a:t>hidrofobicas</a:t>
            </a:r>
            <a:endParaRPr lang="es-AR"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994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rot="16200000">
            <a:off x="-1652096" y="2967394"/>
            <a:ext cx="4824382" cy="830997"/>
          </a:xfrm>
          <a:prstGeom prst="rect">
            <a:avLst/>
          </a:prstGeom>
          <a:noFill/>
        </p:spPr>
        <p:txBody>
          <a:bodyPr wrap="square" rtlCol="0">
            <a:spAutoFit/>
          </a:bodyPr>
          <a:lstStyle/>
          <a:p>
            <a:pPr algn="ctr"/>
            <a:r>
              <a:rPr lang="es-AR" sz="4800" b="1" dirty="0" err="1">
                <a:latin typeface="Arial" panose="020B0604020202020204" pitchFamily="34" charset="0"/>
                <a:cs typeface="Arial" panose="020B0604020202020204" pitchFamily="34" charset="0"/>
              </a:rPr>
              <a:t>nanotecnologia</a:t>
            </a:r>
            <a:endParaRPr lang="es-AR" sz="4800" b="1" dirty="0">
              <a:latin typeface="Arial" panose="020B0604020202020204" pitchFamily="34" charset="0"/>
              <a:cs typeface="Arial" panose="020B0604020202020204" pitchFamily="34" charset="0"/>
            </a:endParaRPr>
          </a:p>
        </p:txBody>
      </p:sp>
      <p:sp>
        <p:nvSpPr>
          <p:cNvPr id="5" name="CuadroTexto 4"/>
          <p:cNvSpPr txBox="1"/>
          <p:nvPr/>
        </p:nvSpPr>
        <p:spPr>
          <a:xfrm>
            <a:off x="994410" y="0"/>
            <a:ext cx="8149590" cy="6370975"/>
          </a:xfrm>
          <a:prstGeom prst="rect">
            <a:avLst/>
          </a:prstGeom>
          <a:noFill/>
        </p:spPr>
        <p:txBody>
          <a:bodyPr wrap="square" rtlCol="0">
            <a:spAutoFit/>
          </a:bodyPr>
          <a:lstStyle/>
          <a:p>
            <a:r>
              <a:rPr lang="es-AR" sz="2400" b="1" dirty="0">
                <a:solidFill>
                  <a:srgbClr val="00B050"/>
                </a:solidFill>
                <a:latin typeface="Arial" panose="020B0604020202020204" pitchFamily="34" charset="0"/>
                <a:cs typeface="Arial" panose="020B0604020202020204" pitchFamily="34" charset="0"/>
              </a:rPr>
              <a:t>Vida diaria</a:t>
            </a:r>
          </a:p>
          <a:p>
            <a:r>
              <a:rPr lang="es-AR" sz="2400" b="1" dirty="0">
                <a:latin typeface="Arial" panose="020B0604020202020204" pitchFamily="34" charset="0"/>
                <a:cs typeface="Arial" panose="020B0604020202020204" pitchFamily="34" charset="0"/>
              </a:rPr>
              <a:t>Electrónica y </a:t>
            </a:r>
            <a:r>
              <a:rPr lang="es-AR" sz="2400" b="1" dirty="0" err="1">
                <a:latin typeface="Arial" panose="020B0604020202020204" pitchFamily="34" charset="0"/>
                <a:cs typeface="Arial" panose="020B0604020202020204" pitchFamily="34" charset="0"/>
              </a:rPr>
              <a:t>TICs</a:t>
            </a:r>
            <a:r>
              <a:rPr lang="es-AR" sz="2400" b="1" dirty="0">
                <a:latin typeface="Arial" panose="020B0604020202020204" pitchFamily="34" charset="0"/>
                <a:cs typeface="Arial" panose="020B0604020202020204" pitchFamily="34" charset="0"/>
              </a:rPr>
              <a:t>: </a:t>
            </a:r>
            <a:r>
              <a:rPr lang="es-AR" b="1" dirty="0">
                <a:latin typeface="Arial" panose="020B0604020202020204" pitchFamily="34" charset="0"/>
                <a:cs typeface="Arial" panose="020B0604020202020204" pitchFamily="34" charset="0"/>
              </a:rPr>
              <a:t>dispositivos mas veloces, pequeños, portátiles, con mayor memoria y capacidades</a:t>
            </a:r>
          </a:p>
          <a:p>
            <a:r>
              <a:rPr lang="es-AR" b="1" dirty="0">
                <a:solidFill>
                  <a:srgbClr val="FF0000"/>
                </a:solidFill>
                <a:latin typeface="Arial" panose="020B0604020202020204" pitchFamily="34" charset="0"/>
                <a:cs typeface="Arial" panose="020B0604020202020204" pitchFamily="34" charset="0"/>
              </a:rPr>
              <a:t>	</a:t>
            </a:r>
            <a:r>
              <a:rPr lang="es-AR" b="1" dirty="0" err="1">
                <a:solidFill>
                  <a:srgbClr val="FF0000"/>
                </a:solidFill>
                <a:latin typeface="Arial" panose="020B0604020202020204" pitchFamily="34" charset="0"/>
                <a:cs typeface="Arial" panose="020B0604020202020204" pitchFamily="34" charset="0"/>
              </a:rPr>
              <a:t>Nanotransistores</a:t>
            </a:r>
            <a:endParaRPr lang="es-AR" b="1" dirty="0">
              <a:solidFill>
                <a:srgbClr val="FF0000"/>
              </a:solidFill>
              <a:latin typeface="Arial" panose="020B0604020202020204" pitchFamily="34" charset="0"/>
              <a:cs typeface="Arial" panose="020B0604020202020204" pitchFamily="34" charset="0"/>
            </a:endParaRPr>
          </a:p>
          <a:p>
            <a:pPr fontAlgn="base"/>
            <a:r>
              <a:rPr lang="en-US" b="1" dirty="0">
                <a:solidFill>
                  <a:srgbClr val="FF0000"/>
                </a:solidFill>
                <a:latin typeface="Arial" panose="020B0604020202020204" pitchFamily="34" charset="0"/>
                <a:cs typeface="Arial" panose="020B0604020202020204" pitchFamily="34" charset="0"/>
              </a:rPr>
              <a:t>	Magnetic random access memory (MRAM): </a:t>
            </a:r>
            <a:r>
              <a:rPr lang="en-US" b="1" dirty="0" err="1">
                <a:solidFill>
                  <a:srgbClr val="FF0000"/>
                </a:solidFill>
                <a:latin typeface="Arial" panose="020B0604020202020204" pitchFamily="34" charset="0"/>
                <a:cs typeface="Arial" panose="020B0604020202020204" pitchFamily="34" charset="0"/>
              </a:rPr>
              <a:t>salvado</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eficiente</a:t>
            </a:r>
            <a:r>
              <a:rPr lang="en-US" b="1" dirty="0">
                <a:solidFill>
                  <a:srgbClr val="FF0000"/>
                </a:solidFill>
                <a:latin typeface="Arial" panose="020B0604020202020204" pitchFamily="34" charset="0"/>
                <a:cs typeface="Arial" panose="020B0604020202020204" pitchFamily="34" charset="0"/>
              </a:rPr>
              <a:t> y </a:t>
            </a:r>
            <a:r>
              <a:rPr lang="en-US" b="1" dirty="0" err="1">
                <a:solidFill>
                  <a:srgbClr val="FF0000"/>
                </a:solidFill>
                <a:latin typeface="Arial" panose="020B0604020202020204" pitchFamily="34" charset="0"/>
                <a:cs typeface="Arial" panose="020B0604020202020204" pitchFamily="34" charset="0"/>
              </a:rPr>
              <a:t>veloz</a:t>
            </a:r>
            <a:r>
              <a:rPr lang="en-US" b="1" dirty="0">
                <a:solidFill>
                  <a:srgbClr val="FF0000"/>
                </a:solidFill>
                <a:latin typeface="Arial" panose="020B0604020202020204" pitchFamily="34" charset="0"/>
                <a:cs typeface="Arial" panose="020B0604020202020204" pitchFamily="34" charset="0"/>
              </a:rPr>
              <a:t> 	de </a:t>
            </a:r>
            <a:r>
              <a:rPr lang="en-US" b="1" dirty="0" err="1">
                <a:solidFill>
                  <a:srgbClr val="FF0000"/>
                </a:solidFill>
                <a:latin typeface="Arial" panose="020B0604020202020204" pitchFamily="34" charset="0"/>
                <a:cs typeface="Arial" panose="020B0604020202020204" pitchFamily="34" charset="0"/>
              </a:rPr>
              <a:t>datos</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encriptados</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frente</a:t>
            </a:r>
            <a:r>
              <a:rPr lang="en-US" b="1" dirty="0">
                <a:solidFill>
                  <a:srgbClr val="FF0000"/>
                </a:solidFill>
                <a:latin typeface="Arial" panose="020B0604020202020204" pitchFamily="34" charset="0"/>
                <a:cs typeface="Arial" panose="020B0604020202020204" pitchFamily="34" charset="0"/>
              </a:rPr>
              <a:t> a </a:t>
            </a:r>
            <a:r>
              <a:rPr lang="en-US" b="1" dirty="0" err="1">
                <a:solidFill>
                  <a:srgbClr val="FF0000"/>
                </a:solidFill>
                <a:latin typeface="Arial" panose="020B0604020202020204" pitchFamily="34" charset="0"/>
                <a:cs typeface="Arial" panose="020B0604020202020204" pitchFamily="34" charset="0"/>
              </a:rPr>
              <a:t>desconexion</a:t>
            </a:r>
            <a:r>
              <a:rPr lang="en-US" b="1" dirty="0">
                <a:solidFill>
                  <a:srgbClr val="FF0000"/>
                </a:solidFill>
                <a:latin typeface="Arial" panose="020B0604020202020204" pitchFamily="34" charset="0"/>
                <a:cs typeface="Arial" panose="020B0604020202020204" pitchFamily="34" charset="0"/>
              </a:rPr>
              <a:t> o </a:t>
            </a:r>
            <a:r>
              <a:rPr lang="en-US" b="1" dirty="0" err="1">
                <a:solidFill>
                  <a:srgbClr val="FF0000"/>
                </a:solidFill>
                <a:latin typeface="Arial" panose="020B0604020202020204" pitchFamily="34" charset="0"/>
                <a:cs typeface="Arial" panose="020B0604020202020204" pitchFamily="34" charset="0"/>
              </a:rPr>
              <a:t>accidentes</a:t>
            </a:r>
            <a:r>
              <a:rPr lang="en-US" b="1" dirty="0">
                <a:solidFill>
                  <a:srgbClr val="FF0000"/>
                </a:solidFill>
                <a:latin typeface="Arial" panose="020B0604020202020204" pitchFamily="34" charset="0"/>
                <a:cs typeface="Arial" panose="020B0604020202020204" pitchFamily="34" charset="0"/>
              </a:rPr>
              <a:t>. </a:t>
            </a:r>
          </a:p>
          <a:p>
            <a:pPr fontAlgn="base"/>
            <a:r>
              <a:rPr lang="en-US" b="1" dirty="0">
                <a:solidFill>
                  <a:srgbClr val="FF0000"/>
                </a:solidFill>
                <a:latin typeface="Arial" panose="020B0604020202020204" pitchFamily="34" charset="0"/>
                <a:cs typeface="Arial" panose="020B0604020202020204" pitchFamily="34" charset="0"/>
              </a:rPr>
              <a:t>	Films </a:t>
            </a:r>
            <a:r>
              <a:rPr lang="en-US" b="1" dirty="0" err="1">
                <a:solidFill>
                  <a:srgbClr val="FF0000"/>
                </a:solidFill>
                <a:latin typeface="Arial" panose="020B0604020202020204" pitchFamily="34" charset="0"/>
                <a:cs typeface="Arial" panose="020B0604020202020204" pitchFamily="34" charset="0"/>
              </a:rPr>
              <a:t>polimericos</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nanoestructurados</a:t>
            </a:r>
            <a:r>
              <a:rPr lang="en-US" b="1" dirty="0">
                <a:solidFill>
                  <a:srgbClr val="FF0000"/>
                </a:solidFill>
                <a:latin typeface="Arial" panose="020B0604020202020204" pitchFamily="34" charset="0"/>
                <a:cs typeface="Arial" panose="020B0604020202020204" pitchFamily="34" charset="0"/>
              </a:rPr>
              <a:t>= organic light-emitting diodes 	(OLEDs): </a:t>
            </a:r>
            <a:r>
              <a:rPr lang="en-US" b="1" dirty="0" err="1">
                <a:solidFill>
                  <a:srgbClr val="FF0000"/>
                </a:solidFill>
                <a:latin typeface="Arial" panose="020B0604020202020204" pitchFamily="34" charset="0"/>
                <a:cs typeface="Arial" panose="020B0604020202020204" pitchFamily="34" charset="0"/>
              </a:rPr>
              <a:t>imágenes</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planas</a:t>
            </a:r>
            <a:r>
              <a:rPr lang="en-US" b="1" dirty="0">
                <a:solidFill>
                  <a:srgbClr val="FF0000"/>
                </a:solidFill>
                <a:latin typeface="Arial" panose="020B0604020202020204" pitchFamily="34" charset="0"/>
                <a:cs typeface="Arial" panose="020B0604020202020204" pitchFamily="34" charset="0"/>
              </a:rPr>
              <a:t> mas </a:t>
            </a:r>
            <a:r>
              <a:rPr lang="en-US" b="1" dirty="0" err="1">
                <a:solidFill>
                  <a:srgbClr val="FF0000"/>
                </a:solidFill>
                <a:latin typeface="Arial" panose="020B0604020202020204" pitchFamily="34" charset="0"/>
                <a:cs typeface="Arial" panose="020B0604020202020204" pitchFamily="34" charset="0"/>
              </a:rPr>
              <a:t>brillantes</a:t>
            </a:r>
            <a:r>
              <a:rPr lang="en-US" b="1" dirty="0">
                <a:solidFill>
                  <a:srgbClr val="FF0000"/>
                </a:solidFill>
                <a:latin typeface="Arial" panose="020B0604020202020204" pitchFamily="34" charset="0"/>
                <a:cs typeface="Arial" panose="020B0604020202020204" pitchFamily="34" charset="0"/>
              </a:rPr>
              <a:t>, mayor </a:t>
            </a:r>
            <a:r>
              <a:rPr lang="en-US" b="1" dirty="0" err="1">
                <a:solidFill>
                  <a:srgbClr val="FF0000"/>
                </a:solidFill>
                <a:latin typeface="Arial" panose="020B0604020202020204" pitchFamily="34" charset="0"/>
                <a:cs typeface="Arial" panose="020B0604020202020204" pitchFamily="34" charset="0"/>
              </a:rPr>
              <a:t>angulo</a:t>
            </a:r>
            <a:r>
              <a:rPr lang="en-US" b="1" dirty="0">
                <a:solidFill>
                  <a:srgbClr val="FF0000"/>
                </a:solidFill>
                <a:latin typeface="Arial" panose="020B0604020202020204" pitchFamily="34" charset="0"/>
                <a:cs typeface="Arial" panose="020B0604020202020204" pitchFamily="34" charset="0"/>
              </a:rPr>
              <a:t> de vision, 	</a:t>
            </a:r>
            <a:r>
              <a:rPr lang="en-US" b="1" dirty="0" err="1">
                <a:solidFill>
                  <a:srgbClr val="FF0000"/>
                </a:solidFill>
                <a:latin typeface="Arial" panose="020B0604020202020204" pitchFamily="34" charset="0"/>
                <a:cs typeface="Arial" panose="020B0604020202020204" pitchFamily="34" charset="0"/>
              </a:rPr>
              <a:t>liviandad</a:t>
            </a:r>
            <a:r>
              <a:rPr lang="en-US" b="1" dirty="0">
                <a:solidFill>
                  <a:srgbClr val="FF0000"/>
                </a:solidFill>
                <a:latin typeface="Arial" panose="020B0604020202020204" pitchFamily="34" charset="0"/>
                <a:cs typeface="Arial" panose="020B0604020202020204" pitchFamily="34" charset="0"/>
              </a:rPr>
              <a:t>, mayor </a:t>
            </a:r>
            <a:r>
              <a:rPr lang="en-US" b="1" dirty="0" err="1">
                <a:solidFill>
                  <a:srgbClr val="FF0000"/>
                </a:solidFill>
                <a:latin typeface="Arial" panose="020B0604020202020204" pitchFamily="34" charset="0"/>
                <a:cs typeface="Arial" panose="020B0604020202020204" pitchFamily="34" charset="0"/>
              </a:rPr>
              <a:t>densidad</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menor</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consumo</a:t>
            </a:r>
            <a:r>
              <a:rPr lang="en-US" b="1" dirty="0">
                <a:solidFill>
                  <a:srgbClr val="FF0000"/>
                </a:solidFill>
                <a:latin typeface="Arial" panose="020B0604020202020204" pitchFamily="34" charset="0"/>
                <a:cs typeface="Arial" panose="020B0604020202020204" pitchFamily="34" charset="0"/>
              </a:rPr>
              <a:t>, mayor </a:t>
            </a:r>
            <a:r>
              <a:rPr lang="en-US" b="1" dirty="0" err="1">
                <a:solidFill>
                  <a:srgbClr val="FF0000"/>
                </a:solidFill>
                <a:latin typeface="Arial" panose="020B0604020202020204" pitchFamily="34" charset="0"/>
                <a:cs typeface="Arial" panose="020B0604020202020204" pitchFamily="34" charset="0"/>
              </a:rPr>
              <a:t>vida</a:t>
            </a:r>
            <a:r>
              <a:rPr lang="en-US" b="1" dirty="0">
                <a:solidFill>
                  <a:srgbClr val="FF0000"/>
                </a:solidFill>
                <a:latin typeface="Arial" panose="020B0604020202020204" pitchFamily="34" charset="0"/>
                <a:cs typeface="Arial" panose="020B0604020202020204" pitchFamily="34" charset="0"/>
              </a:rPr>
              <a:t> media. </a:t>
            </a:r>
          </a:p>
          <a:p>
            <a:r>
              <a:rPr lang="es-AR" sz="2400" b="1" dirty="0">
                <a:solidFill>
                  <a:srgbClr val="00B050"/>
                </a:solidFill>
                <a:latin typeface="Arial" panose="020B0604020202020204" pitchFamily="34" charset="0"/>
                <a:cs typeface="Arial" panose="020B0604020202020204" pitchFamily="34" charset="0"/>
              </a:rPr>
              <a:t>Energía sustentable:</a:t>
            </a:r>
            <a:r>
              <a:rPr lang="en-US" sz="2400" b="1" dirty="0">
                <a:solidFill>
                  <a:srgbClr val="00B050"/>
                </a:solidFill>
                <a:latin typeface="Arial" panose="020B0604020202020204" pitchFamily="34" charset="0"/>
              </a:rPr>
              <a:t> </a:t>
            </a:r>
            <a:r>
              <a:rPr lang="en-US" b="1" dirty="0">
                <a:latin typeface="Arial" panose="020B0604020202020204" pitchFamily="34" charset="0"/>
              </a:rPr>
              <a:t>mas </a:t>
            </a:r>
            <a:r>
              <a:rPr lang="en-US" b="1" dirty="0" err="1">
                <a:latin typeface="Arial" panose="020B0604020202020204" pitchFamily="34" charset="0"/>
              </a:rPr>
              <a:t>limpia</a:t>
            </a:r>
            <a:r>
              <a:rPr lang="en-US" b="1" dirty="0">
                <a:latin typeface="Arial" panose="020B0604020202020204" pitchFamily="34" charset="0"/>
              </a:rPr>
              <a:t>, </a:t>
            </a:r>
            <a:r>
              <a:rPr lang="en-US" b="1" dirty="0" err="1">
                <a:latin typeface="Arial" panose="020B0604020202020204" pitchFamily="34" charset="0"/>
              </a:rPr>
              <a:t>barata</a:t>
            </a:r>
            <a:r>
              <a:rPr lang="en-US" b="1" dirty="0">
                <a:latin typeface="Arial" panose="020B0604020202020204" pitchFamily="34" charset="0"/>
              </a:rPr>
              <a:t>, de </a:t>
            </a:r>
            <a:r>
              <a:rPr lang="en-US" b="1" dirty="0" err="1">
                <a:latin typeface="Arial" panose="020B0604020202020204" pitchFamily="34" charset="0"/>
              </a:rPr>
              <a:t>fuentes</a:t>
            </a:r>
            <a:r>
              <a:rPr lang="en-US" b="1" dirty="0">
                <a:latin typeface="Arial" panose="020B0604020202020204" pitchFamily="34" charset="0"/>
              </a:rPr>
              <a:t> </a:t>
            </a:r>
            <a:r>
              <a:rPr lang="en-US" b="1" dirty="0" err="1">
                <a:latin typeface="Arial" panose="020B0604020202020204" pitchFamily="34" charset="0"/>
              </a:rPr>
              <a:t>renovables</a:t>
            </a:r>
            <a:r>
              <a:rPr lang="en-US" b="1" dirty="0">
                <a:latin typeface="Arial" panose="020B0604020202020204" pitchFamily="34" charset="0"/>
              </a:rPr>
              <a:t>/</a:t>
            </a:r>
            <a:r>
              <a:rPr lang="en-US" b="1" dirty="0" err="1">
                <a:latin typeface="Arial" panose="020B0604020202020204" pitchFamily="34" charset="0"/>
              </a:rPr>
              <a:t>procesos</a:t>
            </a:r>
            <a:r>
              <a:rPr lang="en-US" b="1" dirty="0">
                <a:latin typeface="Arial" panose="020B0604020202020204" pitchFamily="34" charset="0"/>
              </a:rPr>
              <a:t> </a:t>
            </a:r>
            <a:r>
              <a:rPr lang="en-US" b="1" dirty="0" err="1">
                <a:latin typeface="Arial" panose="020B0604020202020204" pitchFamily="34" charset="0"/>
              </a:rPr>
              <a:t>menor</a:t>
            </a:r>
            <a:r>
              <a:rPr lang="en-US" b="1" dirty="0">
                <a:latin typeface="Arial" panose="020B0604020202020204" pitchFamily="34" charset="0"/>
              </a:rPr>
              <a:t> </a:t>
            </a:r>
            <a:r>
              <a:rPr lang="en-US" b="1" dirty="0" err="1">
                <a:latin typeface="Arial" panose="020B0604020202020204" pitchFamily="34" charset="0"/>
              </a:rPr>
              <a:t>consumo</a:t>
            </a:r>
            <a:r>
              <a:rPr lang="en-US" b="1" dirty="0">
                <a:latin typeface="Arial" panose="020B0604020202020204" pitchFamily="34" charset="0"/>
              </a:rPr>
              <a:t> </a:t>
            </a:r>
            <a:r>
              <a:rPr lang="en-US" b="1" dirty="0" err="1">
                <a:latin typeface="Arial" panose="020B0604020202020204" pitchFamily="34" charset="0"/>
              </a:rPr>
              <a:t>energetico</a:t>
            </a:r>
            <a:r>
              <a:rPr lang="en-US" b="1" dirty="0">
                <a:latin typeface="Arial" panose="020B0604020202020204" pitchFamily="34" charset="0"/>
              </a:rPr>
              <a:t> y </a:t>
            </a:r>
            <a:r>
              <a:rPr lang="en-US" b="1" dirty="0" err="1">
                <a:latin typeface="Arial" panose="020B0604020202020204" pitchFamily="34" charset="0"/>
              </a:rPr>
              <a:t>menor</a:t>
            </a:r>
            <a:r>
              <a:rPr lang="en-US" b="1" dirty="0">
                <a:latin typeface="Arial" panose="020B0604020202020204" pitchFamily="34" charset="0"/>
              </a:rPr>
              <a:t> </a:t>
            </a:r>
            <a:r>
              <a:rPr lang="en-US" b="1" dirty="0" err="1">
                <a:latin typeface="Arial" panose="020B0604020202020204" pitchFamily="34" charset="0"/>
              </a:rPr>
              <a:t>impacto</a:t>
            </a:r>
            <a:r>
              <a:rPr lang="en-US" b="1" dirty="0">
                <a:latin typeface="Arial" panose="020B0604020202020204" pitchFamily="34" charset="0"/>
              </a:rPr>
              <a:t> </a:t>
            </a:r>
            <a:r>
              <a:rPr lang="en-US" b="1" dirty="0" err="1">
                <a:latin typeface="Arial" panose="020B0604020202020204" pitchFamily="34" charset="0"/>
              </a:rPr>
              <a:t>ambiental</a:t>
            </a:r>
            <a:endParaRPr lang="en-US" b="1" dirty="0">
              <a:latin typeface="Arial" panose="020B0604020202020204" pitchFamily="34" charset="0"/>
            </a:endParaRPr>
          </a:p>
          <a:p>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Paneles</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solares</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impresos</a:t>
            </a:r>
            <a:r>
              <a:rPr lang="en-US" b="1" dirty="0">
                <a:solidFill>
                  <a:srgbClr val="FF0000"/>
                </a:solidFill>
                <a:latin typeface="Arial" panose="020B0604020202020204" pitchFamily="34" charset="0"/>
                <a:cs typeface="Arial" panose="020B0604020202020204" pitchFamily="34" charset="0"/>
              </a:rPr>
              <a:t>, flexibles…pintables</a:t>
            </a:r>
          </a:p>
          <a:p>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Nanocatalizadores</a:t>
            </a:r>
            <a:endParaRPr lang="en-US" b="1" dirty="0">
              <a:solidFill>
                <a:srgbClr val="FF0000"/>
              </a:solidFill>
              <a:latin typeface="Arial" panose="020B0604020202020204" pitchFamily="34" charset="0"/>
              <a:cs typeface="Arial" panose="020B0604020202020204" pitchFamily="34" charset="0"/>
            </a:endParaRPr>
          </a:p>
          <a:p>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Nanobaterias</a:t>
            </a:r>
            <a:endParaRPr lang="en-US" b="1" dirty="0">
              <a:solidFill>
                <a:srgbClr val="FF0000"/>
              </a:solidFill>
              <a:latin typeface="Arial" panose="020B0604020202020204" pitchFamily="34" charset="0"/>
              <a:cs typeface="Arial" panose="020B0604020202020204" pitchFamily="34" charset="0"/>
            </a:endParaRPr>
          </a:p>
          <a:p>
            <a:r>
              <a:rPr lang="es-AR" sz="2400" b="1" dirty="0">
                <a:latin typeface="Arial" panose="020B0604020202020204" pitchFamily="34" charset="0"/>
                <a:cs typeface="Arial" panose="020B0604020202020204" pitchFamily="34" charset="0"/>
              </a:rPr>
              <a:t>Remediación ambiental: </a:t>
            </a:r>
            <a:r>
              <a:rPr lang="es-AR" b="1" dirty="0">
                <a:latin typeface="Arial" panose="020B0604020202020204" pitchFamily="34" charset="0"/>
                <a:cs typeface="Arial" panose="020B0604020202020204" pitchFamily="34" charset="0"/>
              </a:rPr>
              <a:t>detección de impurezas/filtración-purificación de agua</a:t>
            </a:r>
          </a:p>
          <a:p>
            <a:r>
              <a:rPr lang="es-AR" b="1" dirty="0">
                <a:solidFill>
                  <a:srgbClr val="FF0000"/>
                </a:solidFill>
                <a:latin typeface="Arial" panose="020B0604020202020204" pitchFamily="34" charset="0"/>
                <a:cs typeface="Arial" panose="020B0604020202020204" pitchFamily="34" charset="0"/>
              </a:rPr>
              <a:t>	Remoción de bacterias y virus/</a:t>
            </a:r>
            <a:r>
              <a:rPr lang="es-AR" b="1" dirty="0" err="1">
                <a:solidFill>
                  <a:srgbClr val="FF0000"/>
                </a:solidFill>
                <a:latin typeface="Arial" panose="020B0604020202020204" pitchFamily="34" charset="0"/>
                <a:cs typeface="Arial" panose="020B0604020202020204" pitchFamily="34" charset="0"/>
              </a:rPr>
              <a:t>desalinizacion</a:t>
            </a:r>
            <a:r>
              <a:rPr lang="en-US" dirty="0">
                <a:solidFill>
                  <a:srgbClr val="414141"/>
                </a:solidFill>
                <a:latin typeface="inherit"/>
              </a:rPr>
              <a:t> </a:t>
            </a:r>
          </a:p>
          <a:p>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Uso</a:t>
            </a:r>
            <a:r>
              <a:rPr lang="en-US" b="1" dirty="0">
                <a:solidFill>
                  <a:srgbClr val="FF0000"/>
                </a:solidFill>
                <a:latin typeface="Arial" panose="020B0604020202020204" pitchFamily="34" charset="0"/>
                <a:cs typeface="Arial" panose="020B0604020202020204" pitchFamily="34" charset="0"/>
              </a:rPr>
              <a:t> de self-assembled monolayers on mesoporous supports 	(SAMMS™), </a:t>
            </a:r>
            <a:r>
              <a:rPr lang="en-US" b="1" dirty="0" err="1">
                <a:solidFill>
                  <a:srgbClr val="FF0000"/>
                </a:solidFill>
                <a:latin typeface="Arial" panose="020B0604020202020204" pitchFamily="34" charset="0"/>
                <a:cs typeface="Arial" panose="020B0604020202020204" pitchFamily="34" charset="0"/>
              </a:rPr>
              <a:t>dendrimeros</a:t>
            </a:r>
            <a:r>
              <a:rPr lang="en-US" b="1" dirty="0">
                <a:solidFill>
                  <a:srgbClr val="FF0000"/>
                </a:solidFill>
                <a:latin typeface="Arial" panose="020B0604020202020204" pitchFamily="34" charset="0"/>
                <a:cs typeface="Arial" panose="020B0604020202020204" pitchFamily="34" charset="0"/>
              </a:rPr>
              <a:t>, CNT </a:t>
            </a:r>
            <a:r>
              <a:rPr lang="en-US" b="1" dirty="0" err="1">
                <a:solidFill>
                  <a:srgbClr val="FF0000"/>
                </a:solidFill>
                <a:latin typeface="Arial" panose="020B0604020202020204" pitchFamily="34" charset="0"/>
                <a:cs typeface="Arial" panose="020B0604020202020204" pitchFamily="34" charset="0"/>
              </a:rPr>
              <a:t>en</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detoxificacion</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ambiental</a:t>
            </a:r>
            <a:r>
              <a:rPr lang="en-US" b="1" dirty="0">
                <a:solidFill>
                  <a:srgbClr val="FF0000"/>
                </a:solidFill>
                <a:latin typeface="Arial" panose="020B0604020202020204" pitchFamily="34" charset="0"/>
                <a:cs typeface="Arial" panose="020B0604020202020204" pitchFamily="34" charset="0"/>
              </a:rPr>
              <a:t>/</a:t>
            </a:r>
            <a:r>
              <a:rPr lang="en-US" b="1" dirty="0" err="1">
                <a:solidFill>
                  <a:srgbClr val="FF0000"/>
                </a:solidFill>
                <a:latin typeface="Arial" panose="020B0604020202020204" pitchFamily="34" charset="0"/>
                <a:cs typeface="Arial" panose="020B0604020202020204" pitchFamily="34" charset="0"/>
              </a:rPr>
              <a:t>filtros</a:t>
            </a:r>
            <a:endParaRPr lang="es-AR" b="1" dirty="0">
              <a:solidFill>
                <a:srgbClr val="FF0000"/>
              </a:solidFill>
              <a:latin typeface="Arial" panose="020B0604020202020204" pitchFamily="34" charset="0"/>
              <a:cs typeface="Arial" panose="020B0604020202020204" pitchFamily="34" charset="0"/>
            </a:endParaRPr>
          </a:p>
          <a:p>
            <a:r>
              <a:rPr lang="es-AR" sz="2400" b="1" dirty="0">
                <a:solidFill>
                  <a:srgbClr val="0000FF"/>
                </a:solidFill>
                <a:latin typeface="Arial" panose="020B0604020202020204" pitchFamily="34" charset="0"/>
                <a:cs typeface="Arial" panose="020B0604020202020204" pitchFamily="34" charset="0"/>
              </a:rPr>
              <a:t>Salud</a:t>
            </a:r>
          </a:p>
        </p:txBody>
      </p:sp>
      <p:pic>
        <p:nvPicPr>
          <p:cNvPr id="6" name="Picture 4" descr="flexible solar c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5" y="2007334"/>
            <a:ext cx="4286250" cy="3829051"/>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https://www.electronichouse.com/wp-content/uploads/LG-OLED-flex-tv-m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7188" y="1895676"/>
            <a:ext cx="5130800" cy="389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255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268F5A0-5BE6-4C6D-88A8-9D9ED1AB41AA}"/>
              </a:ext>
            </a:extLst>
          </p:cNvPr>
          <p:cNvPicPr>
            <a:picLocks noChangeAspect="1"/>
          </p:cNvPicPr>
          <p:nvPr/>
        </p:nvPicPr>
        <p:blipFill>
          <a:blip r:embed="rId2"/>
          <a:stretch>
            <a:fillRect/>
          </a:stretch>
        </p:blipFill>
        <p:spPr>
          <a:xfrm>
            <a:off x="-62481" y="1263340"/>
            <a:ext cx="9268962" cy="4603050"/>
          </a:xfrm>
          <a:prstGeom prst="rect">
            <a:avLst/>
          </a:prstGeom>
        </p:spPr>
      </p:pic>
      <p:sp>
        <p:nvSpPr>
          <p:cNvPr id="5" name="Rectángulo 4">
            <a:extLst>
              <a:ext uri="{FF2B5EF4-FFF2-40B4-BE49-F238E27FC236}">
                <a16:creationId xmlns:a16="http://schemas.microsoft.com/office/drawing/2014/main" id="{8406F5D4-DE87-4413-B4AC-82B95E3CE93E}"/>
              </a:ext>
            </a:extLst>
          </p:cNvPr>
          <p:cNvSpPr/>
          <p:nvPr/>
        </p:nvSpPr>
        <p:spPr>
          <a:xfrm>
            <a:off x="0" y="340010"/>
            <a:ext cx="9144000" cy="954107"/>
          </a:xfrm>
          <a:prstGeom prst="rect">
            <a:avLst/>
          </a:prstGeom>
        </p:spPr>
        <p:txBody>
          <a:bodyPr wrap="square">
            <a:spAutoFit/>
          </a:bodyPr>
          <a:lstStyle/>
          <a:p>
            <a:pPr algn="ctr"/>
            <a:r>
              <a:rPr lang="en-US" sz="2800" dirty="0">
                <a:latin typeface="Arial" panose="020B0604020202020204" pitchFamily="34" charset="0"/>
                <a:cs typeface="Arial" panose="020B0604020202020204" pitchFamily="34" charset="0"/>
              </a:rPr>
              <a:t>RETOS  a supercar </a:t>
            </a:r>
            <a:r>
              <a:rPr lang="en-US" sz="2800" dirty="0" err="1">
                <a:latin typeface="Arial" panose="020B0604020202020204" pitchFamily="34" charset="0"/>
                <a:cs typeface="Arial" panose="020B0604020202020204" pitchFamily="34" charset="0"/>
              </a:rPr>
              <a:t>en</a:t>
            </a:r>
            <a:r>
              <a:rPr lang="en-US" sz="2800" dirty="0">
                <a:latin typeface="Arial" panose="020B0604020202020204" pitchFamily="34" charset="0"/>
                <a:cs typeface="Arial" panose="020B0604020202020204" pitchFamily="34" charset="0"/>
              </a:rPr>
              <a:t> el </a:t>
            </a:r>
            <a:r>
              <a:rPr lang="en-US" sz="2800" dirty="0" err="1">
                <a:latin typeface="Arial" panose="020B0604020202020204" pitchFamily="34" charset="0"/>
                <a:cs typeface="Arial" panose="020B0604020202020204" pitchFamily="34" charset="0"/>
              </a:rPr>
              <a:t>desarrollo</a:t>
            </a:r>
            <a:r>
              <a:rPr lang="en-US" sz="2800" dirty="0">
                <a:latin typeface="Arial" panose="020B0604020202020204" pitchFamily="34" charset="0"/>
                <a:cs typeface="Arial" panose="020B0604020202020204" pitchFamily="34" charset="0"/>
              </a:rPr>
              <a:t> y </a:t>
            </a:r>
            <a:r>
              <a:rPr lang="en-US" sz="2800" dirty="0" err="1">
                <a:latin typeface="Arial" panose="020B0604020202020204" pitchFamily="34" charset="0"/>
                <a:cs typeface="Arial" panose="020B0604020202020204" pitchFamily="34" charset="0"/>
              </a:rPr>
              <a:t>comercializacion</a:t>
            </a:r>
            <a:r>
              <a:rPr lang="en-US" sz="2800" dirty="0">
                <a:latin typeface="Arial" panose="020B0604020202020204" pitchFamily="34" charset="0"/>
                <a:cs typeface="Arial" panose="020B0604020202020204" pitchFamily="34" charset="0"/>
              </a:rPr>
              <a:t> de </a:t>
            </a:r>
            <a:r>
              <a:rPr lang="en-US" sz="2800" dirty="0" err="1">
                <a:latin typeface="Arial" panose="020B0604020202020204" pitchFamily="34" charset="0"/>
                <a:cs typeface="Arial" panose="020B0604020202020204" pitchFamily="34" charset="0"/>
              </a:rPr>
              <a:t>productos</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nanomedicos</a:t>
            </a:r>
            <a:r>
              <a:rPr lang="en-US" sz="2800" dirty="0">
                <a:latin typeface="Arial" panose="020B0604020202020204" pitchFamily="34" charset="0"/>
                <a:cs typeface="Arial" panose="020B0604020202020204" pitchFamily="34" charset="0"/>
              </a:rPr>
              <a:t>/</a:t>
            </a:r>
            <a:r>
              <a:rPr lang="en-US" sz="2800" dirty="0" err="1">
                <a:latin typeface="Arial" panose="020B0604020202020204" pitchFamily="34" charset="0"/>
                <a:cs typeface="Arial" panose="020B0604020202020204" pitchFamily="34" charset="0"/>
              </a:rPr>
              <a:t>nanobiotecnologicos</a:t>
            </a:r>
            <a:r>
              <a:rPr lang="en-US" sz="2800" dirty="0">
                <a:latin typeface="Arial" panose="020B0604020202020204" pitchFamily="34" charset="0"/>
                <a:cs typeface="Arial" panose="020B0604020202020204" pitchFamily="34" charset="0"/>
              </a:rPr>
              <a:t> </a:t>
            </a:r>
            <a:endParaRPr lang="es-AR" sz="2800" dirty="0">
              <a:latin typeface="Arial" panose="020B060402020202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id="{C0EF2ED5-450B-47CA-B922-DCBBC480D566}"/>
              </a:ext>
            </a:extLst>
          </p:cNvPr>
          <p:cNvSpPr/>
          <p:nvPr/>
        </p:nvSpPr>
        <p:spPr>
          <a:xfrm>
            <a:off x="0" y="6396335"/>
            <a:ext cx="9153974" cy="461665"/>
          </a:xfrm>
          <a:prstGeom prst="rect">
            <a:avLst/>
          </a:prstGeom>
        </p:spPr>
        <p:txBody>
          <a:bodyPr wrap="square">
            <a:spAutoFit/>
          </a:bodyPr>
          <a:lstStyle/>
          <a:p>
            <a:r>
              <a:rPr lang="es-AR" sz="1200" dirty="0" err="1">
                <a:latin typeface="Arial" panose="020B0604020202020204" pitchFamily="34" charset="0"/>
                <a:cs typeface="Arial" panose="020B0604020202020204" pitchFamily="34" charset="0"/>
              </a:rPr>
              <a:t>Agrahari,Vibhuti</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Agrahari,Vivek</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Facilitating</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the</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translation</a:t>
            </a:r>
            <a:r>
              <a:rPr lang="es-AR"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of nanomedicines to a clinical product: challenges and </a:t>
            </a:r>
            <a:r>
              <a:rPr lang="en-US" sz="1200" dirty="0" err="1">
                <a:latin typeface="Arial" panose="020B0604020202020204" pitchFamily="34" charset="0"/>
                <a:cs typeface="Arial" panose="020B0604020202020204" pitchFamily="34" charset="0"/>
              </a:rPr>
              <a:t>opportunities.Drug</a:t>
            </a:r>
            <a:r>
              <a:rPr lang="en-US" sz="1200" dirty="0">
                <a:latin typeface="Arial" panose="020B0604020202020204" pitchFamily="34" charset="0"/>
                <a:cs typeface="Arial" panose="020B0604020202020204" pitchFamily="34" charset="0"/>
              </a:rPr>
              <a:t> Discovery Today https://doi.org/10.1016/j.drudis.2018.01.047</a:t>
            </a:r>
            <a:endParaRPr lang="es-A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0549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5B6E46E-ABCA-4998-8A39-8CBEA063054D}"/>
              </a:ext>
            </a:extLst>
          </p:cNvPr>
          <p:cNvPicPr>
            <a:picLocks noChangeAspect="1"/>
          </p:cNvPicPr>
          <p:nvPr/>
        </p:nvPicPr>
        <p:blipFill>
          <a:blip r:embed="rId2"/>
          <a:stretch>
            <a:fillRect/>
          </a:stretch>
        </p:blipFill>
        <p:spPr>
          <a:xfrm>
            <a:off x="-40723" y="963781"/>
            <a:ext cx="9225446" cy="4657332"/>
          </a:xfrm>
          <a:prstGeom prst="rect">
            <a:avLst/>
          </a:prstGeom>
        </p:spPr>
      </p:pic>
      <p:sp>
        <p:nvSpPr>
          <p:cNvPr id="5" name="Rectángulo 4">
            <a:extLst>
              <a:ext uri="{FF2B5EF4-FFF2-40B4-BE49-F238E27FC236}">
                <a16:creationId xmlns:a16="http://schemas.microsoft.com/office/drawing/2014/main" id="{62FC992E-43EB-414F-9815-D7453E4BF09A}"/>
              </a:ext>
            </a:extLst>
          </p:cNvPr>
          <p:cNvSpPr/>
          <p:nvPr/>
        </p:nvSpPr>
        <p:spPr>
          <a:xfrm>
            <a:off x="0" y="206838"/>
            <a:ext cx="9143999" cy="954107"/>
          </a:xfrm>
          <a:prstGeom prst="rect">
            <a:avLst/>
          </a:prstGeom>
        </p:spPr>
        <p:txBody>
          <a:bodyPr wrap="square">
            <a:spAutoFit/>
          </a:bodyPr>
          <a:lstStyle/>
          <a:p>
            <a:pPr algn="ctr"/>
            <a:r>
              <a:rPr lang="en-US" sz="2800" dirty="0">
                <a:latin typeface="Arial" panose="020B0604020202020204" pitchFamily="34" charset="0"/>
                <a:cs typeface="Arial" panose="020B0604020202020204" pitchFamily="34" charset="0"/>
              </a:rPr>
              <a:t>Schematic representation of the process of nanomedicine development</a:t>
            </a:r>
            <a:endParaRPr lang="es-AR" sz="2800" dirty="0">
              <a:latin typeface="Arial" panose="020B060402020202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id="{6B07CD9E-1C61-4A33-90C7-E5C5292F9E84}"/>
              </a:ext>
            </a:extLst>
          </p:cNvPr>
          <p:cNvSpPr/>
          <p:nvPr/>
        </p:nvSpPr>
        <p:spPr>
          <a:xfrm>
            <a:off x="0" y="6396335"/>
            <a:ext cx="9153974" cy="461665"/>
          </a:xfrm>
          <a:prstGeom prst="rect">
            <a:avLst/>
          </a:prstGeom>
        </p:spPr>
        <p:txBody>
          <a:bodyPr wrap="square">
            <a:spAutoFit/>
          </a:bodyPr>
          <a:lstStyle/>
          <a:p>
            <a:r>
              <a:rPr lang="es-AR" sz="1200" dirty="0" err="1">
                <a:latin typeface="Arial" panose="020B0604020202020204" pitchFamily="34" charset="0"/>
                <a:cs typeface="Arial" panose="020B0604020202020204" pitchFamily="34" charset="0"/>
              </a:rPr>
              <a:t>Agrahari,Vibhuti</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Agrahari,Vivek</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Facilitating</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the</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translation</a:t>
            </a:r>
            <a:r>
              <a:rPr lang="es-AR"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of nanomedicines to a clinical product: challenges and </a:t>
            </a:r>
            <a:r>
              <a:rPr lang="en-US" sz="1200" dirty="0" err="1">
                <a:latin typeface="Arial" panose="020B0604020202020204" pitchFamily="34" charset="0"/>
                <a:cs typeface="Arial" panose="020B0604020202020204" pitchFamily="34" charset="0"/>
              </a:rPr>
              <a:t>opportunities.Drug</a:t>
            </a:r>
            <a:r>
              <a:rPr lang="en-US" sz="1200" dirty="0">
                <a:latin typeface="Arial" panose="020B0604020202020204" pitchFamily="34" charset="0"/>
                <a:cs typeface="Arial" panose="020B0604020202020204" pitchFamily="34" charset="0"/>
              </a:rPr>
              <a:t> Discovery Today https://doi.org/10.1016/j.drudis.2018.01.047</a:t>
            </a:r>
            <a:endParaRPr lang="es-A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49927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80962" y="1295403"/>
            <a:ext cx="8986838" cy="3529965"/>
          </a:xfrm>
          <a:prstGeom prst="rect">
            <a:avLst/>
          </a:prstGeom>
          <a:noFill/>
          <a:ln w="9525">
            <a:noFill/>
            <a:miter lim="800000"/>
            <a:headEnd/>
            <a:tailEnd/>
          </a:ln>
          <a:effectLst/>
        </p:spPr>
      </p:pic>
      <p:sp>
        <p:nvSpPr>
          <p:cNvPr id="6" name="5 Rectángulo"/>
          <p:cNvSpPr/>
          <p:nvPr/>
        </p:nvSpPr>
        <p:spPr>
          <a:xfrm>
            <a:off x="3733800" y="3962400"/>
            <a:ext cx="2133600" cy="64633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Russell and </a:t>
            </a:r>
            <a:r>
              <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Burch 1959: ‘Principles of Humane Experimental Technique’ [27]</a:t>
            </a:r>
            <a:endPar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7" name="6 Rectángulo"/>
          <p:cNvSpPr/>
          <p:nvPr/>
        </p:nvSpPr>
        <p:spPr>
          <a:xfrm>
            <a:off x="0" y="6396335"/>
            <a:ext cx="9144000" cy="46166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Life in 3D is Never Flat: 3D Models to </a:t>
            </a:r>
            <a:r>
              <a:rPr kumimoji="0" lang="en-US"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Optimise</a:t>
            </a:r>
            <a:r>
              <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Drug Delivery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Kathleen</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Fitzgerald</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Meenakshi</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Malhotra</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Caroline</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M.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Curtin</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Fergal</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pt-B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J. O’ </a:t>
            </a:r>
            <a:r>
              <a:rPr kumimoji="0" lang="pt-B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Brien</a:t>
            </a:r>
            <a:r>
              <a:rPr kumimoji="0" lang="pt-B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pt-B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Caitriona</a:t>
            </a:r>
            <a:r>
              <a:rPr kumimoji="0" lang="pt-B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M. O’ </a:t>
            </a:r>
            <a:r>
              <a:rPr kumimoji="0" lang="pt-B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Driscoll</a:t>
            </a:r>
            <a:r>
              <a:rPr kumimoji="0" lang="en-US" sz="1200" b="0" i="1" u="none" strike="noStrike" kern="0" cap="none" spc="0" normalizeH="0" baseline="0" noProof="0" dirty="0">
                <a:ln>
                  <a:noFill/>
                </a:ln>
                <a:solidFill>
                  <a:sysClr val="windowText" lastClr="000000"/>
                </a:solidFill>
                <a:effectLst/>
                <a:uLnTx/>
                <a:uFillTx/>
                <a:latin typeface="Arial" pitchFamily="34" charset="0"/>
                <a:cs typeface="Arial" pitchFamily="34" charset="0"/>
              </a:rPr>
              <a:t>Journal of Controlled Release (2015)</a:t>
            </a:r>
            <a:endPar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8" name="7 Rectángulo"/>
          <p:cNvSpPr/>
          <p:nvPr/>
        </p:nvSpPr>
        <p:spPr>
          <a:xfrm>
            <a:off x="0" y="0"/>
            <a:ext cx="9144000" cy="584775"/>
          </a:xfrm>
          <a:prstGeom prst="rect">
            <a:avLst/>
          </a:prstGeom>
          <a:solidFill>
            <a:srgbClr val="FF0000"/>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chemeClr val="bg1"/>
                </a:solidFill>
                <a:effectLst/>
                <a:uLnTx/>
                <a:uFillTx/>
                <a:latin typeface="Arial" pitchFamily="34" charset="0"/>
                <a:cs typeface="Arial" pitchFamily="34" charset="0"/>
              </a:rPr>
              <a:t>Etapas</a:t>
            </a:r>
            <a:r>
              <a:rPr kumimoji="0" lang="en-US" sz="3200" b="1" i="0" u="none" strike="noStrike" kern="0" cap="none" spc="0" normalizeH="0" baseline="0" noProof="0" dirty="0">
                <a:ln>
                  <a:noFill/>
                </a:ln>
                <a:solidFill>
                  <a:schemeClr val="bg1"/>
                </a:solidFill>
                <a:effectLst/>
                <a:uLnTx/>
                <a:uFillTx/>
                <a:latin typeface="Arial" pitchFamily="34" charset="0"/>
                <a:cs typeface="Arial" pitchFamily="34" charset="0"/>
              </a:rPr>
              <a:t> en el </a:t>
            </a:r>
            <a:r>
              <a:rPr kumimoji="0" lang="en-US" sz="3200" b="1" i="0" u="none" strike="noStrike" kern="0" cap="none" spc="0" normalizeH="0" baseline="0" noProof="0" dirty="0" err="1">
                <a:ln>
                  <a:noFill/>
                </a:ln>
                <a:solidFill>
                  <a:schemeClr val="bg1"/>
                </a:solidFill>
                <a:effectLst/>
                <a:uLnTx/>
                <a:uFillTx/>
                <a:latin typeface="Arial" pitchFamily="34" charset="0"/>
                <a:cs typeface="Arial" pitchFamily="34" charset="0"/>
              </a:rPr>
              <a:t>desarrollo</a:t>
            </a:r>
            <a:r>
              <a:rPr kumimoji="0" lang="en-US" sz="3200" b="1" i="0" u="none" strike="noStrike" kern="0" cap="none" spc="0" normalizeH="0" baseline="0" noProof="0" dirty="0">
                <a:ln>
                  <a:noFill/>
                </a:ln>
                <a:solidFill>
                  <a:schemeClr val="bg1"/>
                </a:solidFill>
                <a:effectLst/>
                <a:uLnTx/>
                <a:uFillTx/>
                <a:latin typeface="Arial" pitchFamily="34" charset="0"/>
                <a:cs typeface="Arial" pitchFamily="34" charset="0"/>
              </a:rPr>
              <a:t> de </a:t>
            </a:r>
            <a:r>
              <a:rPr kumimoji="0" lang="en-US" sz="3200" b="1" i="0" u="none" strike="noStrike" kern="0" cap="none" spc="0" normalizeH="0" baseline="0" noProof="0" dirty="0" err="1">
                <a:ln>
                  <a:noFill/>
                </a:ln>
                <a:solidFill>
                  <a:schemeClr val="bg1"/>
                </a:solidFill>
                <a:effectLst/>
                <a:uLnTx/>
                <a:uFillTx/>
                <a:latin typeface="Arial" pitchFamily="34" charset="0"/>
                <a:cs typeface="Arial" pitchFamily="34" charset="0"/>
              </a:rPr>
              <a:t>medicamentos</a:t>
            </a:r>
            <a:r>
              <a:rPr kumimoji="0" lang="en-US" sz="3200" b="1" i="0" u="none" strike="noStrike" kern="0" cap="none" spc="0" normalizeH="0" baseline="0" noProof="0" dirty="0">
                <a:ln>
                  <a:noFill/>
                </a:ln>
                <a:solidFill>
                  <a:schemeClr val="bg1"/>
                </a:solidFill>
                <a:effectLst/>
                <a:uLnTx/>
                <a:uFillTx/>
                <a:latin typeface="Arial" pitchFamily="34" charset="0"/>
                <a:cs typeface="Arial" pitchFamily="34" charset="0"/>
              </a:rPr>
              <a:t> </a:t>
            </a:r>
            <a:endParaRPr kumimoji="0" lang="es-AR" sz="3200" b="0" i="0" u="none" strike="noStrike" kern="0" cap="none" spc="0" normalizeH="0" baseline="0" noProof="0" dirty="0">
              <a:ln>
                <a:noFill/>
              </a:ln>
              <a:solidFill>
                <a:schemeClr val="bg1"/>
              </a:solidFill>
              <a:effectLst/>
              <a:uLnTx/>
              <a:uFillTx/>
            </a:endParaRPr>
          </a:p>
        </p:txBody>
      </p:sp>
      <p:pic>
        <p:nvPicPr>
          <p:cNvPr id="7170" name="Picture 2" descr="http://1.bp.blogspot.com/-lXteuTQQBJI/UgQDKgNVzwI/AAAAAAAAAvA/vC-MN0oyd-c/s1600/Edna-E-Mode_510x317.jpg"/>
          <p:cNvPicPr>
            <a:picLocks noChangeAspect="1" noChangeArrowheads="1"/>
          </p:cNvPicPr>
          <p:nvPr/>
        </p:nvPicPr>
        <p:blipFill>
          <a:blip r:embed="rId3"/>
          <a:srcRect l="29412" r="36078"/>
          <a:stretch>
            <a:fillRect/>
          </a:stretch>
        </p:blipFill>
        <p:spPr bwMode="auto">
          <a:xfrm>
            <a:off x="7467601" y="2209802"/>
            <a:ext cx="1341128" cy="2415540"/>
          </a:xfrm>
          <a:prstGeom prst="rect">
            <a:avLst/>
          </a:prstGeom>
          <a:noFill/>
          <a:ln>
            <a:noFill/>
          </a:ln>
        </p:spPr>
      </p:pic>
      <p:sp>
        <p:nvSpPr>
          <p:cNvPr id="10" name="9 CuadroTexto"/>
          <p:cNvSpPr txBox="1"/>
          <p:nvPr/>
        </p:nvSpPr>
        <p:spPr>
          <a:xfrm>
            <a:off x="3733800" y="2762071"/>
            <a:ext cx="2133600" cy="1200329"/>
          </a:xfrm>
          <a:prstGeom prst="rect">
            <a:avLst/>
          </a:prstGeom>
          <a:solidFill>
            <a:srgbClr val="FF000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AR" sz="2400" b="0" i="0" u="none" strike="noStrike" kern="0" cap="none" spc="0" normalizeH="0" baseline="0" noProof="0" dirty="0">
                <a:ln>
                  <a:noFill/>
                </a:ln>
                <a:solidFill>
                  <a:schemeClr val="bg1"/>
                </a:solidFill>
                <a:effectLst/>
                <a:uLnTx/>
                <a:uFillTx/>
                <a:latin typeface="Arial" pitchFamily="34" charset="0"/>
                <a:cs typeface="Arial" pitchFamily="34" charset="0"/>
              </a:rPr>
              <a:t>Reemplazo</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AR" sz="2400" b="0" i="0" u="none" strike="noStrike" kern="0" cap="none" spc="0" normalizeH="0" baseline="0" noProof="0" dirty="0" err="1">
                <a:ln>
                  <a:noFill/>
                </a:ln>
                <a:solidFill>
                  <a:schemeClr val="bg1"/>
                </a:solidFill>
                <a:effectLst/>
                <a:uLnTx/>
                <a:uFillTx/>
                <a:latin typeface="Arial" pitchFamily="34" charset="0"/>
                <a:cs typeface="Arial" pitchFamily="34" charset="0"/>
              </a:rPr>
              <a:t>Reduccion</a:t>
            </a:r>
            <a:endParaRPr kumimoji="0" lang="es-AR" sz="2400" b="0" i="0" u="none" strike="noStrike" kern="0" cap="none" spc="0" normalizeH="0" baseline="0" noProof="0" dirty="0">
              <a:ln>
                <a:noFill/>
              </a:ln>
              <a:solidFill>
                <a:schemeClr val="bg1"/>
              </a:solidFill>
              <a:effectLst/>
              <a:uLnTx/>
              <a:uFillTx/>
              <a:latin typeface="Arial" pitchFamily="34" charset="0"/>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s-AR" sz="2400" b="0" i="0" u="none" strike="noStrike" kern="0" cap="none" spc="0" normalizeH="0" baseline="0" noProof="0" dirty="0">
                <a:ln>
                  <a:noFill/>
                </a:ln>
                <a:solidFill>
                  <a:schemeClr val="bg1"/>
                </a:solidFill>
                <a:effectLst/>
                <a:uLnTx/>
                <a:uFillTx/>
                <a:latin typeface="Arial" pitchFamily="34" charset="0"/>
                <a:cs typeface="Arial" pitchFamily="34" charset="0"/>
              </a:rPr>
              <a:t>Refinamiento</a:t>
            </a:r>
          </a:p>
        </p:txBody>
      </p:sp>
      <p:sp>
        <p:nvSpPr>
          <p:cNvPr id="11" name="10 Rectángulo redondeado"/>
          <p:cNvSpPr/>
          <p:nvPr/>
        </p:nvSpPr>
        <p:spPr>
          <a:xfrm>
            <a:off x="3810000" y="1371600"/>
            <a:ext cx="2133600" cy="3429000"/>
          </a:xfrm>
          <a:prstGeom prst="roundRect">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AR" sz="1800" b="0" i="0" u="none" strike="noStrike" kern="0" cap="none" spc="0" normalizeH="0" baseline="0" noProof="0">
              <a:ln>
                <a:noFill/>
              </a:ln>
              <a:solidFill>
                <a:sysClr val="windowText" lastClr="000000"/>
              </a:solidFill>
              <a:effectLst/>
              <a:uLnTx/>
              <a:uFillTx/>
            </a:endParaRPr>
          </a:p>
        </p:txBody>
      </p:sp>
      <p:sp>
        <p:nvSpPr>
          <p:cNvPr id="14" name="13 CuadroTexto"/>
          <p:cNvSpPr txBox="1"/>
          <p:nvPr/>
        </p:nvSpPr>
        <p:spPr>
          <a:xfrm>
            <a:off x="2133600" y="1447800"/>
            <a:ext cx="1600200" cy="369332"/>
          </a:xfrm>
          <a:prstGeom prst="rect">
            <a:avLst/>
          </a:prstGeom>
          <a:solidFill>
            <a:srgbClr val="FF000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AR" sz="1800" b="1" i="0" u="none" strike="noStrike" kern="0" cap="none" spc="0" normalizeH="0" baseline="0" noProof="0" dirty="0">
                <a:ln>
                  <a:noFill/>
                </a:ln>
                <a:solidFill>
                  <a:srgbClr val="FFFF00"/>
                </a:solidFill>
                <a:effectLst/>
                <a:uLnTx/>
                <a:uFillTx/>
                <a:latin typeface="Arial" pitchFamily="34" charset="0"/>
                <a:cs typeface="Arial" pitchFamily="34" charset="0"/>
              </a:rPr>
              <a:t>Modelos 3D</a:t>
            </a:r>
          </a:p>
        </p:txBody>
      </p:sp>
      <p:sp>
        <p:nvSpPr>
          <p:cNvPr id="9" name="8 Rectángulo redondeado"/>
          <p:cNvSpPr/>
          <p:nvPr/>
        </p:nvSpPr>
        <p:spPr>
          <a:xfrm>
            <a:off x="2133600" y="1371600"/>
            <a:ext cx="1676400" cy="3429000"/>
          </a:xfrm>
          <a:prstGeom prst="roundRect">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AR" sz="1800" b="0" i="0" u="none" strike="noStrike" kern="0" cap="none" spc="0" normalizeH="0" baseline="0" noProof="0">
              <a:ln>
                <a:noFill/>
              </a:ln>
              <a:solidFill>
                <a:sysClr val="windowText" lastClr="000000"/>
              </a:solidFill>
              <a:effectLst/>
              <a:uLnTx/>
              <a:uFillTx/>
            </a:endParaRPr>
          </a:p>
        </p:txBody>
      </p:sp>
      <p:sp>
        <p:nvSpPr>
          <p:cNvPr id="15" name="14 CuadroTexto"/>
          <p:cNvSpPr txBox="1"/>
          <p:nvPr/>
        </p:nvSpPr>
        <p:spPr>
          <a:xfrm>
            <a:off x="0" y="685800"/>
            <a:ext cx="7391400" cy="369332"/>
          </a:xfrm>
          <a:prstGeom prst="rect">
            <a:avLst/>
          </a:prstGeom>
          <a:solidFill>
            <a:srgbClr val="FFFF0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AR" sz="18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Etapas Pre-</a:t>
            </a:r>
            <a:r>
              <a:rPr kumimoji="0" lang="es-AR" sz="18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clinicas</a:t>
            </a:r>
            <a:endParaRPr kumimoji="0" lang="es-AR" sz="18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17" name="16 CuadroTexto"/>
          <p:cNvSpPr txBox="1"/>
          <p:nvPr/>
        </p:nvSpPr>
        <p:spPr>
          <a:xfrm>
            <a:off x="7391400" y="685800"/>
            <a:ext cx="1752600" cy="369332"/>
          </a:xfrm>
          <a:prstGeom prst="rect">
            <a:avLst/>
          </a:prstGeom>
          <a:solidFill>
            <a:srgbClr val="92D05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AR" sz="18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Etapas clínicas</a:t>
            </a:r>
          </a:p>
        </p:txBody>
      </p:sp>
      <p:sp>
        <p:nvSpPr>
          <p:cNvPr id="18" name="17 CuadroTexto"/>
          <p:cNvSpPr txBox="1"/>
          <p:nvPr/>
        </p:nvSpPr>
        <p:spPr>
          <a:xfrm>
            <a:off x="228600" y="3810000"/>
            <a:ext cx="1524000"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AR" sz="18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Tests</a:t>
            </a:r>
            <a:r>
              <a:rPr kumimoji="0" lang="es-AR" sz="18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s-AR" sz="1800" b="0" i="1" u="none" strike="noStrike" kern="0" cap="none" spc="0" normalizeH="0" baseline="0" noProof="0" dirty="0">
                <a:ln>
                  <a:noFill/>
                </a:ln>
                <a:solidFill>
                  <a:sysClr val="windowText" lastClr="000000"/>
                </a:solidFill>
                <a:effectLst/>
                <a:uLnTx/>
                <a:uFillTx/>
                <a:latin typeface="Arial" pitchFamily="34" charset="0"/>
                <a:cs typeface="Arial" pitchFamily="34" charset="0"/>
              </a:rPr>
              <a:t>in vitro</a:t>
            </a:r>
          </a:p>
        </p:txBody>
      </p:sp>
      <p:sp>
        <p:nvSpPr>
          <p:cNvPr id="19" name="18 CuadroTexto"/>
          <p:cNvSpPr txBox="1"/>
          <p:nvPr/>
        </p:nvSpPr>
        <p:spPr>
          <a:xfrm>
            <a:off x="5867400" y="3886200"/>
            <a:ext cx="1524000"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AR" sz="18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Tests</a:t>
            </a:r>
            <a:r>
              <a:rPr kumimoji="0" lang="es-AR" sz="18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s-AR" sz="1800" b="0" i="1" u="none" strike="noStrike" kern="0" cap="none" spc="0" normalizeH="0" baseline="0" noProof="0" dirty="0">
                <a:ln>
                  <a:noFill/>
                </a:ln>
                <a:solidFill>
                  <a:sysClr val="windowText" lastClr="000000"/>
                </a:solidFill>
                <a:effectLst/>
                <a:uLnTx/>
                <a:uFillTx/>
                <a:latin typeface="Arial" pitchFamily="34" charset="0"/>
                <a:cs typeface="Arial" pitchFamily="34" charset="0"/>
              </a:rPr>
              <a:t>in vivo</a:t>
            </a:r>
          </a:p>
        </p:txBody>
      </p:sp>
      <p:sp>
        <p:nvSpPr>
          <p:cNvPr id="13" name="12 Rectángulo redondeado"/>
          <p:cNvSpPr/>
          <p:nvPr/>
        </p:nvSpPr>
        <p:spPr>
          <a:xfrm>
            <a:off x="5943600" y="1371600"/>
            <a:ext cx="1523999" cy="3429000"/>
          </a:xfrm>
          <a:prstGeom prst="roundRect">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AR" sz="1800" b="0" i="0" u="none" strike="noStrike" kern="0" cap="none" spc="0" normalizeH="0" baseline="0" noProof="0">
              <a:ln>
                <a:noFill/>
              </a:ln>
              <a:solidFill>
                <a:sysClr val="windowText" lastClr="000000"/>
              </a:solidFill>
              <a:effectLst/>
              <a:uLnTx/>
              <a:uFillTx/>
            </a:endParaRPr>
          </a:p>
        </p:txBody>
      </p:sp>
      <p:sp>
        <p:nvSpPr>
          <p:cNvPr id="12" name="11 Rectángulo redondeado"/>
          <p:cNvSpPr/>
          <p:nvPr/>
        </p:nvSpPr>
        <p:spPr>
          <a:xfrm>
            <a:off x="76200" y="1371600"/>
            <a:ext cx="1981200" cy="3429000"/>
          </a:xfrm>
          <a:prstGeom prst="roundRect">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AR" sz="1800" b="0" i="0" u="none" strike="noStrike" kern="0" cap="none" spc="0" normalizeH="0" baseline="0" noProof="0">
              <a:ln>
                <a:noFill/>
              </a:ln>
              <a:solidFill>
                <a:sysClr val="windowText" lastClr="000000"/>
              </a:solidFill>
              <a:effectLst/>
              <a:uLnTx/>
              <a:uFillTx/>
            </a:endParaRPr>
          </a:p>
        </p:txBody>
      </p:sp>
      <p:sp>
        <p:nvSpPr>
          <p:cNvPr id="20" name="19 Rectángulo redondeado"/>
          <p:cNvSpPr/>
          <p:nvPr/>
        </p:nvSpPr>
        <p:spPr>
          <a:xfrm>
            <a:off x="7543800" y="1371600"/>
            <a:ext cx="1600200" cy="3429000"/>
          </a:xfrm>
          <a:prstGeom prst="roundRect">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AR" sz="1800" b="0" i="0" u="none" strike="noStrike" kern="0" cap="none" spc="0" normalizeH="0" baseline="0" noProof="0">
              <a:ln>
                <a:noFill/>
              </a:ln>
              <a:solidFill>
                <a:sysClr val="windowText" lastClr="000000"/>
              </a:solidFill>
              <a:effectLst/>
              <a:uLnTx/>
              <a:uFillTx/>
            </a:endParaRPr>
          </a:p>
        </p:txBody>
      </p:sp>
      <p:sp>
        <p:nvSpPr>
          <p:cNvPr id="21" name="20 Rectángulo redondeado"/>
          <p:cNvSpPr/>
          <p:nvPr/>
        </p:nvSpPr>
        <p:spPr>
          <a:xfrm>
            <a:off x="2057400" y="1219200"/>
            <a:ext cx="3886198" cy="3733800"/>
          </a:xfrm>
          <a:prstGeom prst="round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AR" sz="1800" b="0" i="0" u="none" strike="noStrike" kern="0" cap="none" spc="0" normalizeH="0" baseline="0" noProof="0">
              <a:ln>
                <a:noFill/>
              </a:ln>
              <a:solidFill>
                <a:sysClr val="windowText" lastClr="000000"/>
              </a:solidFill>
              <a:effectLst/>
              <a:uLnTx/>
              <a:uFillTx/>
            </a:endParaRPr>
          </a:p>
        </p:txBody>
      </p:sp>
      <p:sp>
        <p:nvSpPr>
          <p:cNvPr id="2" name="CuadroTexto 1"/>
          <p:cNvSpPr txBox="1"/>
          <p:nvPr/>
        </p:nvSpPr>
        <p:spPr>
          <a:xfrm>
            <a:off x="464818" y="4876857"/>
            <a:ext cx="1112529"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falla</a:t>
            </a:r>
          </a:p>
        </p:txBody>
      </p:sp>
      <p:sp>
        <p:nvSpPr>
          <p:cNvPr id="22" name="CuadroTexto 21"/>
          <p:cNvSpPr txBox="1"/>
          <p:nvPr/>
        </p:nvSpPr>
        <p:spPr>
          <a:xfrm>
            <a:off x="6149334" y="4807810"/>
            <a:ext cx="1112529"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falla</a:t>
            </a:r>
          </a:p>
        </p:txBody>
      </p:sp>
      <p:sp>
        <p:nvSpPr>
          <p:cNvPr id="3" name="CuadroTexto 2"/>
          <p:cNvSpPr txBox="1"/>
          <p:nvPr/>
        </p:nvSpPr>
        <p:spPr>
          <a:xfrm>
            <a:off x="2667000" y="4953000"/>
            <a:ext cx="2895600"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3D+3R</a:t>
            </a:r>
          </a:p>
        </p:txBody>
      </p:sp>
      <p:pic>
        <p:nvPicPr>
          <p:cNvPr id="1026" name="Picture 2" descr="http://statici.behindthevoiceactors.com/behindthevoiceactors/_img/chars/edna-e-mode-the-incredibles-7.8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1850" y="1817132"/>
            <a:ext cx="2000250" cy="22860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4" name="1 Rectángulo"/>
          <p:cNvSpPr/>
          <p:nvPr/>
        </p:nvSpPr>
        <p:spPr>
          <a:xfrm>
            <a:off x="0" y="5441992"/>
            <a:ext cx="9144000" cy="101566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a mere </a:t>
            </a:r>
            <a:r>
              <a:rPr kumimoji="0" lang="en-US" sz="1800" b="1" i="0" u="none" strike="noStrike" kern="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10% improvement in preclinical screening methods would reduce drug development costs by 100 million dollars per drug approved to the market </a:t>
            </a:r>
            <a:r>
              <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(I. </a:t>
            </a:r>
            <a:r>
              <a:rPr kumimoji="0" lang="en-US" sz="12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Cavero</a:t>
            </a:r>
            <a:r>
              <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Optimizing the preclinical/clinical interface: an </a:t>
            </a:r>
            <a:r>
              <a:rPr kumimoji="0" lang="en-US" sz="12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Informa</a:t>
            </a:r>
            <a:r>
              <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Life Sciences conference 12-13 December, 2006, London, UK, Expert opinion on drug safety, 6 (2007) 217-224) </a:t>
            </a:r>
            <a:endParaRPr kumimoji="0" lang="es-AR"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4985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26" presetClass="emph" presetSubtype="0" fill="hold" grpId="1" nodeType="withEffect">
                                  <p:stCondLst>
                                    <p:cond delay="0"/>
                                  </p:stCondLst>
                                  <p:childTnLst>
                                    <p:animEffect transition="out" filter="fade">
                                      <p:cBhvr>
                                        <p:cTn id="38" dur="500" tmFilter="0, 0; .2, .5; .8, .5; 1, 0"/>
                                        <p:tgtEl>
                                          <p:spTgt spid="21"/>
                                        </p:tgtEl>
                                      </p:cBhvr>
                                    </p:animEffect>
                                    <p:animScale>
                                      <p:cBhvr>
                                        <p:cTn id="39" dur="250" autoRev="1" fill="hold"/>
                                        <p:tgtEl>
                                          <p:spTgt spid="21"/>
                                        </p:tgtEl>
                                      </p:cBhvr>
                                      <p:by x="105000" y="105000"/>
                                    </p:animScale>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13" grpId="0" animBg="1"/>
      <p:bldP spid="12" grpId="0" animBg="1"/>
      <p:bldP spid="20" grpId="0" animBg="1"/>
      <p:bldP spid="21" grpId="0" animBg="1"/>
      <p:bldP spid="21" grpId="1" animBg="1"/>
      <p:bldP spid="2" grpId="0"/>
      <p:bldP spid="22" grpId="0"/>
      <p:bldP spid="3" grpId="0"/>
      <p:bldP spid="2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838200" y="838200"/>
            <a:ext cx="7150894" cy="6250781"/>
          </a:xfrm>
          <a:prstGeom prst="rect">
            <a:avLst/>
          </a:prstGeom>
          <a:noFill/>
          <a:ln w="9525">
            <a:noFill/>
            <a:miter lim="800000"/>
            <a:headEnd/>
            <a:tailEnd/>
          </a:ln>
          <a:effectLst/>
        </p:spPr>
      </p:pic>
      <p:sp>
        <p:nvSpPr>
          <p:cNvPr id="6" name="5 Rectángulo"/>
          <p:cNvSpPr/>
          <p:nvPr/>
        </p:nvSpPr>
        <p:spPr>
          <a:xfrm>
            <a:off x="0" y="6396335"/>
            <a:ext cx="9144000" cy="46166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Life in 3D is Never Flat: 3D Models to </a:t>
            </a:r>
            <a:r>
              <a:rPr kumimoji="0" lang="en-US"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Optimise</a:t>
            </a:r>
            <a:r>
              <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Drug Delivery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Kathleen</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Fitzgerald</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Meenakshi</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Malhotra</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Caroline</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M.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Curtin</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Fergal</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pt-B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J. O’ </a:t>
            </a:r>
            <a:r>
              <a:rPr kumimoji="0" lang="pt-B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Brien</a:t>
            </a:r>
            <a:r>
              <a:rPr kumimoji="0" lang="pt-B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pt-B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Caitriona</a:t>
            </a:r>
            <a:r>
              <a:rPr kumimoji="0" lang="pt-B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M. O’ </a:t>
            </a:r>
            <a:r>
              <a:rPr kumimoji="0" lang="pt-B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Driscoll</a:t>
            </a:r>
            <a:r>
              <a:rPr kumimoji="0" lang="en-US" sz="1200" b="0" i="1" u="none" strike="noStrike" kern="0" cap="none" spc="0" normalizeH="0" baseline="0" noProof="0" dirty="0">
                <a:ln>
                  <a:noFill/>
                </a:ln>
                <a:solidFill>
                  <a:sysClr val="windowText" lastClr="000000"/>
                </a:solidFill>
                <a:effectLst/>
                <a:uLnTx/>
                <a:uFillTx/>
                <a:latin typeface="Arial" pitchFamily="34" charset="0"/>
                <a:cs typeface="Arial" pitchFamily="34" charset="0"/>
              </a:rPr>
              <a:t>Journal of Controlled Release (2015)</a:t>
            </a:r>
            <a:endPar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7" name="6 Rectángulo"/>
          <p:cNvSpPr/>
          <p:nvPr/>
        </p:nvSpPr>
        <p:spPr>
          <a:xfrm>
            <a:off x="7162800" y="4724400"/>
            <a:ext cx="1981200" cy="107721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AR" sz="3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Flujo </a:t>
            </a:r>
            <a:r>
              <a:rPr kumimoji="0" lang="es-AR" sz="3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dinamico</a:t>
            </a:r>
            <a:endParaRPr kumimoji="0" lang="es-AR" sz="32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9" name="8 Rectángulo"/>
          <p:cNvSpPr/>
          <p:nvPr/>
        </p:nvSpPr>
        <p:spPr>
          <a:xfrm>
            <a:off x="6934200" y="457200"/>
            <a:ext cx="2209800" cy="107721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AR" sz="3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Interior </a:t>
            </a:r>
            <a:r>
              <a:rPr kumimoji="0" lang="es-AR" sz="3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necrotico</a:t>
            </a:r>
            <a:endParaRPr kumimoji="0" lang="es-AR" sz="32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10" name="9 Rectángulo"/>
          <p:cNvSpPr/>
          <p:nvPr/>
        </p:nvSpPr>
        <p:spPr>
          <a:xfrm>
            <a:off x="0" y="0"/>
            <a:ext cx="9144000" cy="584775"/>
          </a:xfrm>
          <a:prstGeom prst="rect">
            <a:avLst/>
          </a:prstGeom>
          <a:solidFill>
            <a:srgbClr val="FF0000"/>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chemeClr val="bg1"/>
                </a:solidFill>
                <a:effectLst/>
                <a:uLnTx/>
                <a:uFillTx/>
                <a:latin typeface="Arial" pitchFamily="34" charset="0"/>
                <a:cs typeface="Arial" pitchFamily="34" charset="0"/>
              </a:rPr>
              <a:t>Metodos</a:t>
            </a:r>
            <a:r>
              <a:rPr kumimoji="0" lang="en-US" sz="3200" b="1" i="0" u="none" strike="noStrike" kern="0" cap="none" spc="0" normalizeH="0" baseline="0" noProof="0" dirty="0">
                <a:ln>
                  <a:noFill/>
                </a:ln>
                <a:solidFill>
                  <a:schemeClr val="bg1"/>
                </a:solidFill>
                <a:effectLst/>
                <a:uLnTx/>
                <a:uFillTx/>
                <a:latin typeface="Arial" pitchFamily="34" charset="0"/>
                <a:cs typeface="Arial" pitchFamily="34" charset="0"/>
              </a:rPr>
              <a:t> de </a:t>
            </a:r>
            <a:r>
              <a:rPr kumimoji="0" lang="en-US" sz="3200" b="1" i="0" u="none" strike="noStrike" kern="0" cap="none" spc="0" normalizeH="0" baseline="0" noProof="0" dirty="0" err="1">
                <a:ln>
                  <a:noFill/>
                </a:ln>
                <a:solidFill>
                  <a:schemeClr val="bg1"/>
                </a:solidFill>
                <a:effectLst/>
                <a:uLnTx/>
                <a:uFillTx/>
                <a:latin typeface="Arial" pitchFamily="34" charset="0"/>
                <a:cs typeface="Arial" pitchFamily="34" charset="0"/>
              </a:rPr>
              <a:t>cultivos</a:t>
            </a:r>
            <a:r>
              <a:rPr kumimoji="0" lang="en-US" sz="3200" b="1" i="0" u="none" strike="noStrike" kern="0" cap="none" spc="0" normalizeH="0" baseline="0" noProof="0" dirty="0">
                <a:ln>
                  <a:noFill/>
                </a:ln>
                <a:solidFill>
                  <a:schemeClr val="bg1"/>
                </a:solidFill>
                <a:effectLst/>
                <a:uLnTx/>
                <a:uFillTx/>
                <a:latin typeface="Arial" pitchFamily="34" charset="0"/>
                <a:cs typeface="Arial" pitchFamily="34" charset="0"/>
              </a:rPr>
              <a:t> 3D en el </a:t>
            </a:r>
            <a:r>
              <a:rPr kumimoji="0" lang="en-US" sz="3200" b="1" i="0" u="none" strike="noStrike" kern="0" cap="none" spc="0" normalizeH="0" baseline="0" noProof="0" dirty="0" err="1">
                <a:ln>
                  <a:noFill/>
                </a:ln>
                <a:solidFill>
                  <a:schemeClr val="bg1"/>
                </a:solidFill>
                <a:effectLst/>
                <a:uLnTx/>
                <a:uFillTx/>
                <a:latin typeface="Arial" pitchFamily="34" charset="0"/>
                <a:cs typeface="Arial" pitchFamily="34" charset="0"/>
              </a:rPr>
              <a:t>labo</a:t>
            </a:r>
            <a:r>
              <a:rPr kumimoji="0" lang="en-US" sz="3200" b="1" i="0" u="none" strike="noStrike" kern="0" cap="none" spc="0" normalizeH="0" baseline="0" noProof="0" dirty="0">
                <a:ln>
                  <a:noFill/>
                </a:ln>
                <a:solidFill>
                  <a:schemeClr val="bg1"/>
                </a:solidFill>
                <a:effectLst/>
                <a:uLnTx/>
                <a:uFillTx/>
                <a:latin typeface="Arial" pitchFamily="34" charset="0"/>
                <a:cs typeface="Arial" pitchFamily="34" charset="0"/>
              </a:rPr>
              <a:t> </a:t>
            </a:r>
            <a:endParaRPr kumimoji="0" lang="es-AR" sz="3200" b="0" i="0" u="none" strike="noStrike" kern="0" cap="none" spc="0" normalizeH="0" baseline="0" noProof="0" dirty="0">
              <a:ln>
                <a:noFill/>
              </a:ln>
              <a:solidFill>
                <a:schemeClr val="bg1"/>
              </a:solidFill>
              <a:effectLst/>
              <a:uLnTx/>
              <a:uFillTx/>
            </a:endParaRPr>
          </a:p>
        </p:txBody>
      </p:sp>
      <p:sp>
        <p:nvSpPr>
          <p:cNvPr id="11" name="10 Rectángulo"/>
          <p:cNvSpPr/>
          <p:nvPr/>
        </p:nvSpPr>
        <p:spPr>
          <a:xfrm>
            <a:off x="0" y="381000"/>
            <a:ext cx="2895600" cy="1077218"/>
          </a:xfrm>
          <a:prstGeom prst="rect">
            <a:avLst/>
          </a:prstGeom>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s-AR" sz="3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Diferentes tipos celulares</a:t>
            </a:r>
          </a:p>
        </p:txBody>
      </p:sp>
    </p:spTree>
    <p:extLst>
      <p:ext uri="{BB962C8B-B14F-4D97-AF65-F5344CB8AC3E}">
        <p14:creationId xmlns:p14="http://schemas.microsoft.com/office/powerpoint/2010/main" val="3095898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933450" y="1633538"/>
            <a:ext cx="7277100" cy="3590925"/>
          </a:xfrm>
          <a:prstGeom prst="rect">
            <a:avLst/>
          </a:prstGeom>
          <a:noFill/>
          <a:ln w="9525">
            <a:noFill/>
            <a:miter lim="800000"/>
            <a:headEnd/>
            <a:tailEnd/>
          </a:ln>
          <a:effectLst/>
        </p:spPr>
      </p:pic>
      <p:sp>
        <p:nvSpPr>
          <p:cNvPr id="5" name="4 Rectángulo"/>
          <p:cNvSpPr/>
          <p:nvPr/>
        </p:nvSpPr>
        <p:spPr>
          <a:xfrm>
            <a:off x="0" y="5334000"/>
            <a:ext cx="9144000" cy="101566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Fig. 4.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Rethinking</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drug</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screening</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processes</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Tissue</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engineering</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provides</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3D cultures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that</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recreate</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the</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complex</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cellular</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microenvironmentmore</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precisely</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than</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traditional</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2D cultures,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due</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to the incorporation </a:t>
            </a:r>
            <a:r>
              <a:rPr kumimoji="0" lang="en-US"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ofmultiple</a:t>
            </a:r>
            <a:r>
              <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n-US"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physical,mechanical</a:t>
            </a:r>
            <a:r>
              <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and chemical cues that arise </a:t>
            </a:r>
            <a:r>
              <a:rPr kumimoji="0" lang="en-US"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fromECM</a:t>
            </a:r>
            <a:r>
              <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–cell and cell–cell interactions. At the opposite end of the experimental continuum, animals do not capture important facets of human behavior and they are not feasible for HTS applications. Therefore, 3D cultures can bridge the gap between 2D cultures and animal models.</a:t>
            </a:r>
            <a:endPar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1877146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52CC9F2-E162-42F8-A714-1C9910D83AC8}"/>
              </a:ext>
            </a:extLst>
          </p:cNvPr>
          <p:cNvSpPr txBox="1"/>
          <p:nvPr/>
        </p:nvSpPr>
        <p:spPr>
          <a:xfrm>
            <a:off x="0" y="1922591"/>
            <a:ext cx="9144000" cy="1015663"/>
          </a:xfrm>
          <a:prstGeom prst="rect">
            <a:avLst/>
          </a:prstGeom>
          <a:noFill/>
          <a:effectLst>
            <a:glow rad="228600">
              <a:schemeClr val="accent5">
                <a:satMod val="175000"/>
                <a:alpha val="40000"/>
              </a:schemeClr>
            </a:glow>
            <a:reflection blurRad="6350" stA="50000" endA="300" endPos="55500" dist="50800" dir="5400000" sy="-100000" algn="bl" rotWithShape="0"/>
          </a:effectLst>
        </p:spPr>
        <p:txBody>
          <a:bodyPr wrap="square" rtlCol="0">
            <a:spAutoFit/>
          </a:bodyPr>
          <a:lstStyle/>
          <a:p>
            <a:pPr algn="ctr"/>
            <a:r>
              <a:rPr lang="es-AR" sz="2800" dirty="0" err="1">
                <a:latin typeface="Arial" panose="020B0604020202020204" pitchFamily="34" charset="0"/>
                <a:cs typeface="Arial" panose="020B0604020202020204" pitchFamily="34" charset="0"/>
              </a:rPr>
              <a:t>Nanobiotecnologia</a:t>
            </a:r>
            <a:r>
              <a:rPr lang="es-AR" sz="2800" dirty="0">
                <a:latin typeface="Arial" panose="020B0604020202020204" pitchFamily="34" charset="0"/>
                <a:cs typeface="Arial" panose="020B0604020202020204" pitchFamily="34" charset="0"/>
              </a:rPr>
              <a:t>: </a:t>
            </a:r>
            <a:r>
              <a:rPr lang="es-AR" sz="6000" dirty="0">
                <a:solidFill>
                  <a:srgbClr val="FF0000"/>
                </a:solidFill>
                <a:latin typeface="Bobcaygeon Plain BRK" pitchFamily="2" charset="0"/>
                <a:cs typeface="Arial" panose="020B0604020202020204" pitchFamily="34" charset="0"/>
              </a:rPr>
              <a:t>situación de mercado</a:t>
            </a:r>
          </a:p>
        </p:txBody>
      </p:sp>
      <p:sp>
        <p:nvSpPr>
          <p:cNvPr id="5" name="Rectángulo 4">
            <a:extLst>
              <a:ext uri="{FF2B5EF4-FFF2-40B4-BE49-F238E27FC236}">
                <a16:creationId xmlns:a16="http://schemas.microsoft.com/office/drawing/2014/main" id="{59111CDB-3ADA-4520-AF3C-28B08C6AE0EC}"/>
              </a:ext>
            </a:extLst>
          </p:cNvPr>
          <p:cNvSpPr/>
          <p:nvPr/>
        </p:nvSpPr>
        <p:spPr>
          <a:xfrm>
            <a:off x="0" y="1448973"/>
            <a:ext cx="9144000" cy="1547445"/>
          </a:xfrm>
          <a:prstGeom prst="rect">
            <a:avLst/>
          </a:prstGeom>
          <a:noFill/>
          <a:ln>
            <a:noFill/>
          </a:ln>
          <a:effectLst>
            <a:glow rad="190500">
              <a:schemeClr val="accent1">
                <a:alpha val="50000"/>
              </a:schemeClr>
            </a:glow>
            <a:reflection blurRad="6350" stA="50000" endA="300" endPos="55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4010718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1430" y="6091743"/>
            <a:ext cx="9144000" cy="64633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Cicada-inspired cell-instructive </a:t>
            </a:r>
            <a:r>
              <a:rPr kumimoji="0" lang="en-US" sz="12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nanopatterned</a:t>
            </a:r>
            <a:r>
              <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arrays Ting Diu1,2, </a:t>
            </a:r>
            <a:r>
              <a:rPr kumimoji="0" lang="en-US" sz="12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Nilofar</a:t>
            </a:r>
            <a:r>
              <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Faruqui1 , </a:t>
            </a:r>
            <a:r>
              <a:rPr kumimoji="0" lang="en-US" sz="12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Terje</a:t>
            </a:r>
            <a:r>
              <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Sjo¨stro¨m2 , </a:t>
            </a:r>
            <a:r>
              <a:rPr kumimoji="0" lang="en-US" sz="12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Baptiste</a:t>
            </a:r>
            <a:r>
              <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Lamarre1 , Howard F. Jenkinson2 , Bo Su2 &amp; Maxim G. Ryadnov1,3: Diu, T.et al. Cicada-inspired cell-instructive </a:t>
            </a:r>
            <a:r>
              <a:rPr kumimoji="0" lang="en-US" sz="12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nanopatterned</a:t>
            </a:r>
            <a:r>
              <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arrays. Sci. Rep. 4, 7122; (2014).</a:t>
            </a:r>
            <a:endParaRPr kumimoji="0" lang="es-AR"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a:blip r:embed="rId2"/>
          <a:srcRect/>
          <a:stretch>
            <a:fillRect/>
          </a:stretch>
        </p:blipFill>
        <p:spPr bwMode="auto">
          <a:xfrm>
            <a:off x="-76200" y="821441"/>
            <a:ext cx="6715125" cy="5000625"/>
          </a:xfrm>
          <a:prstGeom prst="rect">
            <a:avLst/>
          </a:prstGeom>
          <a:noFill/>
          <a:ln w="9525">
            <a:noFill/>
            <a:miter lim="800000"/>
            <a:headEnd/>
            <a:tailEnd/>
          </a:ln>
          <a:effectLst/>
        </p:spPr>
      </p:pic>
      <p:sp>
        <p:nvSpPr>
          <p:cNvPr id="5" name="7 Rectángulo"/>
          <p:cNvSpPr/>
          <p:nvPr/>
        </p:nvSpPr>
        <p:spPr>
          <a:xfrm>
            <a:off x="0" y="0"/>
            <a:ext cx="9144000" cy="584775"/>
          </a:xfrm>
          <a:prstGeom prst="rect">
            <a:avLst/>
          </a:prstGeom>
          <a:solidFill>
            <a:srgbClr val="FF0000"/>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Las células son sensibles a su </a:t>
            </a:r>
            <a:r>
              <a:rPr kumimoji="0" lang="es-AR" sz="3200" b="1" i="0" u="none" strike="noStrike" kern="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microentorno</a:t>
            </a:r>
            <a:r>
              <a:rPr kumimoji="0" lang="es-AR"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t>
            </a:r>
          </a:p>
        </p:txBody>
      </p:sp>
      <p:sp>
        <p:nvSpPr>
          <p:cNvPr id="6" name="4 Rectángulo"/>
          <p:cNvSpPr/>
          <p:nvPr/>
        </p:nvSpPr>
        <p:spPr>
          <a:xfrm>
            <a:off x="5715000" y="551764"/>
            <a:ext cx="3581400" cy="480131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Several factors in the microenvironments of stem cells influence </a:t>
            </a:r>
            <a:r>
              <a:rPr kumimoji="0" lang="es-AR" sz="18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their</a:t>
            </a:r>
            <a:r>
              <a:rPr kumimoji="0" lang="es-AR" sz="18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s-AR" sz="18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fate</a:t>
            </a:r>
            <a:r>
              <a:rPr kumimoji="0" lang="es-AR" sz="18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a:t>
            </a:r>
          </a:p>
          <a:p>
            <a:pPr marL="228600" marR="0" lvl="0" indent="-228600" defTabSz="914400" eaLnBrk="1" fontAlgn="auto" latinLnBrk="0" hangingPunct="1">
              <a:lnSpc>
                <a:spcPct val="100000"/>
              </a:lnSpc>
              <a:spcBef>
                <a:spcPts val="0"/>
              </a:spcBef>
              <a:spcAft>
                <a:spcPts val="0"/>
              </a:spcAft>
              <a:buClrTx/>
              <a:buSzTx/>
              <a:buFontTx/>
              <a:buAutoNum type="arabicParenBoth"/>
              <a:tabLst/>
              <a:defRPr/>
            </a:pPr>
            <a:r>
              <a:rPr kumimoji="0" lang="es-AR" sz="18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soluble </a:t>
            </a:r>
            <a:r>
              <a:rPr kumimoji="0" lang="es-AR" sz="1800" b="1"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factors</a:t>
            </a:r>
            <a:endParaRPr kumimoji="0" lang="es-AR" sz="18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a:p>
            <a:pPr marL="228600" marR="0" lvl="0" indent="-228600" defTabSz="914400" eaLnBrk="1" fontAlgn="auto" latinLnBrk="0" hangingPunct="1">
              <a:lnSpc>
                <a:spcPct val="100000"/>
              </a:lnSpc>
              <a:spcBef>
                <a:spcPts val="0"/>
              </a:spcBef>
              <a:spcAft>
                <a:spcPts val="0"/>
              </a:spcAft>
              <a:buClrTx/>
              <a:buSzTx/>
              <a:buFontTx/>
              <a:buAutoNum type="arabicParenBoth"/>
              <a:tabLst/>
              <a:defRPr/>
            </a:pPr>
            <a:r>
              <a:rPr kumimoji="0" lang="es-AR" sz="1800" b="1"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cell-cell</a:t>
            </a:r>
            <a:r>
              <a:rPr kumimoji="0" lang="es-AR" sz="18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s-AR" sz="1800" b="1"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interactions</a:t>
            </a:r>
            <a:endParaRPr kumimoji="0" lang="es-AR" sz="18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a:p>
            <a:pPr marL="228600" marR="0" lvl="0" indent="-228600" defTabSz="914400" eaLnBrk="1" fontAlgn="auto" latinLnBrk="0" hangingPunct="1">
              <a:lnSpc>
                <a:spcPct val="100000"/>
              </a:lnSpc>
              <a:spcBef>
                <a:spcPts val="0"/>
              </a:spcBef>
              <a:spcAft>
                <a:spcPts val="0"/>
              </a:spcAft>
              <a:buClrTx/>
              <a:buSzTx/>
              <a:buFontTx/>
              <a:buAutoNum type="arabicParenBoth"/>
              <a:tabLst/>
              <a:defRPr/>
            </a:pPr>
            <a:r>
              <a:rPr kumimoji="0" lang="es-AR" sz="1800" b="1"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cell</a:t>
            </a:r>
            <a:r>
              <a:rPr kumimoji="0" lang="es-AR" sz="18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s-AR" sz="1800" b="1"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biomacromolecule</a:t>
            </a:r>
            <a:r>
              <a:rPr kumimoji="0" lang="es-AR" sz="18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n-US" sz="18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(or biomaterial) interactions</a:t>
            </a:r>
          </a:p>
          <a:p>
            <a:pPr marL="228600" marR="0" lvl="0" indent="-228600" defTabSz="914400" eaLnBrk="1" fontAlgn="auto" latinLnBrk="0" hangingPunct="1">
              <a:lnSpc>
                <a:spcPct val="100000"/>
              </a:lnSpc>
              <a:spcBef>
                <a:spcPts val="0"/>
              </a:spcBef>
              <a:spcAft>
                <a:spcPts val="0"/>
              </a:spcAft>
              <a:buClrTx/>
              <a:buSzTx/>
              <a:buFontTx/>
              <a:buAutoNum type="arabicParenBoth"/>
              <a:tabLst/>
              <a:defRPr/>
            </a:pPr>
            <a:r>
              <a:rPr kumimoji="0" lang="en-US" sz="18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physical factors, such as (a) the </a:t>
            </a:r>
            <a:r>
              <a:rPr kumimoji="0" lang="en-US" sz="18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concentration of oxygen </a:t>
            </a:r>
            <a:r>
              <a:rPr kumimoji="0" lang="en-US" sz="18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(e.g., </a:t>
            </a:r>
            <a:r>
              <a:rPr kumimoji="0" lang="en-US" sz="1800" b="1" i="0" u="none" strike="noStrike" kern="0" cap="none" spc="0" normalizeH="0" baseline="0" noProof="0" dirty="0">
                <a:ln>
                  <a:noFill/>
                </a:ln>
                <a:solidFill>
                  <a:srgbClr val="0000FF"/>
                </a:solidFill>
                <a:effectLst/>
                <a:uLnTx/>
                <a:uFillTx/>
                <a:latin typeface="Arial" pitchFamily="34" charset="0"/>
                <a:cs typeface="Arial" pitchFamily="34" charset="0"/>
              </a:rPr>
              <a:t>hypoxia condition</a:t>
            </a:r>
            <a:r>
              <a:rPr kumimoji="0" lang="en-US" sz="18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(b) the </a:t>
            </a:r>
            <a:r>
              <a:rPr kumimoji="0" lang="en-US" sz="18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elasticity (rigidity) </a:t>
            </a:r>
            <a:r>
              <a:rPr kumimoji="0" lang="en-US" sz="18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of cell culture matrices (</a:t>
            </a:r>
            <a:r>
              <a:rPr kumimoji="0" lang="en-US" sz="1800" b="1" i="0" u="none" strike="noStrike" kern="0" cap="none" spc="0" normalizeH="0" baseline="0" noProof="0" dirty="0">
                <a:ln>
                  <a:noFill/>
                </a:ln>
                <a:solidFill>
                  <a:srgbClr val="0000FF"/>
                </a:solidFill>
                <a:effectLst/>
                <a:uLnTx/>
                <a:uFillTx/>
                <a:latin typeface="Arial" pitchFamily="34" charset="0"/>
                <a:cs typeface="Arial" pitchFamily="34" charset="0"/>
              </a:rPr>
              <a:t>biomaterials)</a:t>
            </a:r>
            <a:r>
              <a:rPr kumimoji="0" lang="en-US" sz="18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(c) the </a:t>
            </a:r>
            <a:r>
              <a:rPr kumimoji="0" lang="en-US" sz="1800" b="1" i="0" u="none" strike="noStrike" kern="0" cap="none" spc="0" normalizeH="0" baseline="0" noProof="0" dirty="0">
                <a:ln>
                  <a:noFill/>
                </a:ln>
                <a:solidFill>
                  <a:sysClr val="windowText" lastClr="000000"/>
                </a:solidFill>
                <a:effectLst/>
                <a:uLnTx/>
                <a:uFillTx/>
                <a:latin typeface="Arial" pitchFamily="34" charset="0"/>
                <a:cs typeface="Arial" pitchFamily="34" charset="0"/>
              </a:rPr>
              <a:t>topographies of cell culture biomaterials, </a:t>
            </a:r>
            <a:r>
              <a:rPr kumimoji="0" lang="en-US" sz="18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and</a:t>
            </a:r>
            <a:r>
              <a:rPr kumimoji="0" lang="en-US" sz="1800" b="0" i="0" u="sng"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n-US" sz="18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(d) </a:t>
            </a:r>
            <a:r>
              <a:rPr kumimoji="0" lang="en-US" sz="1800" b="1" i="0" u="none" strike="noStrike" kern="0" cap="none" spc="0" normalizeH="0" baseline="0" noProof="0" dirty="0">
                <a:ln>
                  <a:noFill/>
                </a:ln>
                <a:solidFill>
                  <a:srgbClr val="0000FF"/>
                </a:solidFill>
                <a:effectLst/>
                <a:uLnTx/>
                <a:uFillTx/>
                <a:latin typeface="Arial" pitchFamily="34" charset="0"/>
                <a:cs typeface="Arial" pitchFamily="34" charset="0"/>
              </a:rPr>
              <a:t>the mechanical forces produced by cell culture biomaterials</a:t>
            </a:r>
            <a:r>
              <a:rPr kumimoji="0" lang="en-US" sz="18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endParaRPr kumimoji="0" lang="es-AR" sz="18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283352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6384905"/>
            <a:ext cx="9144000" cy="46166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A. Higuchi, Q.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Ling</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S. S.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Kumar</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Y. Chang, A. A.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Alarfaj</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M. A.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Munusamy</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K.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Murugan</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S.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Hsu</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and A.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Umezawa</a:t>
            </a:r>
            <a:r>
              <a:rPr kumimoji="0" lang="es-AR" sz="1200" b="0" i="1"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n-US" sz="1200" b="1" i="0" u="none" strike="noStrike" kern="0" cap="none" spc="0" normalizeH="0" baseline="0" noProof="0" dirty="0">
                <a:ln>
                  <a:noFill/>
                </a:ln>
                <a:solidFill>
                  <a:sysClr val="windowText" lastClr="000000"/>
                </a:solidFill>
                <a:effectLst/>
                <a:uLnTx/>
                <a:uFillTx/>
              </a:rPr>
              <a:t>Physical cues of cell culture materials lead the direction of differentiation lineages of </a:t>
            </a:r>
            <a:r>
              <a:rPr kumimoji="0" lang="en-US" sz="1200" b="1" i="0" u="none" strike="noStrike" kern="0" cap="none" spc="0" normalizeH="0" baseline="0" noProof="0" dirty="0" err="1">
                <a:ln>
                  <a:noFill/>
                </a:ln>
                <a:solidFill>
                  <a:sysClr val="windowText" lastClr="000000"/>
                </a:solidFill>
                <a:effectLst/>
                <a:uLnTx/>
                <a:uFillTx/>
              </a:rPr>
              <a:t>pluripotent</a:t>
            </a:r>
            <a:r>
              <a:rPr kumimoji="0" lang="en-US" sz="1200" b="1" i="0" u="none" strike="noStrike" kern="0" cap="none" spc="0" normalizeH="0" baseline="0" noProof="0" dirty="0">
                <a:ln>
                  <a:noFill/>
                </a:ln>
                <a:solidFill>
                  <a:sysClr val="windowText" lastClr="000000"/>
                </a:solidFill>
                <a:effectLst/>
                <a:uLnTx/>
                <a:uFillTx/>
              </a:rPr>
              <a:t> stem cells </a:t>
            </a:r>
            <a:r>
              <a:rPr kumimoji="0" lang="es-AR" sz="1200" b="0" i="1" u="none" strike="noStrike" kern="0" cap="none" spc="0" normalizeH="0" baseline="0" noProof="0" dirty="0">
                <a:ln>
                  <a:noFill/>
                </a:ln>
                <a:solidFill>
                  <a:sysClr val="windowText" lastClr="000000"/>
                </a:solidFill>
                <a:effectLst/>
                <a:uLnTx/>
                <a:uFillTx/>
                <a:latin typeface="Arial" pitchFamily="34" charset="0"/>
                <a:cs typeface="Arial" pitchFamily="34" charset="0"/>
              </a:rPr>
              <a:t>J. Mater. </a:t>
            </a:r>
            <a:r>
              <a:rPr kumimoji="0" lang="es-AR" sz="1200" b="0" i="1" u="none" strike="noStrike" kern="0" cap="none" spc="0" normalizeH="0" baseline="0" noProof="0" dirty="0" err="1">
                <a:ln>
                  <a:noFill/>
                </a:ln>
                <a:solidFill>
                  <a:sysClr val="windowText" lastClr="000000"/>
                </a:solidFill>
                <a:effectLst/>
                <a:uLnTx/>
                <a:uFillTx/>
                <a:latin typeface="Arial" pitchFamily="34" charset="0"/>
                <a:cs typeface="Arial" pitchFamily="34" charset="0"/>
              </a:rPr>
              <a:t>Chem</a:t>
            </a:r>
            <a:r>
              <a:rPr kumimoji="0" lang="es-AR" sz="1200" b="0" i="1" u="none" strike="noStrike" kern="0" cap="none" spc="0" normalizeH="0" baseline="0" noProof="0" dirty="0">
                <a:ln>
                  <a:noFill/>
                </a:ln>
                <a:solidFill>
                  <a:sysClr val="windowText" lastClr="000000"/>
                </a:solidFill>
                <a:effectLst/>
                <a:uLnTx/>
                <a:uFillTx/>
                <a:latin typeface="Arial" pitchFamily="34" charset="0"/>
                <a:cs typeface="Arial" pitchFamily="34" charset="0"/>
              </a:rPr>
              <a:t>. B, 2015,</a:t>
            </a:r>
            <a:endPar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pic>
        <p:nvPicPr>
          <p:cNvPr id="2050" name="Picture 2"/>
          <p:cNvPicPr>
            <a:picLocks noChangeAspect="1" noChangeArrowheads="1"/>
          </p:cNvPicPr>
          <p:nvPr/>
        </p:nvPicPr>
        <p:blipFill>
          <a:blip r:embed="rId2"/>
          <a:srcRect/>
          <a:stretch>
            <a:fillRect/>
          </a:stretch>
        </p:blipFill>
        <p:spPr bwMode="auto">
          <a:xfrm>
            <a:off x="457200" y="914400"/>
            <a:ext cx="7501890" cy="5511165"/>
          </a:xfrm>
          <a:prstGeom prst="rect">
            <a:avLst/>
          </a:prstGeom>
          <a:noFill/>
          <a:ln w="9525">
            <a:noFill/>
            <a:miter lim="800000"/>
            <a:headEnd/>
            <a:tailEnd/>
          </a:ln>
          <a:effectLst/>
        </p:spPr>
      </p:pic>
      <p:sp>
        <p:nvSpPr>
          <p:cNvPr id="6" name="7 Rectángulo"/>
          <p:cNvSpPr/>
          <p:nvPr/>
        </p:nvSpPr>
        <p:spPr>
          <a:xfrm>
            <a:off x="0" y="0"/>
            <a:ext cx="9144000" cy="1077218"/>
          </a:xfrm>
          <a:prstGeom prst="rect">
            <a:avLst/>
          </a:prstGeom>
          <a:solidFill>
            <a:srgbClr val="FF0000"/>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La elasticidad de MEC (</a:t>
            </a:r>
            <a:r>
              <a:rPr kumimoji="0" lang="es-AR" sz="3200" b="1" i="0" u="none" strike="noStrike" kern="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prop</a:t>
            </a:r>
            <a:r>
              <a:rPr kumimoji="0" lang="es-AR"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física) determina la expresión genética de células en cultivo!!</a:t>
            </a:r>
          </a:p>
        </p:txBody>
      </p:sp>
    </p:spTree>
    <p:extLst>
      <p:ext uri="{BB962C8B-B14F-4D97-AF65-F5344CB8AC3E}">
        <p14:creationId xmlns:p14="http://schemas.microsoft.com/office/powerpoint/2010/main" val="739819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1614457"/>
            <a:ext cx="8889683" cy="4629150"/>
          </a:xfrm>
          <a:prstGeom prst="rect">
            <a:avLst/>
          </a:prstGeom>
          <a:noFill/>
          <a:ln w="9525">
            <a:noFill/>
            <a:miter lim="800000"/>
            <a:headEnd/>
            <a:tailEnd/>
          </a:ln>
          <a:effectLst/>
        </p:spPr>
      </p:pic>
      <p:sp>
        <p:nvSpPr>
          <p:cNvPr id="5" name="4 Rectángulo"/>
          <p:cNvSpPr/>
          <p:nvPr/>
        </p:nvSpPr>
        <p:spPr>
          <a:xfrm>
            <a:off x="0" y="0"/>
            <a:ext cx="9144000" cy="1569660"/>
          </a:xfrm>
          <a:prstGeom prst="rect">
            <a:avLst/>
          </a:prstGeom>
          <a:solidFill>
            <a:srgbClr val="FF0000"/>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chemeClr val="bg1"/>
                </a:solidFill>
                <a:effectLst/>
                <a:uLnTx/>
                <a:uFillTx/>
                <a:latin typeface="Arial" pitchFamily="34" charset="0"/>
                <a:cs typeface="Arial" pitchFamily="34" charset="0"/>
              </a:rPr>
              <a:t>Bioingenieria</a:t>
            </a:r>
            <a:r>
              <a:rPr kumimoji="0" lang="en-US" sz="3200" b="1" i="0" u="none" strike="noStrike" kern="0" cap="none" spc="0" normalizeH="0" baseline="0" noProof="0" dirty="0">
                <a:ln>
                  <a:noFill/>
                </a:ln>
                <a:solidFill>
                  <a:schemeClr val="bg1"/>
                </a:solidFill>
                <a:effectLst/>
                <a:uLnTx/>
                <a:uFillTx/>
                <a:latin typeface="Arial" pitchFamily="34" charset="0"/>
                <a:cs typeface="Arial" pitchFamily="34" charset="0"/>
              </a:rPr>
              <a:t>: </a:t>
            </a:r>
            <a:r>
              <a:rPr kumimoji="0" lang="en-US" sz="3200" b="0" i="0" u="none" strike="noStrike" kern="0" cap="none" spc="0" normalizeH="0" baseline="0" noProof="0" dirty="0" err="1">
                <a:ln>
                  <a:noFill/>
                </a:ln>
                <a:solidFill>
                  <a:schemeClr val="bg1"/>
                </a:solidFill>
                <a:effectLst/>
                <a:uLnTx/>
                <a:uFillTx/>
                <a:latin typeface="Arial" pitchFamily="34" charset="0"/>
                <a:cs typeface="Arial" pitchFamily="34" charset="0"/>
              </a:rPr>
              <a:t>Principios</a:t>
            </a:r>
            <a:r>
              <a:rPr kumimoji="0" lang="en-US" sz="3200" b="0" i="0" u="none" strike="noStrike" kern="0" cap="none" spc="0" normalizeH="0" baseline="0" noProof="0" dirty="0">
                <a:ln>
                  <a:noFill/>
                </a:ln>
                <a:solidFill>
                  <a:schemeClr val="bg1"/>
                </a:solidFill>
                <a:effectLst/>
                <a:uLnTx/>
                <a:uFillTx/>
                <a:latin typeface="Arial" pitchFamily="34" charset="0"/>
                <a:cs typeface="Arial" pitchFamily="34" charset="0"/>
              </a:rPr>
              <a:t> de </a:t>
            </a:r>
            <a:r>
              <a:rPr kumimoji="0" lang="en-US" sz="3200" b="0" i="0" u="none" strike="noStrike" kern="0" cap="none" spc="0" normalizeH="0" baseline="0" noProof="0" dirty="0" err="1">
                <a:ln>
                  <a:noFill/>
                </a:ln>
                <a:solidFill>
                  <a:schemeClr val="bg1"/>
                </a:solidFill>
                <a:effectLst/>
                <a:uLnTx/>
                <a:uFillTx/>
                <a:latin typeface="Arial" pitchFamily="34" charset="0"/>
                <a:cs typeface="Arial" pitchFamily="34" charset="0"/>
              </a:rPr>
              <a:t>diseño</a:t>
            </a:r>
            <a:r>
              <a:rPr kumimoji="0" lang="en-US" sz="3200" b="0" i="0" u="none" strike="noStrike" kern="0" cap="none" spc="0" normalizeH="0" baseline="0" noProof="0" dirty="0">
                <a:ln>
                  <a:noFill/>
                </a:ln>
                <a:solidFill>
                  <a:schemeClr val="bg1"/>
                </a:solidFill>
                <a:effectLst/>
                <a:uLnTx/>
                <a:uFillTx/>
                <a:latin typeface="Arial" pitchFamily="34" charset="0"/>
                <a:cs typeface="Arial" pitchFamily="34" charset="0"/>
              </a:rPr>
              <a:t> 3D: </a:t>
            </a:r>
            <a:r>
              <a:rPr kumimoji="0" lang="en-US" sz="3200" b="0" i="0" u="none" strike="noStrike" kern="0" cap="none" spc="0" normalizeH="0" baseline="0" noProof="0" dirty="0" err="1">
                <a:ln>
                  <a:noFill/>
                </a:ln>
                <a:solidFill>
                  <a:schemeClr val="bg1"/>
                </a:solidFill>
                <a:effectLst/>
                <a:uLnTx/>
                <a:uFillTx/>
                <a:latin typeface="Arial" pitchFamily="34" charset="0"/>
                <a:cs typeface="Arial" pitchFamily="34" charset="0"/>
              </a:rPr>
              <a:t>Biomimetismo</a:t>
            </a:r>
            <a:r>
              <a:rPr kumimoji="0" lang="en-US" sz="3200" b="0" i="0" u="none" strike="noStrike" kern="0" cap="none" spc="0" normalizeH="0" baseline="0" noProof="0" dirty="0">
                <a:ln>
                  <a:noFill/>
                </a:ln>
                <a:solidFill>
                  <a:schemeClr val="bg1"/>
                </a:solidFill>
                <a:effectLst/>
                <a:uLnTx/>
                <a:uFillTx/>
                <a:latin typeface="Arial" pitchFamily="34" charset="0"/>
                <a:cs typeface="Arial" pitchFamily="34" charset="0"/>
              </a:rPr>
              <a:t> (ideas de la </a:t>
            </a:r>
            <a:r>
              <a:rPr kumimoji="0" lang="en-US" sz="3200" b="0" i="0" u="none" strike="noStrike" kern="0" cap="none" spc="0" normalizeH="0" baseline="0" noProof="0" dirty="0" err="1">
                <a:ln>
                  <a:noFill/>
                </a:ln>
                <a:solidFill>
                  <a:schemeClr val="bg1"/>
                </a:solidFill>
                <a:effectLst/>
                <a:uLnTx/>
                <a:uFillTx/>
                <a:latin typeface="Arial" pitchFamily="34" charset="0"/>
                <a:cs typeface="Arial" pitchFamily="34" charset="0"/>
              </a:rPr>
              <a:t>naturaleza</a:t>
            </a:r>
            <a:r>
              <a:rPr kumimoji="0" lang="en-US" sz="3200" b="0" i="0" u="none" strike="noStrike" kern="0" cap="none" spc="0" normalizeH="0" baseline="0" noProof="0" dirty="0">
                <a:ln>
                  <a:noFill/>
                </a:ln>
                <a:solidFill>
                  <a:schemeClr val="bg1"/>
                </a:solidFill>
                <a:effectLst/>
                <a:uLnTx/>
                <a:uFillTx/>
                <a:latin typeface="Arial" pitchFamily="34" charset="0"/>
                <a:cs typeface="Arial" pitchFamily="34" charset="0"/>
              </a:rPr>
              <a:t>)  + </a:t>
            </a:r>
            <a:r>
              <a:rPr kumimoji="0" lang="en-US" sz="3200" b="0" i="0" u="none" strike="noStrike" kern="0" cap="none" spc="0" normalizeH="0" baseline="0" noProof="0" dirty="0" err="1">
                <a:ln>
                  <a:noFill/>
                </a:ln>
                <a:solidFill>
                  <a:schemeClr val="bg1"/>
                </a:solidFill>
                <a:effectLst/>
                <a:uLnTx/>
                <a:uFillTx/>
                <a:latin typeface="Arial" pitchFamily="34" charset="0"/>
                <a:cs typeface="Arial" pitchFamily="34" charset="0"/>
              </a:rPr>
              <a:t>deconstructivismo</a:t>
            </a:r>
            <a:r>
              <a:rPr kumimoji="0" lang="en-US" sz="3200" b="0" i="0" u="none" strike="noStrike" kern="0" cap="none" spc="0" normalizeH="0" baseline="0" noProof="0" dirty="0">
                <a:ln>
                  <a:noFill/>
                </a:ln>
                <a:solidFill>
                  <a:schemeClr val="bg1"/>
                </a:solidFill>
                <a:effectLst/>
                <a:uLnTx/>
                <a:uFillTx/>
                <a:latin typeface="Arial" pitchFamily="34" charset="0"/>
                <a:cs typeface="Arial" pitchFamily="34" charset="0"/>
              </a:rPr>
              <a:t> (simpler more predictable)</a:t>
            </a:r>
            <a:endParaRPr kumimoji="0" lang="es-AR" sz="3200" b="0" i="0" u="none" strike="noStrike" kern="0" cap="none" spc="0" normalizeH="0" baseline="0" noProof="0" dirty="0">
              <a:ln>
                <a:noFill/>
              </a:ln>
              <a:solidFill>
                <a:schemeClr val="bg1"/>
              </a:solidFill>
              <a:effectLst/>
              <a:uLnTx/>
              <a:uFillTx/>
              <a:latin typeface="Arial" pitchFamily="34" charset="0"/>
              <a:cs typeface="Arial" pitchFamily="34" charset="0"/>
            </a:endParaRPr>
          </a:p>
        </p:txBody>
      </p:sp>
      <p:sp>
        <p:nvSpPr>
          <p:cNvPr id="6" name="5 Rectángulo"/>
          <p:cNvSpPr/>
          <p:nvPr/>
        </p:nvSpPr>
        <p:spPr>
          <a:xfrm>
            <a:off x="-25242" y="6349365"/>
            <a:ext cx="9144000" cy="46166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Bioengineering 3D environments for cancer models. </a:t>
            </a:r>
            <a:r>
              <a:rPr kumimoji="0" lang="pt-B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Mireia</a:t>
            </a:r>
            <a:r>
              <a:rPr kumimoji="0" lang="pt-B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pt-B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Alemany-Ribes</a:t>
            </a:r>
            <a:r>
              <a:rPr kumimoji="0" lang="pt-B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Carlos E. </a:t>
            </a:r>
            <a:r>
              <a:rPr kumimoji="0" lang="pt-B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Semino</a:t>
            </a:r>
            <a:r>
              <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Advanced Drug Delivery Reviews xxx (2014) xxx–xxx</a:t>
            </a:r>
            <a:endPar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66906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838200" y="838200"/>
            <a:ext cx="7150894" cy="6250781"/>
          </a:xfrm>
          <a:prstGeom prst="rect">
            <a:avLst/>
          </a:prstGeom>
          <a:noFill/>
          <a:ln w="9525">
            <a:noFill/>
            <a:miter lim="800000"/>
            <a:headEnd/>
            <a:tailEnd/>
          </a:ln>
          <a:effectLst/>
        </p:spPr>
      </p:pic>
      <p:sp>
        <p:nvSpPr>
          <p:cNvPr id="6" name="5 Rectángulo"/>
          <p:cNvSpPr/>
          <p:nvPr/>
        </p:nvSpPr>
        <p:spPr>
          <a:xfrm>
            <a:off x="0" y="6396335"/>
            <a:ext cx="9144000" cy="46166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Life in 3D is Never Flat: 3D Models to </a:t>
            </a:r>
            <a:r>
              <a:rPr kumimoji="0" lang="en-US"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Optimise</a:t>
            </a:r>
            <a:r>
              <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Drug Delivery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Kathleen</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Fitzgerald</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Meenakshi</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Malhotra</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Caroline</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M.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Curtin</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Fergal</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pt-B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J. O’ </a:t>
            </a:r>
            <a:r>
              <a:rPr kumimoji="0" lang="pt-B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Brien</a:t>
            </a:r>
            <a:r>
              <a:rPr kumimoji="0" lang="pt-B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pt-B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Caitriona</a:t>
            </a:r>
            <a:r>
              <a:rPr kumimoji="0" lang="pt-B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M. O’ </a:t>
            </a:r>
            <a:r>
              <a:rPr kumimoji="0" lang="pt-B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Driscoll</a:t>
            </a:r>
            <a:r>
              <a:rPr kumimoji="0" lang="en-US" sz="1200" b="0" i="1" u="none" strike="noStrike" kern="0" cap="none" spc="0" normalizeH="0" baseline="0" noProof="0" dirty="0">
                <a:ln>
                  <a:noFill/>
                </a:ln>
                <a:solidFill>
                  <a:sysClr val="windowText" lastClr="000000"/>
                </a:solidFill>
                <a:effectLst/>
                <a:uLnTx/>
                <a:uFillTx/>
                <a:latin typeface="Arial" pitchFamily="34" charset="0"/>
                <a:cs typeface="Arial" pitchFamily="34" charset="0"/>
              </a:rPr>
              <a:t>Journal of Controlled Release (2015)</a:t>
            </a:r>
            <a:endPar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7" name="6 Rectángulo"/>
          <p:cNvSpPr/>
          <p:nvPr/>
        </p:nvSpPr>
        <p:spPr>
          <a:xfrm>
            <a:off x="7162800" y="4724400"/>
            <a:ext cx="1981200" cy="107721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AR" sz="3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Flujo </a:t>
            </a:r>
            <a:r>
              <a:rPr kumimoji="0" lang="es-AR" sz="3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dinamico</a:t>
            </a:r>
            <a:endParaRPr kumimoji="0" lang="es-AR" sz="32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9" name="8 Rectángulo"/>
          <p:cNvSpPr/>
          <p:nvPr/>
        </p:nvSpPr>
        <p:spPr>
          <a:xfrm>
            <a:off x="6934200" y="457200"/>
            <a:ext cx="2209800" cy="107721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AR" sz="3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Interior </a:t>
            </a:r>
            <a:r>
              <a:rPr kumimoji="0" lang="es-AR" sz="3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necrotico</a:t>
            </a:r>
            <a:endParaRPr kumimoji="0" lang="es-AR" sz="32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10" name="9 Rectángulo"/>
          <p:cNvSpPr/>
          <p:nvPr/>
        </p:nvSpPr>
        <p:spPr>
          <a:xfrm>
            <a:off x="0" y="0"/>
            <a:ext cx="9144000" cy="584775"/>
          </a:xfrm>
          <a:prstGeom prst="rect">
            <a:avLst/>
          </a:prstGeom>
          <a:solidFill>
            <a:srgbClr val="FF0000"/>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chemeClr val="bg1"/>
                </a:solidFill>
                <a:effectLst/>
                <a:uLnTx/>
                <a:uFillTx/>
                <a:latin typeface="Arial" pitchFamily="34" charset="0"/>
                <a:cs typeface="Arial" pitchFamily="34" charset="0"/>
              </a:rPr>
              <a:t>Metodos</a:t>
            </a:r>
            <a:r>
              <a:rPr kumimoji="0" lang="en-US" sz="3200" b="1" i="0" u="none" strike="noStrike" kern="0" cap="none" spc="0" normalizeH="0" baseline="0" noProof="0" dirty="0">
                <a:ln>
                  <a:noFill/>
                </a:ln>
                <a:solidFill>
                  <a:schemeClr val="bg1"/>
                </a:solidFill>
                <a:effectLst/>
                <a:uLnTx/>
                <a:uFillTx/>
                <a:latin typeface="Arial" pitchFamily="34" charset="0"/>
                <a:cs typeface="Arial" pitchFamily="34" charset="0"/>
              </a:rPr>
              <a:t> de </a:t>
            </a:r>
            <a:r>
              <a:rPr kumimoji="0" lang="en-US" sz="3200" b="1" i="0" u="none" strike="noStrike" kern="0" cap="none" spc="0" normalizeH="0" baseline="0" noProof="0" dirty="0" err="1">
                <a:ln>
                  <a:noFill/>
                </a:ln>
                <a:solidFill>
                  <a:schemeClr val="bg1"/>
                </a:solidFill>
                <a:effectLst/>
                <a:uLnTx/>
                <a:uFillTx/>
                <a:latin typeface="Arial" pitchFamily="34" charset="0"/>
                <a:cs typeface="Arial" pitchFamily="34" charset="0"/>
              </a:rPr>
              <a:t>cultivos</a:t>
            </a:r>
            <a:r>
              <a:rPr kumimoji="0" lang="en-US" sz="3200" b="1" i="0" u="none" strike="noStrike" kern="0" cap="none" spc="0" normalizeH="0" baseline="0" noProof="0" dirty="0">
                <a:ln>
                  <a:noFill/>
                </a:ln>
                <a:solidFill>
                  <a:schemeClr val="bg1"/>
                </a:solidFill>
                <a:effectLst/>
                <a:uLnTx/>
                <a:uFillTx/>
                <a:latin typeface="Arial" pitchFamily="34" charset="0"/>
                <a:cs typeface="Arial" pitchFamily="34" charset="0"/>
              </a:rPr>
              <a:t> 3D en el </a:t>
            </a:r>
            <a:r>
              <a:rPr kumimoji="0" lang="en-US" sz="3200" b="1" i="0" u="none" strike="noStrike" kern="0" cap="none" spc="0" normalizeH="0" baseline="0" noProof="0" dirty="0" err="1">
                <a:ln>
                  <a:noFill/>
                </a:ln>
                <a:solidFill>
                  <a:schemeClr val="bg1"/>
                </a:solidFill>
                <a:effectLst/>
                <a:uLnTx/>
                <a:uFillTx/>
                <a:latin typeface="Arial" pitchFamily="34" charset="0"/>
                <a:cs typeface="Arial" pitchFamily="34" charset="0"/>
              </a:rPr>
              <a:t>labo</a:t>
            </a:r>
            <a:r>
              <a:rPr kumimoji="0" lang="en-US" sz="3200" b="1" i="0" u="none" strike="noStrike" kern="0" cap="none" spc="0" normalizeH="0" baseline="0" noProof="0" dirty="0">
                <a:ln>
                  <a:noFill/>
                </a:ln>
                <a:solidFill>
                  <a:schemeClr val="bg1"/>
                </a:solidFill>
                <a:effectLst/>
                <a:uLnTx/>
                <a:uFillTx/>
                <a:latin typeface="Arial" pitchFamily="34" charset="0"/>
                <a:cs typeface="Arial" pitchFamily="34" charset="0"/>
              </a:rPr>
              <a:t> </a:t>
            </a:r>
            <a:endParaRPr kumimoji="0" lang="es-AR" sz="3200" b="0" i="0" u="none" strike="noStrike" kern="0" cap="none" spc="0" normalizeH="0" baseline="0" noProof="0" dirty="0">
              <a:ln>
                <a:noFill/>
              </a:ln>
              <a:solidFill>
                <a:schemeClr val="bg1"/>
              </a:solidFill>
              <a:effectLst/>
              <a:uLnTx/>
              <a:uFillTx/>
            </a:endParaRPr>
          </a:p>
        </p:txBody>
      </p:sp>
      <p:sp>
        <p:nvSpPr>
          <p:cNvPr id="11" name="10 Rectángulo"/>
          <p:cNvSpPr/>
          <p:nvPr/>
        </p:nvSpPr>
        <p:spPr>
          <a:xfrm>
            <a:off x="0" y="381000"/>
            <a:ext cx="2895600" cy="1077218"/>
          </a:xfrm>
          <a:prstGeom prst="rect">
            <a:avLst/>
          </a:prstGeom>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s-AR" sz="3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Diferentes tipos celulares</a:t>
            </a:r>
          </a:p>
        </p:txBody>
      </p:sp>
      <p:sp>
        <p:nvSpPr>
          <p:cNvPr id="2" name="Rectángulo: esquinas redondeadas 1"/>
          <p:cNvSpPr/>
          <p:nvPr/>
        </p:nvSpPr>
        <p:spPr>
          <a:xfrm>
            <a:off x="2514600" y="4640580"/>
            <a:ext cx="4034790" cy="221742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Tree>
    <p:extLst>
      <p:ext uri="{BB962C8B-B14F-4D97-AF65-F5344CB8AC3E}">
        <p14:creationId xmlns:p14="http://schemas.microsoft.com/office/powerpoint/2010/main" val="3537934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1971675"/>
            <a:ext cx="7153275" cy="4657725"/>
          </a:xfrm>
          <a:prstGeom prst="rect">
            <a:avLst/>
          </a:prstGeom>
          <a:noFill/>
          <a:ln w="9525">
            <a:noFill/>
            <a:miter lim="800000"/>
            <a:headEnd/>
            <a:tailEnd/>
          </a:ln>
          <a:effectLst/>
        </p:spPr>
      </p:pic>
      <p:sp>
        <p:nvSpPr>
          <p:cNvPr id="5" name="4 Rectángulo"/>
          <p:cNvSpPr/>
          <p:nvPr/>
        </p:nvSpPr>
        <p:spPr>
          <a:xfrm>
            <a:off x="0" y="1611868"/>
            <a:ext cx="9144000" cy="369332"/>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AR" sz="1800" b="0"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silicone</a:t>
            </a:r>
            <a:r>
              <a:rPr kumimoji="0" lang="es-AR" sz="1800" b="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s-AR" sz="1800" b="0"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rubber</a:t>
            </a:r>
            <a:r>
              <a:rPr kumimoji="0" lang="es-AR" sz="1800" b="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s-AR" sz="1800" b="0"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poly</a:t>
            </a:r>
            <a:r>
              <a:rPr kumimoji="0" lang="es-AR" sz="1800" b="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t>
            </a:r>
            <a:r>
              <a:rPr kumimoji="0" lang="es-AR" sz="1800" b="0"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dimethylsiloxane</a:t>
            </a:r>
            <a:r>
              <a:rPr kumimoji="0" lang="es-AR" sz="1800" b="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(PDMS)</a:t>
            </a:r>
          </a:p>
        </p:txBody>
      </p:sp>
      <p:sp>
        <p:nvSpPr>
          <p:cNvPr id="2" name="Rectángulo 1"/>
          <p:cNvSpPr/>
          <p:nvPr/>
        </p:nvSpPr>
        <p:spPr>
          <a:xfrm>
            <a:off x="-41260" y="1587340"/>
            <a:ext cx="1915909"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Photolithography</a:t>
            </a:r>
            <a:endParaRPr kumimoji="0" lang="es-AR" sz="1800" b="0" i="0" u="none" strike="noStrike" kern="0" cap="none" spc="0" normalizeH="0" baseline="0" noProof="0" dirty="0">
              <a:ln>
                <a:noFill/>
              </a:ln>
              <a:solidFill>
                <a:sysClr val="windowText" lastClr="000000"/>
              </a:solidFill>
              <a:effectLst/>
              <a:uLnTx/>
              <a:uFillTx/>
            </a:endParaRPr>
          </a:p>
        </p:txBody>
      </p:sp>
      <p:sp>
        <p:nvSpPr>
          <p:cNvPr id="3" name="Rectángulo 2"/>
          <p:cNvSpPr/>
          <p:nvPr/>
        </p:nvSpPr>
        <p:spPr>
          <a:xfrm>
            <a:off x="0" y="3213080"/>
            <a:ext cx="1851789"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Soft lithography </a:t>
            </a:r>
            <a:endParaRPr kumimoji="0" lang="es-AR" sz="1800" b="0" i="0" u="none" strike="noStrike" kern="0" cap="none" spc="0" normalizeH="0" baseline="0" noProof="0" dirty="0">
              <a:ln>
                <a:noFill/>
              </a:ln>
              <a:solidFill>
                <a:sysClr val="windowText" lastClr="000000"/>
              </a:solidFill>
              <a:effectLst/>
              <a:uLnTx/>
              <a:uFillTx/>
            </a:endParaRPr>
          </a:p>
        </p:txBody>
      </p:sp>
      <p:grpSp>
        <p:nvGrpSpPr>
          <p:cNvPr id="7" name="Grupo 6"/>
          <p:cNvGrpSpPr/>
          <p:nvPr/>
        </p:nvGrpSpPr>
        <p:grpSpPr>
          <a:xfrm>
            <a:off x="6524625" y="1971675"/>
            <a:ext cx="2619375" cy="4505325"/>
            <a:chOff x="6524625" y="1142999"/>
            <a:chExt cx="2619375" cy="4505325"/>
          </a:xfrm>
        </p:grpSpPr>
        <p:pic>
          <p:nvPicPr>
            <p:cNvPr id="1027" name="Picture 3"/>
            <p:cNvPicPr>
              <a:picLocks noChangeAspect="1" noChangeArrowheads="1"/>
            </p:cNvPicPr>
            <p:nvPr/>
          </p:nvPicPr>
          <p:blipFill>
            <a:blip r:embed="rId3"/>
            <a:srcRect/>
            <a:stretch>
              <a:fillRect/>
            </a:stretch>
          </p:blipFill>
          <p:spPr bwMode="auto">
            <a:xfrm>
              <a:off x="6524625" y="1142999"/>
              <a:ext cx="2619375" cy="4505325"/>
            </a:xfrm>
            <a:prstGeom prst="rect">
              <a:avLst/>
            </a:prstGeom>
            <a:noFill/>
            <a:ln w="9525">
              <a:noFill/>
              <a:miter lim="800000"/>
              <a:headEnd/>
              <a:tailEnd/>
            </a:ln>
            <a:effectLst/>
          </p:spPr>
        </p:pic>
        <p:sp>
          <p:nvSpPr>
            <p:cNvPr id="4" name="Rectángulo 3"/>
            <p:cNvSpPr/>
            <p:nvPr/>
          </p:nvSpPr>
          <p:spPr>
            <a:xfrm>
              <a:off x="6709645" y="1142999"/>
              <a:ext cx="2249334"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Microfluidic devices </a:t>
              </a:r>
              <a:endParaRPr kumimoji="0" lang="es-AR" sz="1800" b="0" i="0" u="none" strike="noStrike" kern="0" cap="none" spc="0" normalizeH="0" baseline="0" noProof="0" dirty="0">
                <a:ln>
                  <a:noFill/>
                </a:ln>
                <a:solidFill>
                  <a:sysClr val="windowText" lastClr="000000"/>
                </a:solidFill>
                <a:effectLst/>
                <a:uLnTx/>
                <a:uFillTx/>
              </a:endParaRPr>
            </a:p>
          </p:txBody>
        </p:sp>
      </p:grpSp>
      <p:sp>
        <p:nvSpPr>
          <p:cNvPr id="8" name="Rectángulo 7"/>
          <p:cNvSpPr/>
          <p:nvPr/>
        </p:nvSpPr>
        <p:spPr>
          <a:xfrm>
            <a:off x="0" y="0"/>
            <a:ext cx="9144000" cy="1077218"/>
          </a:xfrm>
          <a:prstGeom prst="rect">
            <a:avLst/>
          </a:prstGeom>
          <a:solidFill>
            <a:srgbClr val="FF0000"/>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chemeClr val="bg1"/>
                </a:solidFill>
                <a:effectLst/>
                <a:uLnTx/>
                <a:uFillTx/>
                <a:latin typeface="Arial" pitchFamily="34" charset="0"/>
                <a:cs typeface="Arial" pitchFamily="34" charset="0"/>
              </a:rPr>
              <a:t>Microengineering</a:t>
            </a:r>
            <a:r>
              <a:rPr kumimoji="0" lang="en-US" sz="3200" b="0" i="0" u="none" strike="noStrike" kern="0" cap="none" spc="0" normalizeH="0" baseline="0" noProof="0" dirty="0">
                <a:ln>
                  <a:noFill/>
                </a:ln>
                <a:solidFill>
                  <a:schemeClr val="bg1"/>
                </a:solidFill>
                <a:effectLst/>
                <a:uLnTx/>
                <a:uFillTx/>
                <a:latin typeface="Arial" pitchFamily="34" charset="0"/>
                <a:cs typeface="Arial" pitchFamily="34" charset="0"/>
              </a:rPr>
              <a:t> technologies used to construct 3D culture systems and organs-on-chips</a:t>
            </a:r>
            <a:endParaRPr kumimoji="0" lang="es-AR" sz="3200" b="0" i="0"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1007626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185738" y="1795463"/>
            <a:ext cx="8772525" cy="3267075"/>
          </a:xfrm>
          <a:prstGeom prst="rect">
            <a:avLst/>
          </a:prstGeom>
          <a:noFill/>
          <a:ln w="9525">
            <a:noFill/>
            <a:miter lim="800000"/>
            <a:headEnd/>
            <a:tailEnd/>
          </a:ln>
          <a:effectLst/>
        </p:spPr>
      </p:pic>
      <p:sp>
        <p:nvSpPr>
          <p:cNvPr id="5" name="4 Rectángulo"/>
          <p:cNvSpPr/>
          <p:nvPr/>
        </p:nvSpPr>
        <p:spPr>
          <a:xfrm>
            <a:off x="0" y="5426839"/>
            <a:ext cx="9144000" cy="64633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Fig. 2. Examples of cell spheroids as the simplest </a:t>
            </a:r>
            <a:r>
              <a:rPr kumimoji="0" lang="en-US"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andmost</a:t>
            </a:r>
            <a:r>
              <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n-US"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convenientmodel</a:t>
            </a:r>
            <a:r>
              <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of 3D cell culture. A) Human embryonic kidney cells (HEK293) in 2D culture. B) HEK293 cells in suspensions added to non-adherent agarose molds of defined size to encourage cell–cell adhesion, resulting in spheroids of sizes defined by them old diameter. </a:t>
            </a:r>
            <a:endPar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2" name="Rectángulo 1"/>
          <p:cNvSpPr/>
          <p:nvPr/>
        </p:nvSpPr>
        <p:spPr>
          <a:xfrm>
            <a:off x="7893966" y="4419600"/>
            <a:ext cx="958917"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100 </a:t>
            </a:r>
            <a:r>
              <a:rPr kumimoji="0" lang="en-US" sz="18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μm</a:t>
            </a:r>
            <a:endParaRPr kumimoji="0" lang="es-AR" sz="1800" b="0" i="0" u="none" strike="noStrike" kern="0" cap="none" spc="0" normalizeH="0" baseline="0" noProof="0" dirty="0">
              <a:ln>
                <a:noFill/>
              </a:ln>
              <a:solidFill>
                <a:sysClr val="windowText" lastClr="000000"/>
              </a:solidFill>
              <a:effectLst/>
              <a:uLnTx/>
              <a:uFillTx/>
            </a:endParaRPr>
          </a:p>
        </p:txBody>
      </p:sp>
      <p:sp>
        <p:nvSpPr>
          <p:cNvPr id="6" name="Rectángulo 5"/>
          <p:cNvSpPr/>
          <p:nvPr/>
        </p:nvSpPr>
        <p:spPr>
          <a:xfrm>
            <a:off x="0" y="0"/>
            <a:ext cx="9144000" cy="1077218"/>
          </a:xfrm>
          <a:prstGeom prst="rect">
            <a:avLst/>
          </a:prstGeom>
          <a:solidFill>
            <a:srgbClr val="FF0000"/>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AR" sz="32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Es posible controlar el crecimiento celular en la </a:t>
            </a:r>
            <a:r>
              <a:rPr kumimoji="0" lang="es-AR" sz="3200" b="0" i="0" u="none" strike="noStrike" kern="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microescala</a:t>
            </a:r>
            <a:endParaRPr kumimoji="0" lang="es-AR" sz="32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3055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47102" y="7316827"/>
            <a:ext cx="9144000" cy="101566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Fig. 3. An overview of representative scaffold-based 3D cell culture systems. </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C) L929mouse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fibroblasts</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suspended in a human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keratin</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hydrogel</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proliferated</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over 3 days to </a:t>
            </a:r>
            <a:r>
              <a:rPr kumimoji="0" lang="en-US"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formmulti</a:t>
            </a:r>
            <a:r>
              <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-cell clusters. D1)Macroscopic </a:t>
            </a:r>
            <a:r>
              <a:rPr kumimoji="0" lang="en-US"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viewof</a:t>
            </a:r>
            <a:r>
              <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 3D </a:t>
            </a:r>
            <a:r>
              <a:rPr kumimoji="0" lang="en-US"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organotypic</a:t>
            </a:r>
            <a:r>
              <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skin culture assembled by culturing </a:t>
            </a:r>
            <a:r>
              <a:rPr kumimoji="0" lang="en-US"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keratinocytes</a:t>
            </a:r>
            <a:r>
              <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on a fibroblast-populated collagen disc and exposed to air. D2) Histological assessment of a skin </a:t>
            </a:r>
            <a:r>
              <a:rPr kumimoji="0" lang="en-US"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organotypic</a:t>
            </a:r>
            <a:r>
              <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culture, showing normal anatomical arrangement of the epidermis and dermis. (For interpretation of the references to color in this figure legend, the reader is referred to the web version of this article.)</a:t>
            </a:r>
            <a:endPar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6" name="5 Rectángulo"/>
          <p:cNvSpPr/>
          <p:nvPr/>
        </p:nvSpPr>
        <p:spPr>
          <a:xfrm>
            <a:off x="0" y="6400800"/>
            <a:ext cx="9144000" cy="46166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Advanced Drug Delivery Reviews xxx (2014) xxx–xxx Probing the relevance of 3D cancer models in </a:t>
            </a:r>
            <a:r>
              <a:rPr kumimoji="0" lang="en-US"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nanomedicine</a:t>
            </a:r>
            <a:r>
              <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research☆</a:t>
            </a:r>
          </a:p>
          <a:p>
            <a:pPr marL="0" marR="0" lvl="0" indent="0" defTabSz="914400" eaLnBrk="1" fontAlgn="auto" latinLnBrk="0" hangingPunct="1">
              <a:lnSpc>
                <a:spcPct val="100000"/>
              </a:lnSpc>
              <a:spcBef>
                <a:spcPts val="0"/>
              </a:spcBef>
              <a:spcAft>
                <a:spcPts val="0"/>
              </a:spcAft>
              <a:buClrTx/>
              <a:buSzTx/>
              <a:buFontTx/>
              <a:buNone/>
              <a:tabLst/>
              <a:defRPr/>
            </a:pP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David T.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Leong</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a,⁎,1,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KeeWoei</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Ngb</a:t>
            </a:r>
            <a:endPar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pic>
        <p:nvPicPr>
          <p:cNvPr id="7" name="Picture 2"/>
          <p:cNvPicPr>
            <a:picLocks noChangeAspect="1" noChangeArrowheads="1"/>
          </p:cNvPicPr>
          <p:nvPr/>
        </p:nvPicPr>
        <p:blipFill rotWithShape="1">
          <a:blip r:embed="rId2"/>
          <a:srcRect r="71465"/>
          <a:stretch/>
        </p:blipFill>
        <p:spPr bwMode="auto">
          <a:xfrm>
            <a:off x="0" y="495300"/>
            <a:ext cx="2818483" cy="2971800"/>
          </a:xfrm>
          <a:prstGeom prst="rect">
            <a:avLst/>
          </a:prstGeom>
          <a:noFill/>
          <a:ln w="9525">
            <a:noFill/>
            <a:miter lim="800000"/>
            <a:headEnd/>
            <a:tailEnd/>
          </a:ln>
          <a:effectLst/>
        </p:spPr>
      </p:pic>
      <p:sp>
        <p:nvSpPr>
          <p:cNvPr id="2" name="Rectángulo 1"/>
          <p:cNvSpPr/>
          <p:nvPr/>
        </p:nvSpPr>
        <p:spPr>
          <a:xfrm>
            <a:off x="2800898" y="1676400"/>
            <a:ext cx="2783864" cy="92333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A) A microporous sponge made from human hair keratins. </a:t>
            </a:r>
            <a:endParaRPr kumimoji="0" lang="es-AR" sz="1800" b="0" i="0" u="none" strike="noStrike" kern="0" cap="none" spc="0" normalizeH="0" baseline="0" noProof="0" dirty="0">
              <a:ln>
                <a:noFill/>
              </a:ln>
              <a:solidFill>
                <a:sysClr val="windowText" lastClr="000000"/>
              </a:solidFill>
              <a:effectLst/>
              <a:uLnTx/>
              <a:uFillTx/>
            </a:endParaRPr>
          </a:p>
        </p:txBody>
      </p:sp>
      <p:pic>
        <p:nvPicPr>
          <p:cNvPr id="9" name="Picture 2"/>
          <p:cNvPicPr>
            <a:picLocks noChangeAspect="1" noChangeArrowheads="1"/>
          </p:cNvPicPr>
          <p:nvPr/>
        </p:nvPicPr>
        <p:blipFill rotWithShape="1">
          <a:blip r:embed="rId2"/>
          <a:srcRect l="29306"/>
          <a:stretch/>
        </p:blipFill>
        <p:spPr bwMode="auto">
          <a:xfrm>
            <a:off x="1327731" y="3505200"/>
            <a:ext cx="6982741" cy="2971800"/>
          </a:xfrm>
          <a:prstGeom prst="rect">
            <a:avLst/>
          </a:prstGeom>
          <a:noFill/>
          <a:ln w="9525">
            <a:noFill/>
            <a:miter lim="800000"/>
            <a:headEnd/>
            <a:tailEnd/>
          </a:ln>
          <a:effectLst/>
        </p:spPr>
      </p:pic>
      <p:sp>
        <p:nvSpPr>
          <p:cNvPr id="3" name="Rectángulo 2"/>
          <p:cNvSpPr/>
          <p:nvPr/>
        </p:nvSpPr>
        <p:spPr>
          <a:xfrm>
            <a:off x="0" y="4189485"/>
            <a:ext cx="2133600" cy="147732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highlight>
                  <a:srgbClr val="FFFF00"/>
                </a:highlight>
                <a:uLnTx/>
                <a:uFillTx/>
                <a:latin typeface="Arial" pitchFamily="34" charset="0"/>
                <a:cs typeface="Arial" pitchFamily="34" charset="0"/>
              </a:rPr>
              <a:t>Scanning electron microscopy image of human </a:t>
            </a:r>
            <a:r>
              <a:rPr kumimoji="0" lang="es-AR" sz="1200" b="0" i="0" u="none" strike="noStrike" kern="0" cap="none" spc="0" normalizeH="0" baseline="0" noProof="0" dirty="0">
                <a:ln>
                  <a:noFill/>
                </a:ln>
                <a:solidFill>
                  <a:sysClr val="windowText" lastClr="000000"/>
                </a:solidFill>
                <a:effectLst/>
                <a:highlight>
                  <a:srgbClr val="FFFF00"/>
                </a:highlight>
                <a:uLnTx/>
                <a:uFillTx/>
                <a:latin typeface="Arial" pitchFamily="34" charset="0"/>
                <a:cs typeface="Arial" pitchFamily="34" charset="0"/>
              </a:rPr>
              <a:t>dermal </a:t>
            </a:r>
            <a:r>
              <a:rPr kumimoji="0" lang="es-AR" sz="1200" b="0" i="0" u="none" strike="noStrike" kern="0" cap="none" spc="0" normalizeH="0" baseline="0" noProof="0" dirty="0" err="1">
                <a:ln>
                  <a:noFill/>
                </a:ln>
                <a:solidFill>
                  <a:sysClr val="windowText" lastClr="000000"/>
                </a:solidFill>
                <a:effectLst/>
                <a:highlight>
                  <a:srgbClr val="FFFF00"/>
                </a:highlight>
                <a:uLnTx/>
                <a:uFillTx/>
                <a:latin typeface="Arial" pitchFamily="34" charset="0"/>
                <a:cs typeface="Arial" pitchFamily="34" charset="0"/>
              </a:rPr>
              <a:t>fibroblasts</a:t>
            </a:r>
            <a:r>
              <a:rPr kumimoji="0" lang="es-AR" sz="1200" b="0" i="0" u="none" strike="noStrike" kern="0" cap="none" spc="0" normalizeH="0" baseline="0" noProof="0" dirty="0">
                <a:ln>
                  <a:noFill/>
                </a:ln>
                <a:solidFill>
                  <a:sysClr val="windowText" lastClr="000000"/>
                </a:solidFill>
                <a:effectLst/>
                <a:highlight>
                  <a:srgbClr val="FFFF00"/>
                </a:highlight>
                <a:uLnTx/>
                <a:uFillTx/>
                <a:latin typeface="Arial" pitchFamily="34" charset="0"/>
                <a:cs typeface="Arial" pitchFamily="34" charset="0"/>
              </a:rPr>
              <a:t> </a:t>
            </a:r>
            <a:r>
              <a:rPr kumimoji="0" lang="es-AR" sz="1200" b="0" i="0" u="none" strike="noStrike" kern="0" cap="none" spc="0" normalizeH="0" baseline="0" noProof="0" dirty="0" err="1">
                <a:ln>
                  <a:noFill/>
                </a:ln>
                <a:solidFill>
                  <a:sysClr val="windowText" lastClr="000000"/>
                </a:solidFill>
                <a:effectLst/>
                <a:highlight>
                  <a:srgbClr val="FFFF00"/>
                </a:highlight>
                <a:uLnTx/>
                <a:uFillTx/>
                <a:latin typeface="Arial" pitchFamily="34" charset="0"/>
                <a:cs typeface="Arial" pitchFamily="34" charset="0"/>
              </a:rPr>
              <a:t>cultured</a:t>
            </a:r>
            <a:r>
              <a:rPr kumimoji="0" lang="es-AR" sz="1200" b="0" i="0" u="none" strike="noStrike" kern="0" cap="none" spc="0" normalizeH="0" baseline="0" noProof="0" dirty="0">
                <a:ln>
                  <a:noFill/>
                </a:ln>
                <a:solidFill>
                  <a:sysClr val="windowText" lastClr="000000"/>
                </a:solidFill>
                <a:effectLst/>
                <a:highlight>
                  <a:srgbClr val="FFFF00"/>
                </a:highlight>
                <a:uLnTx/>
                <a:uFillTx/>
                <a:latin typeface="Arial" pitchFamily="34" charset="0"/>
                <a:cs typeface="Arial" pitchFamily="34" charset="0"/>
              </a:rPr>
              <a:t> </a:t>
            </a:r>
            <a:r>
              <a:rPr kumimoji="0" lang="es-AR" sz="1200" b="0" i="0" u="none" strike="noStrike" kern="0" cap="none" spc="0" normalizeH="0" baseline="0" noProof="0" dirty="0" err="1">
                <a:ln>
                  <a:noFill/>
                </a:ln>
                <a:solidFill>
                  <a:sysClr val="windowText" lastClr="000000"/>
                </a:solidFill>
                <a:effectLst/>
                <a:highlight>
                  <a:srgbClr val="FFFF00"/>
                </a:highlight>
                <a:uLnTx/>
                <a:uFillTx/>
                <a:latin typeface="Arial" pitchFamily="34" charset="0"/>
                <a:cs typeface="Arial" pitchFamily="34" charset="0"/>
              </a:rPr>
              <a:t>on</a:t>
            </a:r>
            <a:r>
              <a:rPr kumimoji="0" lang="es-AR" sz="1200" b="0" i="0" u="none" strike="noStrike" kern="0" cap="none" spc="0" normalizeH="0" baseline="0" noProof="0" dirty="0">
                <a:ln>
                  <a:noFill/>
                </a:ln>
                <a:solidFill>
                  <a:sysClr val="windowText" lastClr="000000"/>
                </a:solidFill>
                <a:effectLst/>
                <a:highlight>
                  <a:srgbClr val="FFFF00"/>
                </a:highlight>
                <a:uLnTx/>
                <a:uFillTx/>
                <a:latin typeface="Arial" pitchFamily="34" charset="0"/>
                <a:cs typeface="Arial" pitchFamily="34" charset="0"/>
              </a:rPr>
              <a:t> a 3D </a:t>
            </a:r>
            <a:r>
              <a:rPr kumimoji="0" lang="es-AR" sz="1200" b="0" i="0" u="none" strike="noStrike" kern="0" cap="none" spc="0" normalizeH="0" baseline="0" noProof="0" dirty="0" err="1">
                <a:ln>
                  <a:noFill/>
                </a:ln>
                <a:solidFill>
                  <a:sysClr val="windowText" lastClr="000000"/>
                </a:solidFill>
                <a:effectLst/>
                <a:highlight>
                  <a:srgbClr val="FFFF00"/>
                </a:highlight>
                <a:uLnTx/>
                <a:uFillTx/>
                <a:latin typeface="Arial" pitchFamily="34" charset="0"/>
                <a:cs typeface="Arial" pitchFamily="34" charset="0"/>
              </a:rPr>
              <a:t>textile</a:t>
            </a:r>
            <a:r>
              <a:rPr kumimoji="0" lang="es-AR" sz="1200" b="0" i="0" u="none" strike="noStrike" kern="0" cap="none" spc="0" normalizeH="0" baseline="0" noProof="0" dirty="0">
                <a:ln>
                  <a:noFill/>
                </a:ln>
                <a:solidFill>
                  <a:sysClr val="windowText" lastClr="000000"/>
                </a:solidFill>
                <a:effectLst/>
                <a:highlight>
                  <a:srgbClr val="FFFF00"/>
                </a:highlight>
                <a:uLnTx/>
                <a:uFillTx/>
                <a:latin typeface="Arial" pitchFamily="34" charset="0"/>
                <a:cs typeface="Arial" pitchFamily="34" charset="0"/>
              </a:rPr>
              <a:t> </a:t>
            </a:r>
            <a:r>
              <a:rPr kumimoji="0" lang="es-AR" sz="1200" b="0" i="0" u="none" strike="noStrike" kern="0" cap="none" spc="0" normalizeH="0" baseline="0" noProof="0" dirty="0" err="1">
                <a:ln>
                  <a:noFill/>
                </a:ln>
                <a:solidFill>
                  <a:sysClr val="windowText" lastClr="000000"/>
                </a:solidFill>
                <a:effectLst/>
                <a:highlight>
                  <a:srgbClr val="FFFF00"/>
                </a:highlight>
                <a:uLnTx/>
                <a:uFillTx/>
                <a:latin typeface="Arial" pitchFamily="34" charset="0"/>
                <a:cs typeface="Arial" pitchFamily="34" charset="0"/>
              </a:rPr>
              <a:t>mesh</a:t>
            </a:r>
            <a:r>
              <a:rPr kumimoji="0" lang="es-AR" sz="1200" b="0" i="0" u="none" strike="noStrike" kern="0" cap="none" spc="0" normalizeH="0" baseline="0" noProof="0" dirty="0">
                <a:ln>
                  <a:noFill/>
                </a:ln>
                <a:solidFill>
                  <a:sysClr val="windowText" lastClr="000000"/>
                </a:solidFill>
                <a:effectLst/>
                <a:highlight>
                  <a:srgbClr val="FFFF00"/>
                </a:highlight>
                <a:uLnTx/>
                <a:uFillTx/>
                <a:latin typeface="Arial" pitchFamily="34" charset="0"/>
                <a:cs typeface="Arial" pitchFamily="34" charset="0"/>
              </a:rPr>
              <a:t> </a:t>
            </a:r>
            <a:r>
              <a:rPr kumimoji="0" lang="es-AR" sz="1200" b="0" i="0" u="none" strike="noStrike" kern="0" cap="none" spc="0" normalizeH="0" baseline="0" noProof="0" dirty="0" err="1">
                <a:ln>
                  <a:noFill/>
                </a:ln>
                <a:solidFill>
                  <a:sysClr val="windowText" lastClr="000000"/>
                </a:solidFill>
                <a:effectLst/>
                <a:highlight>
                  <a:srgbClr val="FFFF00"/>
                </a:highlight>
                <a:uLnTx/>
                <a:uFillTx/>
                <a:latin typeface="Arial" pitchFamily="34" charset="0"/>
                <a:cs typeface="Arial" pitchFamily="34" charset="0"/>
              </a:rPr>
              <a:t>made</a:t>
            </a:r>
            <a:r>
              <a:rPr kumimoji="0" lang="es-AR" sz="1200" b="0" i="0" u="none" strike="noStrike" kern="0" cap="none" spc="0" normalizeH="0" baseline="0" noProof="0" dirty="0">
                <a:ln>
                  <a:noFill/>
                </a:ln>
                <a:solidFill>
                  <a:sysClr val="windowText" lastClr="000000"/>
                </a:solidFill>
                <a:effectLst/>
                <a:highlight>
                  <a:srgbClr val="FFFF00"/>
                </a:highlight>
                <a:uLnTx/>
                <a:uFillTx/>
                <a:latin typeface="Arial" pitchFamily="34" charset="0"/>
                <a:cs typeface="Arial" pitchFamily="34" charset="0"/>
              </a:rPr>
              <a:t> </a:t>
            </a:r>
            <a:r>
              <a:rPr kumimoji="0" lang="es-AR" sz="1200" b="0" i="0" u="none" strike="noStrike" kern="0" cap="none" spc="0" normalizeH="0" baseline="0" noProof="0" dirty="0" err="1">
                <a:ln>
                  <a:noFill/>
                </a:ln>
                <a:solidFill>
                  <a:sysClr val="windowText" lastClr="000000"/>
                </a:solidFill>
                <a:effectLst/>
                <a:highlight>
                  <a:srgbClr val="FFFF00"/>
                </a:highlight>
                <a:uLnTx/>
                <a:uFillTx/>
                <a:latin typeface="Arial" pitchFamily="34" charset="0"/>
                <a:cs typeface="Arial" pitchFamily="34" charset="0"/>
              </a:rPr>
              <a:t>by</a:t>
            </a:r>
            <a:r>
              <a:rPr kumimoji="0" lang="es-AR" sz="1200" b="0" i="0" u="none" strike="noStrike" kern="0" cap="none" spc="0" normalizeH="0" baseline="0" noProof="0" dirty="0">
                <a:ln>
                  <a:noFill/>
                </a:ln>
                <a:solidFill>
                  <a:sysClr val="windowText" lastClr="000000"/>
                </a:solidFill>
                <a:effectLst/>
                <a:highlight>
                  <a:srgbClr val="FFFF00"/>
                </a:highlight>
                <a:uLnTx/>
                <a:uFillTx/>
                <a:latin typeface="Arial" pitchFamily="34" charset="0"/>
                <a:cs typeface="Arial" pitchFamily="34" charset="0"/>
              </a:rPr>
              <a:t> </a:t>
            </a:r>
            <a:r>
              <a:rPr kumimoji="0" lang="es-AR" sz="1200" b="0" i="0" u="none" strike="noStrike" kern="0" cap="none" spc="0" normalizeH="0" baseline="0" noProof="0" dirty="0" err="1">
                <a:ln>
                  <a:noFill/>
                </a:ln>
                <a:solidFill>
                  <a:sysClr val="windowText" lastClr="000000"/>
                </a:solidFill>
                <a:effectLst/>
                <a:highlight>
                  <a:srgbClr val="FFFF00"/>
                </a:highlight>
                <a:uLnTx/>
                <a:uFillTx/>
                <a:latin typeface="Arial" pitchFamily="34" charset="0"/>
                <a:cs typeface="Arial" pitchFamily="34" charset="0"/>
              </a:rPr>
              <a:t>knitting</a:t>
            </a:r>
            <a:r>
              <a:rPr kumimoji="0" lang="es-AR" sz="1200" b="0" i="0" u="none" strike="noStrike" kern="0" cap="none" spc="0" normalizeH="0" baseline="0" noProof="0" dirty="0">
                <a:ln>
                  <a:noFill/>
                </a:ln>
                <a:solidFill>
                  <a:sysClr val="windowText" lastClr="000000"/>
                </a:solidFill>
                <a:effectLst/>
                <a:highlight>
                  <a:srgbClr val="FFFF00"/>
                </a:highlight>
                <a:uLnTx/>
                <a:uFillTx/>
                <a:latin typeface="Arial" pitchFamily="34" charset="0"/>
                <a:cs typeface="Arial" pitchFamily="34" charset="0"/>
              </a:rPr>
              <a:t> 20 </a:t>
            </a:r>
            <a:r>
              <a:rPr kumimoji="0" lang="el-GR" sz="1200" b="0" i="0" u="none" strike="noStrike" kern="0" cap="none" spc="0" normalizeH="0" baseline="0" noProof="0" dirty="0">
                <a:ln>
                  <a:noFill/>
                </a:ln>
                <a:solidFill>
                  <a:sysClr val="windowText" lastClr="000000"/>
                </a:solidFill>
                <a:effectLst/>
                <a:highlight>
                  <a:srgbClr val="FFFF00"/>
                </a:highlight>
                <a:uLnTx/>
                <a:uFillTx/>
                <a:latin typeface="Arial" pitchFamily="34" charset="0"/>
                <a:cs typeface="Arial" pitchFamily="34" charset="0"/>
              </a:rPr>
              <a:t>μ</a:t>
            </a:r>
            <a:r>
              <a:rPr kumimoji="0" lang="es-AR" sz="1200" b="0" i="0" u="none" strike="noStrike" kern="0" cap="none" spc="0" normalizeH="0" baseline="0" noProof="0" dirty="0">
                <a:ln>
                  <a:noFill/>
                </a:ln>
                <a:solidFill>
                  <a:sysClr val="windowText" lastClr="000000"/>
                </a:solidFill>
                <a:effectLst/>
                <a:highlight>
                  <a:srgbClr val="FFFF00"/>
                </a:highlight>
                <a:uLnTx/>
                <a:uFillTx/>
                <a:latin typeface="Arial" pitchFamily="34" charset="0"/>
                <a:cs typeface="Arial" pitchFamily="34" charset="0"/>
              </a:rPr>
              <a:t>m </a:t>
            </a:r>
            <a:r>
              <a:rPr kumimoji="0" lang="es-AR" sz="1200" b="0" i="0" u="none" strike="noStrike" kern="0" cap="none" spc="0" normalizeH="0" baseline="0" noProof="0" dirty="0" err="1">
                <a:ln>
                  <a:noFill/>
                </a:ln>
                <a:solidFill>
                  <a:sysClr val="windowText" lastClr="000000"/>
                </a:solidFill>
                <a:effectLst/>
                <a:highlight>
                  <a:srgbClr val="FFFF00"/>
                </a:highlight>
                <a:uLnTx/>
                <a:uFillTx/>
                <a:latin typeface="Arial" pitchFamily="34" charset="0"/>
                <a:cs typeface="Arial" pitchFamily="34" charset="0"/>
              </a:rPr>
              <a:t>fibers</a:t>
            </a:r>
            <a:r>
              <a:rPr kumimoji="0" lang="es-AR" sz="1200" b="0" i="0" u="none" strike="noStrike" kern="0" cap="none" spc="0" normalizeH="0" baseline="0" noProof="0" dirty="0">
                <a:ln>
                  <a:noFill/>
                </a:ln>
                <a:solidFill>
                  <a:sysClr val="windowText" lastClr="000000"/>
                </a:solidFill>
                <a:effectLst/>
                <a:highlight>
                  <a:srgbClr val="FFFF00"/>
                </a:highlight>
                <a:uLnTx/>
                <a:uFillTx/>
                <a:latin typeface="Arial" pitchFamily="34" charset="0"/>
                <a:cs typeface="Arial" pitchFamily="34" charset="0"/>
              </a:rPr>
              <a:t> of </a:t>
            </a:r>
            <a:r>
              <a:rPr kumimoji="0" lang="es-AR" sz="1200" b="0" i="0" u="none" strike="noStrike" kern="0" cap="none" spc="0" normalizeH="0" baseline="0" noProof="0" dirty="0" err="1">
                <a:ln>
                  <a:noFill/>
                </a:ln>
                <a:solidFill>
                  <a:sysClr val="windowText" lastClr="000000"/>
                </a:solidFill>
                <a:effectLst/>
                <a:highlight>
                  <a:srgbClr val="FFFF00"/>
                </a:highlight>
                <a:uLnTx/>
                <a:uFillTx/>
                <a:latin typeface="Arial" pitchFamily="34" charset="0"/>
                <a:cs typeface="Arial" pitchFamily="34" charset="0"/>
              </a:rPr>
              <a:t>poly</a:t>
            </a:r>
            <a:r>
              <a:rPr kumimoji="0" lang="es-AR" sz="1200" b="0" i="0" u="none" strike="noStrike" kern="0" cap="none" spc="0" normalizeH="0" baseline="0" noProof="0" dirty="0">
                <a:ln>
                  <a:noFill/>
                </a:ln>
                <a:solidFill>
                  <a:sysClr val="windowText" lastClr="000000"/>
                </a:solidFill>
                <a:effectLst/>
                <a:highlight>
                  <a:srgbClr val="FFFF00"/>
                </a:highlight>
                <a:uLnTx/>
                <a:uFillTx/>
                <a:latin typeface="Arial" pitchFamily="34" charset="0"/>
                <a:cs typeface="Arial" pitchFamily="34" charset="0"/>
              </a:rPr>
              <a:t>(</a:t>
            </a:r>
            <a:r>
              <a:rPr kumimoji="0" lang="es-AR" sz="1200" b="0" i="0" u="none" strike="noStrike" kern="0" cap="none" spc="0" normalizeH="0" baseline="0" noProof="0" dirty="0" err="1">
                <a:ln>
                  <a:noFill/>
                </a:ln>
                <a:solidFill>
                  <a:sysClr val="windowText" lastClr="000000"/>
                </a:solidFill>
                <a:effectLst/>
                <a:highlight>
                  <a:srgbClr val="FFFF00"/>
                </a:highlight>
                <a:uLnTx/>
                <a:uFillTx/>
                <a:latin typeface="Arial" pitchFamily="34" charset="0"/>
                <a:cs typeface="Arial" pitchFamily="34" charset="0"/>
              </a:rPr>
              <a:t>lactic-co-glycolic</a:t>
            </a:r>
            <a:r>
              <a:rPr kumimoji="0" lang="es-AR" sz="1200" b="0" i="0" u="none" strike="noStrike" kern="0" cap="none" spc="0" normalizeH="0" baseline="0" noProof="0" dirty="0">
                <a:ln>
                  <a:noFill/>
                </a:ln>
                <a:solidFill>
                  <a:sysClr val="windowText" lastClr="000000"/>
                </a:solidFill>
                <a:effectLst/>
                <a:highlight>
                  <a:srgbClr val="FFFF00"/>
                </a:highlight>
                <a:uLnTx/>
                <a:uFillTx/>
                <a:latin typeface="Arial" pitchFamily="34" charset="0"/>
                <a:cs typeface="Arial" pitchFamily="34" charset="0"/>
              </a:rPr>
              <a:t> </a:t>
            </a:r>
            <a:r>
              <a:rPr kumimoji="0" lang="es-AR" sz="1200" b="0" i="0" u="none" strike="noStrike" kern="0" cap="none" spc="0" normalizeH="0" baseline="0" noProof="0" dirty="0" err="1">
                <a:ln>
                  <a:noFill/>
                </a:ln>
                <a:solidFill>
                  <a:sysClr val="windowText" lastClr="000000"/>
                </a:solidFill>
                <a:effectLst/>
                <a:highlight>
                  <a:srgbClr val="FFFF00"/>
                </a:highlight>
                <a:uLnTx/>
                <a:uFillTx/>
                <a:latin typeface="Arial" pitchFamily="34" charset="0"/>
                <a:cs typeface="Arial" pitchFamily="34" charset="0"/>
              </a:rPr>
              <a:t>acid</a:t>
            </a:r>
            <a:r>
              <a:rPr kumimoji="0" lang="es-AR" sz="1200" b="0" i="0" u="none" strike="noStrike" kern="0" cap="none" spc="0" normalizeH="0" baseline="0" noProof="0" dirty="0">
                <a:ln>
                  <a:noFill/>
                </a:ln>
                <a:solidFill>
                  <a:sysClr val="windowText" lastClr="000000"/>
                </a:solidFill>
                <a:effectLst/>
                <a:highlight>
                  <a:srgbClr val="FFFF00"/>
                </a:highlight>
                <a:uLnTx/>
                <a:uFillTx/>
                <a:latin typeface="Arial" pitchFamily="34" charset="0"/>
                <a:cs typeface="Arial" pitchFamily="34" charset="0"/>
              </a:rPr>
              <a:t>) (PLGA; 90:10).</a:t>
            </a:r>
            <a:r>
              <a:rPr kumimoji="0" lang="es-AR" sz="1800" b="0" i="0" u="none" strike="noStrike" kern="0" cap="none" spc="0" normalizeH="0" baseline="0" noProof="0" dirty="0">
                <a:ln>
                  <a:noFill/>
                </a:ln>
                <a:solidFill>
                  <a:sysClr val="windowText" lastClr="000000"/>
                </a:solidFill>
                <a:effectLst/>
                <a:highlight>
                  <a:srgbClr val="FFFF00"/>
                </a:highlight>
                <a:uLnTx/>
                <a:uFillTx/>
                <a:latin typeface="Arial" pitchFamily="34" charset="0"/>
                <a:cs typeface="Arial" pitchFamily="34" charset="0"/>
              </a:rPr>
              <a:t> </a:t>
            </a:r>
            <a:endParaRPr kumimoji="0" lang="es-AR" sz="1800" b="0" i="0" u="none" strike="noStrike" kern="0" cap="none" spc="0" normalizeH="0" baseline="0" noProof="0" dirty="0">
              <a:ln>
                <a:noFill/>
              </a:ln>
              <a:solidFill>
                <a:sysClr val="windowText" lastClr="000000"/>
              </a:solidFill>
              <a:effectLst/>
              <a:highlight>
                <a:srgbClr val="FFFF00"/>
              </a:highlight>
              <a:uLnTx/>
              <a:uFillTx/>
            </a:endParaRPr>
          </a:p>
        </p:txBody>
      </p:sp>
      <p:sp>
        <p:nvSpPr>
          <p:cNvPr id="8" name="Rectángulo 7"/>
          <p:cNvSpPr/>
          <p:nvPr/>
        </p:nvSpPr>
        <p:spPr>
          <a:xfrm>
            <a:off x="7239000" y="4236994"/>
            <a:ext cx="1905000" cy="1569660"/>
          </a:xfrm>
          <a:prstGeom prst="rect">
            <a:avLst/>
          </a:prstGeom>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s-AR" sz="1200" b="0" i="0" u="none" strike="noStrike" kern="0" cap="none" spc="0" normalizeH="0" baseline="0" noProof="0" dirty="0" err="1">
                <a:ln>
                  <a:noFill/>
                </a:ln>
                <a:solidFill>
                  <a:sysClr val="windowText" lastClr="000000"/>
                </a:solidFill>
                <a:effectLst/>
                <a:highlight>
                  <a:srgbClr val="FFFF00"/>
                </a:highlight>
                <a:uLnTx/>
                <a:uFillTx/>
                <a:latin typeface="Arial" pitchFamily="34" charset="0"/>
                <a:cs typeface="Arial" pitchFamily="34" charset="0"/>
              </a:rPr>
              <a:t>Confocal</a:t>
            </a:r>
            <a:r>
              <a:rPr kumimoji="0" lang="es-AR" sz="1200" b="0" i="0" u="none" strike="noStrike" kern="0" cap="none" spc="0" normalizeH="0" baseline="0" noProof="0" dirty="0">
                <a:ln>
                  <a:noFill/>
                </a:ln>
                <a:solidFill>
                  <a:sysClr val="windowText" lastClr="000000"/>
                </a:solidFill>
                <a:effectLst/>
                <a:highlight>
                  <a:srgbClr val="FFFF00"/>
                </a:highlight>
                <a:uLnTx/>
                <a:uFillTx/>
                <a:latin typeface="Arial" pitchFamily="34" charset="0"/>
                <a:cs typeface="Arial" pitchFamily="34" charset="0"/>
              </a:rPr>
              <a:t> laser </a:t>
            </a:r>
            <a:r>
              <a:rPr kumimoji="0" lang="es-AR" sz="1200" b="0" i="0" u="none" strike="noStrike" kern="0" cap="none" spc="0" normalizeH="0" baseline="0" noProof="0" dirty="0" err="1">
                <a:ln>
                  <a:noFill/>
                </a:ln>
                <a:solidFill>
                  <a:sysClr val="windowText" lastClr="000000"/>
                </a:solidFill>
                <a:effectLst/>
                <a:highlight>
                  <a:srgbClr val="FFFF00"/>
                </a:highlight>
                <a:uLnTx/>
                <a:uFillTx/>
                <a:latin typeface="Arial" pitchFamily="34" charset="0"/>
                <a:cs typeface="Arial" pitchFamily="34" charset="0"/>
              </a:rPr>
              <a:t>microscopy</a:t>
            </a:r>
            <a:r>
              <a:rPr kumimoji="0" lang="es-AR" sz="1200" b="0" i="0" u="none" strike="noStrike" kern="0" cap="none" spc="0" normalizeH="0" baseline="0" noProof="0" dirty="0">
                <a:ln>
                  <a:noFill/>
                </a:ln>
                <a:solidFill>
                  <a:sysClr val="windowText" lastClr="000000"/>
                </a:solidFill>
                <a:effectLst/>
                <a:highlight>
                  <a:srgbClr val="FFFF00"/>
                </a:highlight>
                <a:uLnTx/>
                <a:uFillTx/>
                <a:latin typeface="Arial" pitchFamily="34" charset="0"/>
                <a:cs typeface="Arial" pitchFamily="34" charset="0"/>
              </a:rPr>
              <a:t> </a:t>
            </a:r>
            <a:r>
              <a:rPr kumimoji="0" lang="es-AR" sz="1200" b="0" i="0" u="none" strike="noStrike" kern="0" cap="none" spc="0" normalizeH="0" baseline="0" noProof="0" dirty="0" err="1">
                <a:ln>
                  <a:noFill/>
                </a:ln>
                <a:solidFill>
                  <a:sysClr val="windowText" lastClr="000000"/>
                </a:solidFill>
                <a:effectLst/>
                <a:highlight>
                  <a:srgbClr val="FFFF00"/>
                </a:highlight>
                <a:uLnTx/>
                <a:uFillTx/>
                <a:latin typeface="Arial" pitchFamily="34" charset="0"/>
                <a:cs typeface="Arial" pitchFamily="34" charset="0"/>
              </a:rPr>
              <a:t>image</a:t>
            </a:r>
            <a:r>
              <a:rPr kumimoji="0" lang="es-AR" sz="1200" b="0" i="0" u="none" strike="noStrike" kern="0" cap="none" spc="0" normalizeH="0" baseline="0" noProof="0" dirty="0">
                <a:ln>
                  <a:noFill/>
                </a:ln>
                <a:solidFill>
                  <a:sysClr val="windowText" lastClr="000000"/>
                </a:solidFill>
                <a:effectLst/>
                <a:highlight>
                  <a:srgbClr val="FFFF00"/>
                </a:highlight>
                <a:uLnTx/>
                <a:uFillTx/>
                <a:latin typeface="Arial" pitchFamily="34" charset="0"/>
                <a:cs typeface="Arial" pitchFamily="34" charset="0"/>
              </a:rPr>
              <a:t> </a:t>
            </a:r>
            <a:r>
              <a:rPr kumimoji="0" lang="es-AR" sz="1200" b="0" i="0" u="none" strike="noStrike" kern="0" cap="none" spc="0" normalizeH="0" baseline="0" noProof="0" dirty="0" err="1">
                <a:ln>
                  <a:noFill/>
                </a:ln>
                <a:solidFill>
                  <a:sysClr val="windowText" lastClr="000000"/>
                </a:solidFill>
                <a:effectLst/>
                <a:highlight>
                  <a:srgbClr val="FFFF00"/>
                </a:highlight>
                <a:uLnTx/>
                <a:uFillTx/>
                <a:latin typeface="Arial" pitchFamily="34" charset="0"/>
                <a:cs typeface="Arial" pitchFamily="34" charset="0"/>
              </a:rPr>
              <a:t>showed</a:t>
            </a:r>
            <a:r>
              <a:rPr kumimoji="0" lang="es-AR" sz="1200" b="0" i="0" u="none" strike="noStrike" kern="0" cap="none" spc="0" normalizeH="0" baseline="0" noProof="0" dirty="0">
                <a:ln>
                  <a:noFill/>
                </a:ln>
                <a:solidFill>
                  <a:sysClr val="windowText" lastClr="000000"/>
                </a:solidFill>
                <a:effectLst/>
                <a:highlight>
                  <a:srgbClr val="FFFF00"/>
                </a:highlight>
                <a:uLnTx/>
                <a:uFillTx/>
                <a:latin typeface="Arial" pitchFamily="34" charset="0"/>
                <a:cs typeface="Arial" pitchFamily="34" charset="0"/>
              </a:rPr>
              <a:t> </a:t>
            </a:r>
            <a:r>
              <a:rPr kumimoji="0" lang="es-AR" sz="1200" b="0" i="0" u="none" strike="noStrike" kern="0" cap="none" spc="0" normalizeH="0" baseline="0" noProof="0" dirty="0" err="1">
                <a:ln>
                  <a:noFill/>
                </a:ln>
                <a:solidFill>
                  <a:sysClr val="windowText" lastClr="000000"/>
                </a:solidFill>
                <a:effectLst/>
                <a:highlight>
                  <a:srgbClr val="FFFF00"/>
                </a:highlight>
                <a:uLnTx/>
                <a:uFillTx/>
                <a:latin typeface="Arial" pitchFamily="34" charset="0"/>
                <a:cs typeface="Arial" pitchFamily="34" charset="0"/>
              </a:rPr>
              <a:t>that</a:t>
            </a:r>
            <a:r>
              <a:rPr kumimoji="0" lang="es-AR" sz="1200" b="0" i="0" u="none" strike="noStrike" kern="0" cap="none" spc="0" normalizeH="0" baseline="0" noProof="0" dirty="0">
                <a:ln>
                  <a:noFill/>
                </a:ln>
                <a:solidFill>
                  <a:sysClr val="windowText" lastClr="000000"/>
                </a:solidFill>
                <a:effectLst/>
                <a:highlight>
                  <a:srgbClr val="FFFF00"/>
                </a:highlight>
                <a:uLnTx/>
                <a:uFillTx/>
                <a:latin typeface="Arial" pitchFamily="34" charset="0"/>
                <a:cs typeface="Arial" pitchFamily="34" charset="0"/>
              </a:rPr>
              <a:t> </a:t>
            </a:r>
            <a:r>
              <a:rPr kumimoji="0" lang="es-AR" sz="1200" b="0" i="0" u="none" strike="noStrike" kern="0" cap="none" spc="0" normalizeH="0" baseline="0" noProof="0" dirty="0" err="1">
                <a:ln>
                  <a:noFill/>
                </a:ln>
                <a:solidFill>
                  <a:sysClr val="windowText" lastClr="000000"/>
                </a:solidFill>
                <a:effectLst/>
                <a:highlight>
                  <a:srgbClr val="FFFF00"/>
                </a:highlight>
                <a:uLnTx/>
                <a:uFillTx/>
                <a:latin typeface="Arial" pitchFamily="34" charset="0"/>
                <a:cs typeface="Arial" pitchFamily="34" charset="0"/>
              </a:rPr>
              <a:t>the</a:t>
            </a:r>
            <a:r>
              <a:rPr kumimoji="0" lang="es-AR" sz="1200" b="0" i="0" u="none" strike="noStrike" kern="0" cap="none" spc="0" normalizeH="0" baseline="0" noProof="0" dirty="0">
                <a:ln>
                  <a:noFill/>
                </a:ln>
                <a:solidFill>
                  <a:sysClr val="windowText" lastClr="000000"/>
                </a:solidFill>
                <a:effectLst/>
                <a:highlight>
                  <a:srgbClr val="FFFF00"/>
                </a:highlight>
                <a:uLnTx/>
                <a:uFillTx/>
                <a:latin typeface="Arial" pitchFamily="34" charset="0"/>
                <a:cs typeface="Arial" pitchFamily="34" charset="0"/>
              </a:rPr>
              <a:t> </a:t>
            </a:r>
            <a:r>
              <a:rPr kumimoji="0" lang="es-AR" sz="1200" b="0" i="0" u="none" strike="noStrike" kern="0" cap="none" spc="0" normalizeH="0" baseline="0" noProof="0" dirty="0" err="1">
                <a:ln>
                  <a:noFill/>
                </a:ln>
                <a:solidFill>
                  <a:sysClr val="windowText" lastClr="000000"/>
                </a:solidFill>
                <a:effectLst/>
                <a:highlight>
                  <a:srgbClr val="FFFF00"/>
                </a:highlight>
                <a:uLnTx/>
                <a:uFillTx/>
                <a:latin typeface="Arial" pitchFamily="34" charset="0"/>
                <a:cs typeface="Arial" pitchFamily="34" charset="0"/>
              </a:rPr>
              <a:t>fibroblasts</a:t>
            </a:r>
            <a:r>
              <a:rPr kumimoji="0" lang="es-AR" sz="1200" b="0" i="0" u="none" strike="noStrike" kern="0" cap="none" spc="0" normalizeH="0" baseline="0" noProof="0" dirty="0">
                <a:ln>
                  <a:noFill/>
                </a:ln>
                <a:solidFill>
                  <a:sysClr val="windowText" lastClr="000000"/>
                </a:solidFill>
                <a:effectLst/>
                <a:highlight>
                  <a:srgbClr val="FFFF00"/>
                </a:highlight>
                <a:uLnTx/>
                <a:uFillTx/>
                <a:latin typeface="Arial" pitchFamily="34" charset="0"/>
                <a:cs typeface="Arial" pitchFamily="34" charset="0"/>
              </a:rPr>
              <a:t> </a:t>
            </a:r>
            <a:r>
              <a:rPr kumimoji="0" lang="es-AR" sz="1200" b="0" i="0" u="none" strike="noStrike" kern="0" cap="none" spc="0" normalizeH="0" baseline="0" noProof="0" dirty="0" err="1">
                <a:ln>
                  <a:noFill/>
                </a:ln>
                <a:solidFill>
                  <a:sysClr val="windowText" lastClr="000000"/>
                </a:solidFill>
                <a:effectLst/>
                <a:highlight>
                  <a:srgbClr val="FFFF00"/>
                </a:highlight>
                <a:uLnTx/>
                <a:uFillTx/>
                <a:latin typeface="Arial" pitchFamily="34" charset="0"/>
                <a:cs typeface="Arial" pitchFamily="34" charset="0"/>
              </a:rPr>
              <a:t>anchored</a:t>
            </a:r>
            <a:r>
              <a:rPr kumimoji="0" lang="es-AR" sz="1200" b="0" i="0" u="none" strike="noStrike" kern="0" cap="none" spc="0" normalizeH="0" baseline="0" noProof="0" dirty="0">
                <a:ln>
                  <a:noFill/>
                </a:ln>
                <a:solidFill>
                  <a:sysClr val="windowText" lastClr="000000"/>
                </a:solidFill>
                <a:effectLst/>
                <a:highlight>
                  <a:srgbClr val="FFFF00"/>
                </a:highlight>
                <a:uLnTx/>
                <a:uFillTx/>
                <a:latin typeface="Arial" pitchFamily="34" charset="0"/>
                <a:cs typeface="Arial" pitchFamily="34" charset="0"/>
              </a:rPr>
              <a:t> </a:t>
            </a:r>
            <a:r>
              <a:rPr kumimoji="0" lang="es-AR" sz="1200" b="0" i="0" u="none" strike="noStrike" kern="0" cap="none" spc="0" normalizeH="0" baseline="0" noProof="0" dirty="0" err="1">
                <a:ln>
                  <a:noFill/>
                </a:ln>
                <a:solidFill>
                  <a:sysClr val="windowText" lastClr="000000"/>
                </a:solidFill>
                <a:effectLst/>
                <a:highlight>
                  <a:srgbClr val="FFFF00"/>
                </a:highlight>
                <a:uLnTx/>
                <a:uFillTx/>
                <a:latin typeface="Arial" pitchFamily="34" charset="0"/>
                <a:cs typeface="Arial" pitchFamily="34" charset="0"/>
              </a:rPr>
              <a:t>well</a:t>
            </a:r>
            <a:r>
              <a:rPr kumimoji="0" lang="es-AR" sz="1200" b="0" i="0" u="none" strike="noStrike" kern="0" cap="none" spc="0" normalizeH="0" baseline="0" noProof="0" dirty="0">
                <a:ln>
                  <a:noFill/>
                </a:ln>
                <a:solidFill>
                  <a:sysClr val="windowText" lastClr="000000"/>
                </a:solidFill>
                <a:effectLst/>
                <a:highlight>
                  <a:srgbClr val="FFFF00"/>
                </a:highlight>
                <a:uLnTx/>
                <a:uFillTx/>
                <a:latin typeface="Arial" pitchFamily="34" charset="0"/>
                <a:cs typeface="Arial" pitchFamily="34" charset="0"/>
              </a:rPr>
              <a:t> </a:t>
            </a:r>
            <a:r>
              <a:rPr kumimoji="0" lang="es-AR" sz="1200" b="0" i="0" u="none" strike="noStrike" kern="0" cap="none" spc="0" normalizeH="0" baseline="0" noProof="0" dirty="0" err="1">
                <a:ln>
                  <a:noFill/>
                </a:ln>
                <a:solidFill>
                  <a:sysClr val="windowText" lastClr="000000"/>
                </a:solidFill>
                <a:effectLst/>
                <a:highlight>
                  <a:srgbClr val="FFFF00"/>
                </a:highlight>
                <a:uLnTx/>
                <a:uFillTx/>
                <a:latin typeface="Arial" pitchFamily="34" charset="0"/>
                <a:cs typeface="Arial" pitchFamily="34" charset="0"/>
              </a:rPr>
              <a:t>onto</a:t>
            </a:r>
            <a:r>
              <a:rPr kumimoji="0" lang="es-AR" sz="1200" b="0" i="0" u="none" strike="noStrike" kern="0" cap="none" spc="0" normalizeH="0" baseline="0" noProof="0" dirty="0">
                <a:ln>
                  <a:noFill/>
                </a:ln>
                <a:solidFill>
                  <a:sysClr val="windowText" lastClr="000000"/>
                </a:solidFill>
                <a:effectLst/>
                <a:highlight>
                  <a:srgbClr val="FFFF00"/>
                </a:highlight>
                <a:uLnTx/>
                <a:uFillTx/>
                <a:latin typeface="Arial" pitchFamily="34" charset="0"/>
                <a:cs typeface="Arial" pitchFamily="34" charset="0"/>
              </a:rPr>
              <a:t> </a:t>
            </a:r>
            <a:r>
              <a:rPr kumimoji="0" lang="es-AR" sz="1200" b="0" i="0" u="none" strike="noStrike" kern="0" cap="none" spc="0" normalizeH="0" baseline="0" noProof="0" dirty="0" err="1">
                <a:ln>
                  <a:noFill/>
                </a:ln>
                <a:solidFill>
                  <a:sysClr val="windowText" lastClr="000000"/>
                </a:solidFill>
                <a:effectLst/>
                <a:highlight>
                  <a:srgbClr val="FFFF00"/>
                </a:highlight>
                <a:uLnTx/>
                <a:uFillTx/>
                <a:latin typeface="Arial" pitchFamily="34" charset="0"/>
                <a:cs typeface="Arial" pitchFamily="34" charset="0"/>
              </a:rPr>
              <a:t>the</a:t>
            </a:r>
            <a:r>
              <a:rPr kumimoji="0" lang="es-AR" sz="1200" b="0" i="0" u="none" strike="noStrike" kern="0" cap="none" spc="0" normalizeH="0" baseline="0" noProof="0" dirty="0">
                <a:ln>
                  <a:noFill/>
                </a:ln>
                <a:solidFill>
                  <a:sysClr val="windowText" lastClr="000000"/>
                </a:solidFill>
                <a:effectLst/>
                <a:highlight>
                  <a:srgbClr val="FFFF00"/>
                </a:highlight>
                <a:uLnTx/>
                <a:uFillTx/>
                <a:latin typeface="Arial" pitchFamily="34" charset="0"/>
                <a:cs typeface="Arial" pitchFamily="34" charset="0"/>
              </a:rPr>
              <a:t> PLGA </a:t>
            </a:r>
            <a:r>
              <a:rPr kumimoji="0" lang="es-AR" sz="1200" b="0" i="0" u="none" strike="noStrike" kern="0" cap="none" spc="0" normalizeH="0" baseline="0" noProof="0" dirty="0" err="1">
                <a:ln>
                  <a:noFill/>
                </a:ln>
                <a:solidFill>
                  <a:sysClr val="windowText" lastClr="000000"/>
                </a:solidFill>
                <a:effectLst/>
                <a:highlight>
                  <a:srgbClr val="FFFF00"/>
                </a:highlight>
                <a:uLnTx/>
                <a:uFillTx/>
                <a:latin typeface="Arial" pitchFamily="34" charset="0"/>
                <a:cs typeface="Arial" pitchFamily="34" charset="0"/>
              </a:rPr>
              <a:t>fibers</a:t>
            </a:r>
            <a:r>
              <a:rPr kumimoji="0" lang="es-AR" sz="1200" b="0" i="0" u="none" strike="noStrike" kern="0" cap="none" spc="0" normalizeH="0" baseline="0" noProof="0" dirty="0">
                <a:ln>
                  <a:noFill/>
                </a:ln>
                <a:solidFill>
                  <a:sysClr val="windowText" lastClr="000000"/>
                </a:solidFill>
                <a:effectLst/>
                <a:highlight>
                  <a:srgbClr val="FFFF00"/>
                </a:highlight>
                <a:uLnTx/>
                <a:uFillTx/>
                <a:latin typeface="Arial" pitchFamily="34" charset="0"/>
                <a:cs typeface="Arial" pitchFamily="34" charset="0"/>
              </a:rPr>
              <a:t>. </a:t>
            </a:r>
            <a:r>
              <a:rPr kumimoji="0" lang="es-AR" sz="1200" b="0" i="0" u="none" strike="noStrike" kern="0" cap="none" spc="0" normalizeH="0" baseline="0" noProof="0" dirty="0" err="1">
                <a:ln>
                  <a:noFill/>
                </a:ln>
                <a:solidFill>
                  <a:sysClr val="windowText" lastClr="000000"/>
                </a:solidFill>
                <a:effectLst/>
                <a:highlight>
                  <a:srgbClr val="FFFF00"/>
                </a:highlight>
                <a:uLnTx/>
                <a:uFillTx/>
                <a:latin typeface="Arial" pitchFamily="34" charset="0"/>
                <a:cs typeface="Arial" pitchFamily="34" charset="0"/>
              </a:rPr>
              <a:t>green</a:t>
            </a:r>
            <a:r>
              <a:rPr kumimoji="0" lang="es-AR" sz="1200" b="0" i="0" u="none" strike="noStrike" kern="0" cap="none" spc="0" normalizeH="0" baseline="0" noProof="0" dirty="0">
                <a:ln>
                  <a:noFill/>
                </a:ln>
                <a:solidFill>
                  <a:sysClr val="windowText" lastClr="000000"/>
                </a:solidFill>
                <a:effectLst/>
                <a:highlight>
                  <a:srgbClr val="FFFF00"/>
                </a:highlight>
                <a:uLnTx/>
                <a:uFillTx/>
                <a:latin typeface="Arial" pitchFamily="34" charset="0"/>
                <a:cs typeface="Arial" pitchFamily="34" charset="0"/>
              </a:rPr>
              <a:t>: F-</a:t>
            </a:r>
            <a:r>
              <a:rPr kumimoji="0" lang="es-AR" sz="1200" b="0" i="0" u="none" strike="noStrike" kern="0" cap="none" spc="0" normalizeH="0" baseline="0" noProof="0" dirty="0" err="1">
                <a:ln>
                  <a:noFill/>
                </a:ln>
                <a:solidFill>
                  <a:sysClr val="windowText" lastClr="000000"/>
                </a:solidFill>
                <a:effectLst/>
                <a:highlight>
                  <a:srgbClr val="FFFF00"/>
                </a:highlight>
                <a:uLnTx/>
                <a:uFillTx/>
                <a:latin typeface="Arial" pitchFamily="34" charset="0"/>
                <a:cs typeface="Arial" pitchFamily="34" charset="0"/>
              </a:rPr>
              <a:t>actin</a:t>
            </a:r>
            <a:r>
              <a:rPr kumimoji="0" lang="es-AR" sz="1200" b="0" i="0" u="none" strike="noStrike" kern="0" cap="none" spc="0" normalizeH="0" baseline="0" noProof="0" dirty="0">
                <a:ln>
                  <a:noFill/>
                </a:ln>
                <a:solidFill>
                  <a:sysClr val="windowText" lastClr="000000"/>
                </a:solidFill>
                <a:effectLst/>
                <a:highlight>
                  <a:srgbClr val="FFFF00"/>
                </a:highlight>
                <a:uLnTx/>
                <a:uFillTx/>
                <a:latin typeface="Arial" pitchFamily="34" charset="0"/>
                <a:cs typeface="Arial" pitchFamily="34" charset="0"/>
              </a:rPr>
              <a:t>; red: PLGA (</a:t>
            </a:r>
            <a:r>
              <a:rPr kumimoji="0" lang="es-AR" sz="1200" b="0" i="0" u="none" strike="noStrike" kern="0" cap="none" spc="0" normalizeH="0" baseline="0" noProof="0" dirty="0" err="1">
                <a:ln>
                  <a:noFill/>
                </a:ln>
                <a:solidFill>
                  <a:sysClr val="windowText" lastClr="000000"/>
                </a:solidFill>
                <a:effectLst/>
                <a:highlight>
                  <a:srgbClr val="FFFF00"/>
                </a:highlight>
                <a:uLnTx/>
                <a:uFillTx/>
                <a:latin typeface="Arial" pitchFamily="34" charset="0"/>
                <a:cs typeface="Arial" pitchFamily="34" charset="0"/>
              </a:rPr>
              <a:t>fibers</a:t>
            </a:r>
            <a:r>
              <a:rPr kumimoji="0" lang="es-AR" sz="1200" b="0" i="0" u="none" strike="noStrike" kern="0" cap="none" spc="0" normalizeH="0" baseline="0" noProof="0" dirty="0">
                <a:ln>
                  <a:noFill/>
                </a:ln>
                <a:solidFill>
                  <a:sysClr val="windowText" lastClr="000000"/>
                </a:solidFill>
                <a:effectLst/>
                <a:highlight>
                  <a:srgbClr val="FFFF00"/>
                </a:highlight>
                <a:uLnTx/>
                <a:uFillTx/>
                <a:latin typeface="Arial" pitchFamily="34" charset="0"/>
                <a:cs typeface="Arial" pitchFamily="34" charset="0"/>
              </a:rPr>
              <a:t>) and </a:t>
            </a:r>
            <a:r>
              <a:rPr kumimoji="0" lang="es-AR" sz="1200" b="0" i="0" u="none" strike="noStrike" kern="0" cap="none" spc="0" normalizeH="0" baseline="0" noProof="0" dirty="0" err="1">
                <a:ln>
                  <a:noFill/>
                </a:ln>
                <a:solidFill>
                  <a:sysClr val="windowText" lastClr="000000"/>
                </a:solidFill>
                <a:effectLst/>
                <a:highlight>
                  <a:srgbClr val="FFFF00"/>
                </a:highlight>
                <a:uLnTx/>
                <a:uFillTx/>
                <a:latin typeface="Arial" pitchFamily="34" charset="0"/>
                <a:cs typeface="Arial" pitchFamily="34" charset="0"/>
              </a:rPr>
              <a:t>cell</a:t>
            </a:r>
            <a:r>
              <a:rPr kumimoji="0" lang="es-AR" sz="1200" b="0" i="0" u="none" strike="noStrike" kern="0" cap="none" spc="0" normalizeH="0" baseline="0" noProof="0" dirty="0">
                <a:ln>
                  <a:noFill/>
                </a:ln>
                <a:solidFill>
                  <a:sysClr val="windowText" lastClr="000000"/>
                </a:solidFill>
                <a:effectLst/>
                <a:highlight>
                  <a:srgbClr val="FFFF00"/>
                </a:highlight>
                <a:uLnTx/>
                <a:uFillTx/>
                <a:latin typeface="Arial" pitchFamily="34" charset="0"/>
                <a:cs typeface="Arial" pitchFamily="34" charset="0"/>
              </a:rPr>
              <a:t> </a:t>
            </a:r>
            <a:r>
              <a:rPr kumimoji="0" lang="es-AR" sz="1200" b="0" i="0" u="none" strike="noStrike" kern="0" cap="none" spc="0" normalizeH="0" baseline="0" noProof="0" dirty="0" err="1">
                <a:ln>
                  <a:noFill/>
                </a:ln>
                <a:solidFill>
                  <a:sysClr val="windowText" lastClr="000000"/>
                </a:solidFill>
                <a:effectLst/>
                <a:highlight>
                  <a:srgbClr val="FFFF00"/>
                </a:highlight>
                <a:uLnTx/>
                <a:uFillTx/>
                <a:latin typeface="Arial" pitchFamily="34" charset="0"/>
                <a:cs typeface="Arial" pitchFamily="34" charset="0"/>
              </a:rPr>
              <a:t>nuclei</a:t>
            </a:r>
            <a:r>
              <a:rPr kumimoji="0" lang="es-AR" sz="1200" b="0" i="0" u="none" strike="noStrike" kern="0" cap="none" spc="0" normalizeH="0" baseline="0" noProof="0" dirty="0">
                <a:ln>
                  <a:noFill/>
                </a:ln>
                <a:solidFill>
                  <a:sysClr val="windowText" lastClr="000000"/>
                </a:solidFill>
                <a:effectLst/>
                <a:highlight>
                  <a:srgbClr val="FFFF00"/>
                </a:highlight>
                <a:uLnTx/>
                <a:uFillTx/>
                <a:latin typeface="Arial" pitchFamily="34" charset="0"/>
                <a:cs typeface="Arial" pitchFamily="34" charset="0"/>
              </a:rPr>
              <a:t> (</a:t>
            </a:r>
            <a:r>
              <a:rPr kumimoji="0" lang="es-AR" sz="1200" b="0" i="0" u="none" strike="noStrike" kern="0" cap="none" spc="0" normalizeH="0" baseline="0" noProof="0" dirty="0" err="1">
                <a:ln>
                  <a:noFill/>
                </a:ln>
                <a:solidFill>
                  <a:sysClr val="windowText" lastClr="000000"/>
                </a:solidFill>
                <a:effectLst/>
                <a:highlight>
                  <a:srgbClr val="FFFF00"/>
                </a:highlight>
                <a:uLnTx/>
                <a:uFillTx/>
                <a:latin typeface="Arial" pitchFamily="34" charset="0"/>
                <a:cs typeface="Arial" pitchFamily="34" charset="0"/>
              </a:rPr>
              <a:t>elliptical</a:t>
            </a:r>
            <a:r>
              <a:rPr kumimoji="0" lang="es-AR" sz="1200" b="0" i="0" u="none" strike="noStrike" kern="0" cap="none" spc="0" normalizeH="0" baseline="0" noProof="0" dirty="0">
                <a:ln>
                  <a:noFill/>
                </a:ln>
                <a:solidFill>
                  <a:sysClr val="windowText" lastClr="000000"/>
                </a:solidFill>
                <a:effectLst/>
                <a:highlight>
                  <a:srgbClr val="FFFF00"/>
                </a:highlight>
                <a:uLnTx/>
                <a:uFillTx/>
                <a:latin typeface="Arial" pitchFamily="34" charset="0"/>
                <a:cs typeface="Arial" pitchFamily="34" charset="0"/>
              </a:rPr>
              <a:t> spots). </a:t>
            </a:r>
            <a:endParaRPr kumimoji="0" lang="es-AR" sz="1200" b="0" i="0" u="none" strike="noStrike" kern="0" cap="none" spc="0" normalizeH="0" baseline="0" noProof="0" dirty="0">
              <a:ln>
                <a:noFill/>
              </a:ln>
              <a:solidFill>
                <a:sysClr val="windowText" lastClr="000000"/>
              </a:solidFill>
              <a:effectLst/>
              <a:highlight>
                <a:srgbClr val="FFFF00"/>
              </a:highlight>
              <a:uLnTx/>
              <a:uFillTx/>
            </a:endParaRPr>
          </a:p>
        </p:txBody>
      </p:sp>
      <p:sp>
        <p:nvSpPr>
          <p:cNvPr id="11" name="Rectángulo 10"/>
          <p:cNvSpPr/>
          <p:nvPr/>
        </p:nvSpPr>
        <p:spPr>
          <a:xfrm>
            <a:off x="0" y="0"/>
            <a:ext cx="9144000" cy="584775"/>
          </a:xfrm>
          <a:prstGeom prst="rect">
            <a:avLst/>
          </a:prstGeom>
          <a:solidFill>
            <a:srgbClr val="FF0000"/>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AR" sz="32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Matrices 3D mas comunes</a:t>
            </a:r>
          </a:p>
        </p:txBody>
      </p:sp>
    </p:spTree>
    <p:extLst>
      <p:ext uri="{BB962C8B-B14F-4D97-AF65-F5344CB8AC3E}">
        <p14:creationId xmlns:p14="http://schemas.microsoft.com/office/powerpoint/2010/main" val="2009974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76200" y="6248400"/>
            <a:ext cx="9144000" cy="2677656"/>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Figure 2. </a:t>
            </a:r>
            <a:r>
              <a:rPr kumimoji="0" lang="en-US"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Microengineered</a:t>
            </a:r>
            <a:r>
              <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organs-on-chips. (a) A </a:t>
            </a:r>
            <a:r>
              <a:rPr kumimoji="0" lang="en-US"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microfluidic</a:t>
            </a:r>
            <a:r>
              <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kidney epithelium model composed of a multilayered </a:t>
            </a:r>
            <a:r>
              <a:rPr kumimoji="0" lang="en-US"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microdevice</a:t>
            </a:r>
            <a:r>
              <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that incorporates stacked layers of PDMS </a:t>
            </a:r>
            <a:r>
              <a:rPr kumimoji="0" lang="en-US"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microchannels</a:t>
            </a:r>
            <a:r>
              <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and a PDMS well separated by a porous polyester membrane. The 3D architecture of this </a:t>
            </a:r>
            <a:r>
              <a:rPr kumimoji="0" lang="en-US"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microsystem</a:t>
            </a:r>
            <a:r>
              <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provides physiologically relevant culture environments for polarized kidney epithelial cells, and enables precise control of fluid flows, selective exposure of the apical and basal sides of the cells to fluid shear,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hormones, and chemical gradients, and collection of samples from both sides of the polarized tissue. (b) A </a:t>
            </a:r>
            <a:r>
              <a:rPr kumimoji="0" lang="en-US"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microengineered</a:t>
            </a:r>
            <a:r>
              <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liver-on-a-chip reconstitutes hepatic </a:t>
            </a:r>
            <a:r>
              <a:rPr kumimoji="0" lang="en-US"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microarchitecture</a:t>
            </a:r>
            <a:r>
              <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The functional unit of this </a:t>
            </a:r>
            <a:r>
              <a:rPr kumimoji="0" lang="en-US"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microsystem</a:t>
            </a:r>
            <a:r>
              <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consists of a central liver-cell culture chamber and a surrounding nutrient flow channel separated by </a:t>
            </a:r>
            <a:r>
              <a:rPr kumimoji="0" lang="en-US"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microfabricated</a:t>
            </a:r>
            <a:r>
              <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barrier structures patterned with a set of narrow (2 mm in width) </a:t>
            </a:r>
            <a:r>
              <a:rPr kumimoji="0" lang="en-US"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microchannels</a:t>
            </a:r>
            <a:r>
              <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that mimic the highly permeable endothelial barrier between </a:t>
            </a:r>
            <a:r>
              <a:rPr kumimoji="0" lang="en-US"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hepatocytes</a:t>
            </a:r>
            <a:r>
              <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and the liver sinusoid. This </a:t>
            </a:r>
            <a:r>
              <a:rPr kumimoji="0" lang="en-US"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biomimetic</a:t>
            </a:r>
            <a:r>
              <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device closely approximates transport of nutrients and waste products in the liver sinusoid and provides more favorable environments for the maintenance of primary liver cells in a differentiated state (scale bar, 50 mm). (c) Heterotypic interactions between tumor cells and endothelial cells are studied in a </a:t>
            </a:r>
            <a:r>
              <a:rPr kumimoji="0" lang="en-US"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microfluidic</a:t>
            </a:r>
            <a:r>
              <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device that permits co-culture of these cells in two separate </a:t>
            </a:r>
            <a:r>
              <a:rPr kumimoji="0" lang="en-US"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microchannels</a:t>
            </a:r>
            <a:r>
              <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connected via scaffold channels filled with 3D collagen gels (pink channels in the diagram). This </a:t>
            </a:r>
            <a:r>
              <a:rPr kumimoji="0" lang="en-US"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microfluidic</a:t>
            </a:r>
            <a:r>
              <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system is used to model the tumor microenvironment and gain better understanding of important disease processes such as angiogenesis and cancer cell invasion during cancer progression. Reproduced from [50,55,60,61] with permission.</a:t>
            </a:r>
            <a:endPar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6" name="5 Rectángulo"/>
          <p:cNvSpPr/>
          <p:nvPr/>
        </p:nvSpPr>
        <p:spPr>
          <a:xfrm>
            <a:off x="0" y="0"/>
            <a:ext cx="9144000" cy="1938992"/>
          </a:xfrm>
          <a:prstGeom prst="rect">
            <a:avLst/>
          </a:prstGeom>
          <a:solidFill>
            <a:srgbClr val="FF0000"/>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AR" sz="2400" b="0" i="0" u="none" strike="noStrike" kern="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Organos</a:t>
            </a:r>
            <a:r>
              <a:rPr kumimoji="0" lang="es-AR"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t>
            </a:r>
            <a:r>
              <a:rPr kumimoji="0" lang="es-AR" sz="2400" b="0" i="0" u="none" strike="noStrike" kern="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on</a:t>
            </a:r>
            <a:r>
              <a:rPr kumimoji="0" lang="es-AR"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-chips: </a:t>
            </a:r>
            <a:r>
              <a:rPr kumimoji="0" lang="en-US" sz="2400" b="0" i="0" u="none" strike="noStrike" kern="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miniaturizacion</a:t>
            </a:r>
            <a:r>
              <a:rPr kumimoji="0" lang="en-US"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integracion</a:t>
            </a:r>
            <a:r>
              <a:rPr kumimoji="0" lang="en-US"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y </a:t>
            </a:r>
            <a:r>
              <a:rPr kumimoji="0" lang="en-US" sz="2400" b="0" i="0" u="none" strike="noStrike" kern="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bajo</a:t>
            </a:r>
            <a:r>
              <a:rPr kumimoji="0" lang="en-US"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consumo</a:t>
            </a:r>
            <a:r>
              <a:rPr kumimoji="0" lang="en-US"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 control </a:t>
            </a:r>
            <a:r>
              <a:rPr kumimoji="0" lang="en-US" sz="2400" b="0" i="0" u="none" strike="noStrike" kern="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multiparametros</a:t>
            </a:r>
            <a:r>
              <a:rPr kumimoji="0" lang="en-US"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gradientes</a:t>
            </a:r>
            <a:r>
              <a:rPr kumimoji="0" lang="en-US"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quimicos</a:t>
            </a:r>
            <a:r>
              <a:rPr kumimoji="0" lang="en-US"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rol</a:t>
            </a:r>
            <a:r>
              <a:rPr kumimoji="0" lang="en-US"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fluid shear stress, cell patterning, </a:t>
            </a:r>
            <a:r>
              <a:rPr kumimoji="0" lang="en-US" sz="2400" b="0" i="0" u="none" strike="noStrike" kern="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interfase</a:t>
            </a:r>
            <a:r>
              <a:rPr kumimoji="0" lang="en-US"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tejido-tejido</a:t>
            </a:r>
            <a:r>
              <a:rPr kumimoji="0" lang="en-US"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interacciones</a:t>
            </a:r>
            <a:r>
              <a:rPr kumimoji="0" lang="en-US"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organo-organo</a:t>
            </a:r>
            <a:r>
              <a:rPr kumimoji="0" lang="en-US"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 </a:t>
            </a:r>
            <a:r>
              <a:rPr kumimoji="0" lang="en-US" sz="2400" b="0" i="0" u="none" strike="noStrike" kern="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imitando</a:t>
            </a:r>
            <a:r>
              <a:rPr kumimoji="0" lang="en-US"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microentono</a:t>
            </a:r>
            <a:r>
              <a:rPr kumimoji="0" lang="en-US"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fisiologico</a:t>
            </a:r>
            <a:r>
              <a:rPr kumimoji="0" lang="en-US"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t>
            </a:r>
            <a:r>
              <a:rPr kumimoji="0" lang="en-US" sz="2400" b="0" i="0" u="none" strike="noStrike" kern="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patologico</a:t>
            </a:r>
            <a:r>
              <a:rPr kumimoji="0" lang="en-US"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de </a:t>
            </a:r>
            <a:r>
              <a:rPr kumimoji="0" lang="en-US" sz="2400" b="0" i="0" u="none" strike="noStrike" kern="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organos</a:t>
            </a:r>
            <a:r>
              <a:rPr kumimoji="0" lang="en-US"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lang="en-US" sz="2400" b="0" i="0" u="none" strike="noStrike" kern="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humanos</a:t>
            </a:r>
            <a:r>
              <a:rPr kumimoji="0" lang="en-US"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endParaRPr kumimoji="0" lang="es-AR"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pSp>
        <p:nvGrpSpPr>
          <p:cNvPr id="3" name="Grupo 2"/>
          <p:cNvGrpSpPr/>
          <p:nvPr/>
        </p:nvGrpSpPr>
        <p:grpSpPr>
          <a:xfrm>
            <a:off x="-2748" y="2134986"/>
            <a:ext cx="7529513" cy="3894666"/>
            <a:chOff x="-2748" y="2134986"/>
            <a:chExt cx="7529513" cy="3894666"/>
          </a:xfrm>
        </p:grpSpPr>
        <p:pic>
          <p:nvPicPr>
            <p:cNvPr id="2050" name="Picture 2"/>
            <p:cNvPicPr>
              <a:picLocks noChangeAspect="1" noChangeArrowheads="1"/>
            </p:cNvPicPr>
            <p:nvPr/>
          </p:nvPicPr>
          <p:blipFill>
            <a:blip r:embed="rId2"/>
            <a:srcRect/>
            <a:stretch>
              <a:fillRect/>
            </a:stretch>
          </p:blipFill>
          <p:spPr bwMode="auto">
            <a:xfrm>
              <a:off x="-2748" y="2157739"/>
              <a:ext cx="7529513" cy="3871913"/>
            </a:xfrm>
            <a:prstGeom prst="rect">
              <a:avLst/>
            </a:prstGeom>
            <a:noFill/>
            <a:ln w="9525">
              <a:noFill/>
              <a:miter lim="800000"/>
              <a:headEnd/>
              <a:tailEnd/>
            </a:ln>
            <a:effectLst/>
          </p:spPr>
        </p:pic>
        <p:sp>
          <p:nvSpPr>
            <p:cNvPr id="2" name="CuadroTexto 1"/>
            <p:cNvSpPr txBox="1"/>
            <p:nvPr/>
          </p:nvSpPr>
          <p:spPr>
            <a:xfrm>
              <a:off x="304800" y="2134986"/>
              <a:ext cx="2836435"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AR" sz="24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Riñón en un chip</a:t>
              </a:r>
            </a:p>
          </p:txBody>
        </p:sp>
      </p:grpSp>
      <p:grpSp>
        <p:nvGrpSpPr>
          <p:cNvPr id="4" name="Grupo 3"/>
          <p:cNvGrpSpPr/>
          <p:nvPr/>
        </p:nvGrpSpPr>
        <p:grpSpPr>
          <a:xfrm>
            <a:off x="0" y="2568188"/>
            <a:ext cx="7800975" cy="3128123"/>
            <a:chOff x="0" y="2577352"/>
            <a:chExt cx="7800975" cy="3128123"/>
          </a:xfrm>
        </p:grpSpPr>
        <p:pic>
          <p:nvPicPr>
            <p:cNvPr id="2051" name="Picture 3"/>
            <p:cNvPicPr>
              <a:picLocks noChangeAspect="1" noChangeArrowheads="1"/>
            </p:cNvPicPr>
            <p:nvPr/>
          </p:nvPicPr>
          <p:blipFill>
            <a:blip r:embed="rId3"/>
            <a:srcRect/>
            <a:stretch>
              <a:fillRect/>
            </a:stretch>
          </p:blipFill>
          <p:spPr bwMode="auto">
            <a:xfrm>
              <a:off x="0" y="2590800"/>
              <a:ext cx="7800975" cy="3114675"/>
            </a:xfrm>
            <a:prstGeom prst="rect">
              <a:avLst/>
            </a:prstGeom>
            <a:noFill/>
            <a:ln w="9525">
              <a:noFill/>
              <a:miter lim="800000"/>
              <a:headEnd/>
              <a:tailEnd/>
            </a:ln>
            <a:effectLst/>
          </p:spPr>
        </p:pic>
        <p:sp>
          <p:nvSpPr>
            <p:cNvPr id="9" name="CuadroTexto 8"/>
            <p:cNvSpPr txBox="1"/>
            <p:nvPr/>
          </p:nvSpPr>
          <p:spPr>
            <a:xfrm>
              <a:off x="304800" y="2577352"/>
              <a:ext cx="2836435"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AR" sz="24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Hígado en un chip</a:t>
              </a:r>
            </a:p>
          </p:txBody>
        </p:sp>
      </p:grpSp>
      <p:grpSp>
        <p:nvGrpSpPr>
          <p:cNvPr id="5" name="Grupo 4"/>
          <p:cNvGrpSpPr/>
          <p:nvPr/>
        </p:nvGrpSpPr>
        <p:grpSpPr>
          <a:xfrm>
            <a:off x="5208296" y="0"/>
            <a:ext cx="3975681" cy="7229475"/>
            <a:chOff x="5208296" y="0"/>
            <a:chExt cx="3975681" cy="7229475"/>
          </a:xfrm>
        </p:grpSpPr>
        <p:pic>
          <p:nvPicPr>
            <p:cNvPr id="2052" name="Picture 4"/>
            <p:cNvPicPr>
              <a:picLocks noChangeAspect="1" noChangeArrowheads="1"/>
            </p:cNvPicPr>
            <p:nvPr/>
          </p:nvPicPr>
          <p:blipFill>
            <a:blip r:embed="rId4"/>
            <a:srcRect/>
            <a:stretch>
              <a:fillRect/>
            </a:stretch>
          </p:blipFill>
          <p:spPr bwMode="auto">
            <a:xfrm>
              <a:off x="5410200" y="0"/>
              <a:ext cx="3571875" cy="7229475"/>
            </a:xfrm>
            <a:prstGeom prst="rect">
              <a:avLst/>
            </a:prstGeom>
            <a:noFill/>
            <a:ln w="9525">
              <a:noFill/>
              <a:miter lim="800000"/>
              <a:headEnd/>
              <a:tailEnd/>
            </a:ln>
            <a:effectLst/>
          </p:spPr>
        </p:pic>
        <p:sp>
          <p:nvSpPr>
            <p:cNvPr id="11" name="CuadroTexto 10"/>
            <p:cNvSpPr txBox="1"/>
            <p:nvPr/>
          </p:nvSpPr>
          <p:spPr>
            <a:xfrm>
              <a:off x="5208296" y="432554"/>
              <a:ext cx="3975681"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AR" sz="24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Interaccion</a:t>
              </a:r>
              <a:r>
                <a:rPr kumimoji="0" lang="es-AR" sz="24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s-AR" sz="24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heterotipica</a:t>
              </a:r>
              <a:endParaRPr kumimoji="0" lang="es-AR" sz="24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38302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228600" y="1219200"/>
            <a:ext cx="8660130" cy="4483745"/>
            <a:chOff x="26670" y="593080"/>
            <a:chExt cx="8660130" cy="4483745"/>
          </a:xfrm>
        </p:grpSpPr>
        <p:pic>
          <p:nvPicPr>
            <p:cNvPr id="2050" name="Picture 2"/>
            <p:cNvPicPr>
              <a:picLocks noChangeAspect="1" noChangeArrowheads="1"/>
            </p:cNvPicPr>
            <p:nvPr/>
          </p:nvPicPr>
          <p:blipFill>
            <a:blip r:embed="rId2"/>
            <a:srcRect/>
            <a:stretch>
              <a:fillRect/>
            </a:stretch>
          </p:blipFill>
          <p:spPr bwMode="auto">
            <a:xfrm>
              <a:off x="457200" y="990600"/>
              <a:ext cx="8229600" cy="4086225"/>
            </a:xfrm>
            <a:prstGeom prst="rect">
              <a:avLst/>
            </a:prstGeom>
            <a:noFill/>
            <a:ln w="9525">
              <a:noFill/>
              <a:miter lim="800000"/>
              <a:headEnd/>
              <a:tailEnd/>
            </a:ln>
            <a:effectLst/>
          </p:spPr>
        </p:pic>
        <p:sp>
          <p:nvSpPr>
            <p:cNvPr id="4" name="CuadroTexto 3"/>
            <p:cNvSpPr txBox="1"/>
            <p:nvPr/>
          </p:nvSpPr>
          <p:spPr>
            <a:xfrm>
              <a:off x="26670" y="593080"/>
              <a:ext cx="3733800"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AR" sz="24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Pulmon</a:t>
              </a:r>
              <a:r>
                <a:rPr kumimoji="0" lang="es-AR" sz="24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en un chip</a:t>
              </a:r>
            </a:p>
          </p:txBody>
        </p:sp>
      </p:grpSp>
      <p:sp>
        <p:nvSpPr>
          <p:cNvPr id="6" name="4 Rectángulo"/>
          <p:cNvSpPr/>
          <p:nvPr/>
        </p:nvSpPr>
        <p:spPr>
          <a:xfrm>
            <a:off x="0" y="6172200"/>
            <a:ext cx="9144000" cy="46166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Organs</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on</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‐chips and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Its</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Applications</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SUN Wei1, CHEN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Yu-Qing</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LUO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Guo-An</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ZHANG Min, ZHANG Hong-Yang, WANG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Yue-Rong,HU</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Ping. </a:t>
            </a:r>
            <a:r>
              <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CHINESE JOURNAL OF ANALYTICAL CHEMISTRY Volume 44, Issue 4, April 2016</a:t>
            </a:r>
            <a:endPar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2737650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291703" y="685800"/>
            <a:ext cx="9727406" cy="5786438"/>
          </a:xfrm>
          <a:prstGeom prst="rect">
            <a:avLst/>
          </a:prstGeom>
          <a:noFill/>
          <a:ln w="9525">
            <a:noFill/>
            <a:miter lim="800000"/>
            <a:headEnd/>
            <a:tailEnd/>
          </a:ln>
          <a:effectLst/>
        </p:spPr>
      </p:pic>
      <p:sp>
        <p:nvSpPr>
          <p:cNvPr id="3" name="2 Rectángulo"/>
          <p:cNvSpPr/>
          <p:nvPr/>
        </p:nvSpPr>
        <p:spPr>
          <a:xfrm>
            <a:off x="0" y="6342430"/>
            <a:ext cx="9144000" cy="46166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Trends Cell Biology, 21, Huh, D.; Hamilton, G.A.; </a:t>
            </a:r>
            <a:r>
              <a:rPr kumimoji="0" lang="en-US"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Ingber</a:t>
            </a:r>
            <a:r>
              <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D.E., From 3D cell culture to organs-on-chips, Pages No. 745–754, © (2011), with permission from Elsevier. 4 E.L. </a:t>
            </a:r>
            <a:r>
              <a:rPr kumimoji="0" lang="en-US"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da</a:t>
            </a:r>
            <a:r>
              <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Rocha et al. / Materials Science and Engineering C xxx (2013) xxx–xxx</a:t>
            </a:r>
            <a:endPar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2" name="Rectángulo 1"/>
          <p:cNvSpPr/>
          <p:nvPr/>
        </p:nvSpPr>
        <p:spPr>
          <a:xfrm>
            <a:off x="0" y="0"/>
            <a:ext cx="9144000" cy="584775"/>
          </a:xfrm>
          <a:prstGeom prst="rect">
            <a:avLst/>
          </a:prstGeom>
          <a:solidFill>
            <a:srgbClr val="FF0000"/>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chemeClr val="bg1"/>
                </a:solidFill>
                <a:effectLst/>
                <a:uLnTx/>
                <a:uFillTx/>
                <a:latin typeface="Arial" pitchFamily="34" charset="0"/>
                <a:cs typeface="Arial" pitchFamily="34" charset="0"/>
              </a:rPr>
              <a:t>The human-on-a-chip concept: </a:t>
            </a:r>
            <a:r>
              <a:rPr kumimoji="0" lang="en-US" sz="3200" b="0" i="0" u="none" strike="noStrike" kern="0" cap="none" spc="0" normalizeH="0" baseline="0" noProof="0" dirty="0" err="1">
                <a:ln>
                  <a:noFill/>
                </a:ln>
                <a:solidFill>
                  <a:schemeClr val="bg1"/>
                </a:solidFill>
                <a:effectLst/>
                <a:uLnTx/>
                <a:uFillTx/>
                <a:latin typeface="Arial" pitchFamily="34" charset="0"/>
                <a:cs typeface="Arial" pitchFamily="34" charset="0"/>
              </a:rPr>
              <a:t>sistema</a:t>
            </a:r>
            <a:r>
              <a:rPr kumimoji="0" lang="en-US" sz="3200" b="0" i="0" u="none" strike="noStrike" kern="0" cap="none" spc="0" normalizeH="0" baseline="0" noProof="0" dirty="0">
                <a:ln>
                  <a:noFill/>
                </a:ln>
                <a:solidFill>
                  <a:schemeClr val="bg1"/>
                </a:solidFill>
                <a:effectLst/>
                <a:uLnTx/>
                <a:uFillTx/>
                <a:latin typeface="Arial" pitchFamily="34" charset="0"/>
                <a:cs typeface="Arial" pitchFamily="34" charset="0"/>
              </a:rPr>
              <a:t> </a:t>
            </a:r>
            <a:r>
              <a:rPr kumimoji="0" lang="en-US" sz="3200" b="0" i="0" u="none" strike="noStrike" kern="0" cap="none" spc="0" normalizeH="0" baseline="0" noProof="0" dirty="0" err="1">
                <a:ln>
                  <a:noFill/>
                </a:ln>
                <a:solidFill>
                  <a:schemeClr val="bg1"/>
                </a:solidFill>
                <a:effectLst/>
                <a:uLnTx/>
                <a:uFillTx/>
                <a:latin typeface="Arial" pitchFamily="34" charset="0"/>
                <a:cs typeface="Arial" pitchFamily="34" charset="0"/>
              </a:rPr>
              <a:t>integrado</a:t>
            </a:r>
            <a:r>
              <a:rPr kumimoji="0" lang="en-US" sz="3200" b="0" i="0" u="none" strike="noStrike" kern="0" cap="none" spc="0" normalizeH="0" baseline="0" noProof="0" dirty="0">
                <a:ln>
                  <a:noFill/>
                </a:ln>
                <a:solidFill>
                  <a:schemeClr val="bg1"/>
                </a:solidFill>
                <a:effectLst/>
                <a:uLnTx/>
                <a:uFillTx/>
                <a:latin typeface="Arial" pitchFamily="34" charset="0"/>
                <a:cs typeface="Arial" pitchFamily="34" charset="0"/>
              </a:rPr>
              <a:t> </a:t>
            </a:r>
            <a:endParaRPr kumimoji="0" lang="es-AR" sz="3200" b="0" i="0"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3430781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S. nanomedicine market">
            <a:extLst>
              <a:ext uri="{FF2B5EF4-FFF2-40B4-BE49-F238E27FC236}">
                <a16:creationId xmlns:a16="http://schemas.microsoft.com/office/drawing/2014/main" id="{E2D9AFB9-E152-440E-973C-D7672B10C1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03" y="1370161"/>
            <a:ext cx="9336405" cy="3687604"/>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216E5AFE-EA3C-46E2-84B5-96C92233FD83}"/>
              </a:ext>
            </a:extLst>
          </p:cNvPr>
          <p:cNvSpPr/>
          <p:nvPr/>
        </p:nvSpPr>
        <p:spPr>
          <a:xfrm>
            <a:off x="96202" y="0"/>
            <a:ext cx="9144000" cy="954107"/>
          </a:xfrm>
          <a:prstGeom prst="rect">
            <a:avLst/>
          </a:prstGeom>
        </p:spPr>
        <p:txBody>
          <a:bodyPr wrap="square">
            <a:spAutoFit/>
          </a:bodyPr>
          <a:lstStyle/>
          <a:p>
            <a:pPr algn="ctr"/>
            <a:r>
              <a:rPr lang="en-US" sz="2800" dirty="0">
                <a:solidFill>
                  <a:srgbClr val="363636"/>
                </a:solidFill>
                <a:latin typeface="Arial" panose="020B0604020202020204" pitchFamily="34" charset="0"/>
                <a:cs typeface="Arial" panose="020B0604020202020204" pitchFamily="34" charset="0"/>
              </a:rPr>
              <a:t>U.S. nanomedicine market by products, 2013 - 2025 (USD Billion)</a:t>
            </a:r>
            <a:endParaRPr lang="es-AR" sz="2800" dirty="0">
              <a:latin typeface="Arial" panose="020B0604020202020204" pitchFamily="34" charset="0"/>
              <a:cs typeface="Arial" panose="020B0604020202020204" pitchFamily="34" charset="0"/>
            </a:endParaRPr>
          </a:p>
        </p:txBody>
      </p:sp>
      <p:sp>
        <p:nvSpPr>
          <p:cNvPr id="5" name="Rectángulo 4">
            <a:extLst>
              <a:ext uri="{FF2B5EF4-FFF2-40B4-BE49-F238E27FC236}">
                <a16:creationId xmlns:a16="http://schemas.microsoft.com/office/drawing/2014/main" id="{49DD2BAD-2C31-46D0-8008-D0C0CC1B2A8C}"/>
              </a:ext>
            </a:extLst>
          </p:cNvPr>
          <p:cNvSpPr/>
          <p:nvPr/>
        </p:nvSpPr>
        <p:spPr>
          <a:xfrm>
            <a:off x="1842868" y="1845221"/>
            <a:ext cx="1126944" cy="1200329"/>
          </a:xfrm>
          <a:prstGeom prst="rect">
            <a:avLst/>
          </a:prstGeom>
        </p:spPr>
        <p:txBody>
          <a:bodyPr wrap="square">
            <a:spAutoFit/>
          </a:bodyPr>
          <a:lstStyle/>
          <a:p>
            <a:pPr algn="ctr"/>
            <a:r>
              <a:rPr lang="es-AR" dirty="0">
                <a:solidFill>
                  <a:srgbClr val="FF0000"/>
                </a:solidFill>
                <a:latin typeface="Georgia" panose="02040502050405020303" pitchFamily="18" charset="0"/>
              </a:rPr>
              <a:t>USD 138.8 </a:t>
            </a:r>
            <a:r>
              <a:rPr lang="es-AR" dirty="0" err="1">
                <a:solidFill>
                  <a:srgbClr val="FF0000"/>
                </a:solidFill>
                <a:latin typeface="Georgia" panose="02040502050405020303" pitchFamily="18" charset="0"/>
              </a:rPr>
              <a:t>billion</a:t>
            </a:r>
            <a:r>
              <a:rPr lang="es-AR" dirty="0">
                <a:solidFill>
                  <a:srgbClr val="FF0000"/>
                </a:solidFill>
                <a:latin typeface="Georgia" panose="02040502050405020303" pitchFamily="18" charset="0"/>
              </a:rPr>
              <a:t> (global)</a:t>
            </a:r>
            <a:endParaRPr lang="es-AR" dirty="0">
              <a:solidFill>
                <a:srgbClr val="FF0000"/>
              </a:solidFill>
            </a:endParaRPr>
          </a:p>
        </p:txBody>
      </p:sp>
      <p:sp>
        <p:nvSpPr>
          <p:cNvPr id="7" name="Rectángulo 6">
            <a:extLst>
              <a:ext uri="{FF2B5EF4-FFF2-40B4-BE49-F238E27FC236}">
                <a16:creationId xmlns:a16="http://schemas.microsoft.com/office/drawing/2014/main" id="{DBDFC135-8748-48DA-9AFF-EE44A6ECEB62}"/>
              </a:ext>
            </a:extLst>
          </p:cNvPr>
          <p:cNvSpPr/>
          <p:nvPr/>
        </p:nvSpPr>
        <p:spPr>
          <a:xfrm>
            <a:off x="1" y="6488668"/>
            <a:ext cx="9143999" cy="369332"/>
          </a:xfrm>
          <a:prstGeom prst="rect">
            <a:avLst/>
          </a:prstGeom>
        </p:spPr>
        <p:txBody>
          <a:bodyPr wrap="square">
            <a:spAutoFit/>
          </a:bodyPr>
          <a:lstStyle/>
          <a:p>
            <a:pPr algn="r"/>
            <a:r>
              <a:rPr lang="es-AR" dirty="0">
                <a:latin typeface="Arial" panose="020B0604020202020204" pitchFamily="34" charset="0"/>
                <a:cs typeface="Arial" panose="020B0604020202020204" pitchFamily="34" charset="0"/>
              </a:rPr>
              <a:t>https://www.grandviewresearch.com/industry-analysis/nanomedicine-market</a:t>
            </a:r>
          </a:p>
        </p:txBody>
      </p:sp>
      <p:sp>
        <p:nvSpPr>
          <p:cNvPr id="6" name="Rectángulo 5">
            <a:extLst>
              <a:ext uri="{FF2B5EF4-FFF2-40B4-BE49-F238E27FC236}">
                <a16:creationId xmlns:a16="http://schemas.microsoft.com/office/drawing/2014/main" id="{CD7378B1-7F7B-497A-86BB-47D02FAD7493}"/>
              </a:ext>
            </a:extLst>
          </p:cNvPr>
          <p:cNvSpPr/>
          <p:nvPr/>
        </p:nvSpPr>
        <p:spPr>
          <a:xfrm>
            <a:off x="6682153" y="409859"/>
            <a:ext cx="2317627" cy="1384995"/>
          </a:xfrm>
          <a:prstGeom prst="rect">
            <a:avLst/>
          </a:prstGeom>
        </p:spPr>
        <p:txBody>
          <a:bodyPr wrap="square">
            <a:spAutoFit/>
          </a:bodyPr>
          <a:lstStyle/>
          <a:p>
            <a:pPr algn="ctr"/>
            <a:r>
              <a:rPr lang="en-US" sz="2800" dirty="0">
                <a:solidFill>
                  <a:srgbClr val="0000FF"/>
                </a:solidFill>
                <a:latin typeface="Georgia" panose="02040502050405020303" pitchFamily="18" charset="0"/>
              </a:rPr>
              <a:t>USD 350.8 billion by 2025 (global)</a:t>
            </a:r>
            <a:endParaRPr lang="es-AR" sz="2800" dirty="0">
              <a:solidFill>
                <a:srgbClr val="0000FF"/>
              </a:solidFill>
            </a:endParaRPr>
          </a:p>
        </p:txBody>
      </p:sp>
      <p:sp>
        <p:nvSpPr>
          <p:cNvPr id="8" name="Rectángulo 7">
            <a:extLst>
              <a:ext uri="{FF2B5EF4-FFF2-40B4-BE49-F238E27FC236}">
                <a16:creationId xmlns:a16="http://schemas.microsoft.com/office/drawing/2014/main" id="{2693CE61-3445-41EC-8508-761862C749C2}"/>
              </a:ext>
            </a:extLst>
          </p:cNvPr>
          <p:cNvSpPr/>
          <p:nvPr/>
        </p:nvSpPr>
        <p:spPr>
          <a:xfrm>
            <a:off x="1978702" y="5012779"/>
            <a:ext cx="6310859" cy="1631216"/>
          </a:xfrm>
          <a:prstGeom prst="rect">
            <a:avLst/>
          </a:prstGeom>
        </p:spPr>
        <p:txBody>
          <a:bodyPr wrap="square">
            <a:spAutoFit/>
          </a:bodyPr>
          <a:lstStyle/>
          <a:p>
            <a:pPr algn="ctr"/>
            <a:r>
              <a:rPr lang="en-US" sz="2800" dirty="0">
                <a:solidFill>
                  <a:srgbClr val="0000FF"/>
                </a:solidFill>
                <a:latin typeface="Arial" panose="020B0604020202020204" pitchFamily="34" charset="0"/>
                <a:cs typeface="Arial" panose="020B0604020202020204" pitchFamily="34" charset="0"/>
              </a:rPr>
              <a:t>Clinical cardiology </a:t>
            </a:r>
            <a:r>
              <a:rPr lang="en-US" dirty="0">
                <a:solidFill>
                  <a:srgbClr val="0000FF"/>
                </a:solidFill>
                <a:latin typeface="Arial" panose="020B0604020202020204" pitchFamily="34" charset="0"/>
                <a:cs typeface="Arial" panose="020B0604020202020204" pitchFamily="34" charset="0"/>
              </a:rPr>
              <a:t>is expected to witness the fastest growth through to 2025 owing to development in </a:t>
            </a:r>
            <a:r>
              <a:rPr lang="en-US" dirty="0" err="1">
                <a:solidFill>
                  <a:srgbClr val="0000FF"/>
                </a:solidFill>
                <a:latin typeface="Arial" panose="020B0604020202020204" pitchFamily="34" charset="0"/>
                <a:cs typeface="Arial" panose="020B0604020202020204" pitchFamily="34" charset="0"/>
              </a:rPr>
              <a:t>nano</a:t>
            </a:r>
            <a:r>
              <a:rPr lang="en-US" dirty="0">
                <a:solidFill>
                  <a:srgbClr val="0000FF"/>
                </a:solidFill>
                <a:latin typeface="Arial" panose="020B0604020202020204" pitchFamily="34" charset="0"/>
                <a:cs typeface="Arial" panose="020B0604020202020204" pitchFamily="34" charset="0"/>
              </a:rPr>
              <a:t>-functionalization and modification of surfaces for increased biocompatibility of implants in treatment of late thrombosis</a:t>
            </a:r>
            <a:endParaRPr lang="es-AR" dirty="0">
              <a:solidFill>
                <a:srgbClr val="0000FF"/>
              </a:solidFill>
              <a:latin typeface="Arial" panose="020B0604020202020204" pitchFamily="34" charset="0"/>
              <a:cs typeface="Arial" panose="020B0604020202020204" pitchFamily="34" charset="0"/>
            </a:endParaRPr>
          </a:p>
        </p:txBody>
      </p:sp>
      <p:sp>
        <p:nvSpPr>
          <p:cNvPr id="2" name="Rectángulo 1">
            <a:extLst>
              <a:ext uri="{FF2B5EF4-FFF2-40B4-BE49-F238E27FC236}">
                <a16:creationId xmlns:a16="http://schemas.microsoft.com/office/drawing/2014/main" id="{50EFBA91-4A4C-451F-981C-AE974AF4216B}"/>
              </a:ext>
            </a:extLst>
          </p:cNvPr>
          <p:cNvSpPr/>
          <p:nvPr/>
        </p:nvSpPr>
        <p:spPr>
          <a:xfrm>
            <a:off x="0" y="644892"/>
            <a:ext cx="5043268" cy="1200329"/>
          </a:xfrm>
          <a:prstGeom prst="rect">
            <a:avLst/>
          </a:prstGeom>
          <a:solidFill>
            <a:srgbClr val="FF0000"/>
          </a:solidFill>
        </p:spPr>
        <p:txBody>
          <a:bodyPr wrap="square">
            <a:spAutoFit/>
          </a:bodyPr>
          <a:lstStyle/>
          <a:p>
            <a:pPr algn="ctr"/>
            <a:r>
              <a:rPr lang="en-US" dirty="0">
                <a:solidFill>
                  <a:schemeClr val="bg1"/>
                </a:solidFill>
                <a:latin typeface="Arial" panose="020B0604020202020204" pitchFamily="34" charset="0"/>
                <a:cs typeface="Arial" panose="020B0604020202020204" pitchFamily="34" charset="0"/>
              </a:rPr>
              <a:t>The </a:t>
            </a:r>
            <a:r>
              <a:rPr lang="en-US" b="1" dirty="0">
                <a:solidFill>
                  <a:schemeClr val="bg1"/>
                </a:solidFill>
                <a:latin typeface="Arial" panose="020B0604020202020204" pitchFamily="34" charset="0"/>
                <a:cs typeface="Arial" panose="020B0604020202020204" pitchFamily="34" charset="0"/>
              </a:rPr>
              <a:t>global biologics market </a:t>
            </a:r>
            <a:r>
              <a:rPr lang="en-US" dirty="0">
                <a:solidFill>
                  <a:schemeClr val="bg1"/>
                </a:solidFill>
                <a:latin typeface="Arial" panose="020B0604020202020204" pitchFamily="34" charset="0"/>
                <a:cs typeface="Arial" panose="020B0604020202020204" pitchFamily="34" charset="0"/>
              </a:rPr>
              <a:t>generated a revenue of $</a:t>
            </a:r>
            <a:r>
              <a:rPr lang="en-US" b="1" dirty="0">
                <a:solidFill>
                  <a:schemeClr val="bg1"/>
                </a:solidFill>
                <a:latin typeface="Arial" panose="020B0604020202020204" pitchFamily="34" charset="0"/>
                <a:cs typeface="Arial" panose="020B0604020202020204" pitchFamily="34" charset="0"/>
              </a:rPr>
              <a:t>238.8 billion</a:t>
            </a:r>
            <a:r>
              <a:rPr lang="en-US" dirty="0">
                <a:solidFill>
                  <a:schemeClr val="bg1"/>
                </a:solidFill>
                <a:latin typeface="Arial" panose="020B0604020202020204" pitchFamily="34" charset="0"/>
                <a:cs typeface="Arial" panose="020B0604020202020204" pitchFamily="34" charset="0"/>
              </a:rPr>
              <a:t> in 2016. [monoclonal antibodies (MABs) and human insulin]  biosimilar pathways</a:t>
            </a:r>
            <a:endParaRPr lang="es-AR" dirty="0">
              <a:solidFill>
                <a:schemeClr val="bg1"/>
              </a:solidFill>
            </a:endParaRPr>
          </a:p>
        </p:txBody>
      </p:sp>
    </p:spTree>
    <p:extLst>
      <p:ext uri="{BB962C8B-B14F-4D97-AF65-F5344CB8AC3E}">
        <p14:creationId xmlns:p14="http://schemas.microsoft.com/office/powerpoint/2010/main" val="47098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228600" y="1371600"/>
            <a:ext cx="5014913" cy="3278981"/>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4064794" y="1752600"/>
            <a:ext cx="5079206" cy="3201829"/>
          </a:xfrm>
          <a:prstGeom prst="rect">
            <a:avLst/>
          </a:prstGeom>
          <a:noFill/>
          <a:ln w="9525">
            <a:noFill/>
            <a:miter lim="800000"/>
            <a:headEnd/>
            <a:tailEnd/>
          </a:ln>
          <a:effectLst/>
        </p:spPr>
      </p:pic>
      <p:sp>
        <p:nvSpPr>
          <p:cNvPr id="4" name="3 Rectángulo"/>
          <p:cNvSpPr/>
          <p:nvPr/>
        </p:nvSpPr>
        <p:spPr>
          <a:xfrm>
            <a:off x="0" y="5334000"/>
            <a:ext cx="9144000" cy="64633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AR" sz="18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Fig.3 A </a:t>
            </a:r>
            <a:r>
              <a:rPr kumimoji="0" lang="es-AR" sz="18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multi-organ</a:t>
            </a:r>
            <a:r>
              <a:rPr kumimoji="0" lang="es-AR" sz="18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s-AR" sz="18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microfluidic</a:t>
            </a:r>
            <a:r>
              <a:rPr kumimoji="0" lang="es-AR" sz="18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s-AR" sz="18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framework</a:t>
            </a:r>
            <a:r>
              <a:rPr kumimoji="0" lang="es-AR" sz="18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[59]</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a. Schematic of layered multi-organ chip; b. Picture of the assembled device</a:t>
            </a:r>
            <a:endParaRPr kumimoji="0" lang="es-AR" sz="18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5" name="4 Rectángulo"/>
          <p:cNvSpPr/>
          <p:nvPr/>
        </p:nvSpPr>
        <p:spPr>
          <a:xfrm>
            <a:off x="0" y="6172200"/>
            <a:ext cx="9144000" cy="46166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Organs</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on</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‐chips and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Its</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Applications</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SUN Wei1, CHEN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Yu-Qing</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LUO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Guo-An</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ZHANG Min, ZHANG Hong-Yang, WANG </a:t>
            </a:r>
            <a:r>
              <a:rPr kumimoji="0" lang="es-AR" sz="12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Yue-Rong,HU</a:t>
            </a:r>
            <a:r>
              <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Ping. </a:t>
            </a:r>
            <a:r>
              <a:rPr kumimoji="0" lang="en-US" sz="12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CHINESE JOURNAL OF ANALYTICAL CHEMISTRY Volume 44, Issue 4, April 2016</a:t>
            </a:r>
            <a:endParaRPr kumimoji="0" lang="es-AR" sz="12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126232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www.researchgate.net/profile/Patrick_Babczyk/publication/268748738/figure/fig2/AS:267570272010262@1440805132319/Differentiation-potential-of-pluripotent-stem-cells-Pluripotent-stem-cells-lik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94457"/>
            <a:ext cx="9203072" cy="4126939"/>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0" y="5507168"/>
            <a:ext cx="9144000" cy="1077218"/>
          </a:xfrm>
          <a:prstGeom prst="rect">
            <a:avLst/>
          </a:prstGeom>
          <a:solidFill>
            <a:srgbClr val="FF0000"/>
          </a:solidFill>
        </p:spPr>
        <p:txBody>
          <a:bodyPr wrap="square" rtlCol="0">
            <a:spAutoFit/>
          </a:bodyPr>
          <a:lstStyle/>
          <a:p>
            <a:pPr algn="ctr"/>
            <a:r>
              <a:rPr lang="es-AR" sz="3200" dirty="0" err="1">
                <a:solidFill>
                  <a:schemeClr val="bg1"/>
                </a:solidFill>
                <a:latin typeface="Arial" panose="020B0604020202020204" pitchFamily="34" charset="0"/>
                <a:cs typeface="Arial" panose="020B0604020202020204" pitchFamily="34" charset="0"/>
              </a:rPr>
              <a:t>Ingenieria</a:t>
            </a:r>
            <a:r>
              <a:rPr lang="es-AR" sz="3200" dirty="0">
                <a:solidFill>
                  <a:schemeClr val="bg1"/>
                </a:solidFill>
                <a:latin typeface="Arial" panose="020B0604020202020204" pitchFamily="34" charset="0"/>
                <a:cs typeface="Arial" panose="020B0604020202020204" pitchFamily="34" charset="0"/>
              </a:rPr>
              <a:t> de tejidos/regeneración de </a:t>
            </a:r>
            <a:r>
              <a:rPr lang="es-AR" sz="3200" dirty="0" err="1">
                <a:solidFill>
                  <a:schemeClr val="bg1"/>
                </a:solidFill>
                <a:latin typeface="Arial" panose="020B0604020202020204" pitchFamily="34" charset="0"/>
                <a:cs typeface="Arial" panose="020B0604020202020204" pitchFamily="34" charset="0"/>
              </a:rPr>
              <a:t>organos</a:t>
            </a:r>
            <a:endParaRPr lang="es-AR" sz="3200" dirty="0">
              <a:solidFill>
                <a:schemeClr val="bg1"/>
              </a:solidFill>
              <a:latin typeface="Arial" panose="020B0604020202020204" pitchFamily="34" charset="0"/>
              <a:cs typeface="Arial" panose="020B0604020202020204" pitchFamily="34" charset="0"/>
            </a:endParaRPr>
          </a:p>
          <a:p>
            <a:pPr algn="ctr"/>
            <a:r>
              <a:rPr lang="es-AR" sz="3200" dirty="0">
                <a:solidFill>
                  <a:schemeClr val="bg1"/>
                </a:solidFill>
                <a:latin typeface="Arial" panose="020B0604020202020204" pitchFamily="34" charset="0"/>
                <a:cs typeface="Arial" panose="020B0604020202020204" pitchFamily="34" charset="0"/>
              </a:rPr>
              <a:t>Reprogramación celular: </a:t>
            </a:r>
            <a:r>
              <a:rPr lang="es-AR" sz="3200" b="1" dirty="0">
                <a:solidFill>
                  <a:schemeClr val="bg1"/>
                </a:solidFill>
                <a:latin typeface="Arial" panose="020B0604020202020204" pitchFamily="34" charset="0"/>
                <a:cs typeface="Arial" panose="020B0604020202020204" pitchFamily="34" charset="0"/>
              </a:rPr>
              <a:t>volviendo atrás el reloj</a:t>
            </a:r>
          </a:p>
        </p:txBody>
      </p:sp>
      <p:sp>
        <p:nvSpPr>
          <p:cNvPr id="6" name="CuadroTexto 5"/>
          <p:cNvSpPr txBox="1"/>
          <p:nvPr/>
        </p:nvSpPr>
        <p:spPr>
          <a:xfrm>
            <a:off x="1965960" y="2708910"/>
            <a:ext cx="1565910" cy="646331"/>
          </a:xfrm>
          <a:prstGeom prst="rect">
            <a:avLst/>
          </a:prstGeom>
          <a:noFill/>
        </p:spPr>
        <p:txBody>
          <a:bodyPr wrap="square" rtlCol="0">
            <a:spAutoFit/>
          </a:bodyPr>
          <a:lstStyle/>
          <a:p>
            <a:pPr algn="r"/>
            <a:r>
              <a:rPr lang="es-AR" dirty="0" err="1">
                <a:solidFill>
                  <a:srgbClr val="FF0000"/>
                </a:solidFill>
                <a:latin typeface="Arial" panose="020B0604020202020204" pitchFamily="34" charset="0"/>
                <a:cs typeface="Arial" panose="020B0604020202020204" pitchFamily="34" charset="0"/>
              </a:rPr>
              <a:t>Stem</a:t>
            </a:r>
            <a:r>
              <a:rPr lang="es-AR" dirty="0">
                <a:solidFill>
                  <a:srgbClr val="FF0000"/>
                </a:solidFill>
                <a:latin typeface="Arial" panose="020B0604020202020204" pitchFamily="34" charset="0"/>
                <a:cs typeface="Arial" panose="020B0604020202020204" pitchFamily="34" charset="0"/>
              </a:rPr>
              <a:t> </a:t>
            </a:r>
            <a:r>
              <a:rPr lang="es-AR" dirty="0" err="1">
                <a:solidFill>
                  <a:srgbClr val="FF0000"/>
                </a:solidFill>
                <a:latin typeface="Arial" panose="020B0604020202020204" pitchFamily="34" charset="0"/>
                <a:cs typeface="Arial" panose="020B0604020202020204" pitchFamily="34" charset="0"/>
              </a:rPr>
              <a:t>cells</a:t>
            </a:r>
            <a:r>
              <a:rPr lang="es-AR" dirty="0">
                <a:solidFill>
                  <a:srgbClr val="FF0000"/>
                </a:solidFill>
                <a:latin typeface="Arial" panose="020B0604020202020204" pitchFamily="34" charset="0"/>
                <a:cs typeface="Arial" panose="020B0604020202020204" pitchFamily="34" charset="0"/>
              </a:rPr>
              <a:t> embrionarias</a:t>
            </a:r>
          </a:p>
        </p:txBody>
      </p:sp>
      <p:sp>
        <p:nvSpPr>
          <p:cNvPr id="7" name="CuadroTexto 6"/>
          <p:cNvSpPr txBox="1"/>
          <p:nvPr/>
        </p:nvSpPr>
        <p:spPr>
          <a:xfrm>
            <a:off x="5307330" y="2686050"/>
            <a:ext cx="2339340" cy="646331"/>
          </a:xfrm>
          <a:prstGeom prst="rect">
            <a:avLst/>
          </a:prstGeom>
          <a:noFill/>
        </p:spPr>
        <p:txBody>
          <a:bodyPr wrap="square" rtlCol="0">
            <a:spAutoFit/>
          </a:bodyPr>
          <a:lstStyle/>
          <a:p>
            <a:r>
              <a:rPr lang="es-AR" b="1" dirty="0" err="1">
                <a:solidFill>
                  <a:srgbClr val="0000FF"/>
                </a:solidFill>
                <a:latin typeface="Arial" panose="020B0604020202020204" pitchFamily="34" charset="0"/>
                <a:cs typeface="Arial" panose="020B0604020202020204" pitchFamily="34" charset="0"/>
              </a:rPr>
              <a:t>Induced</a:t>
            </a:r>
            <a:r>
              <a:rPr lang="es-AR" b="1" dirty="0">
                <a:solidFill>
                  <a:srgbClr val="0000FF"/>
                </a:solidFill>
                <a:latin typeface="Arial" panose="020B0604020202020204" pitchFamily="34" charset="0"/>
                <a:cs typeface="Arial" panose="020B0604020202020204" pitchFamily="34" charset="0"/>
              </a:rPr>
              <a:t> </a:t>
            </a:r>
            <a:r>
              <a:rPr lang="es-AR" b="1" dirty="0" err="1">
                <a:solidFill>
                  <a:srgbClr val="0000FF"/>
                </a:solidFill>
                <a:latin typeface="Arial" panose="020B0604020202020204" pitchFamily="34" charset="0"/>
                <a:cs typeface="Arial" panose="020B0604020202020204" pitchFamily="34" charset="0"/>
              </a:rPr>
              <a:t>P</a:t>
            </a:r>
            <a:r>
              <a:rPr lang="es-AR" dirty="0" err="1">
                <a:solidFill>
                  <a:srgbClr val="0000FF"/>
                </a:solidFill>
                <a:latin typeface="Arial" panose="020B0604020202020204" pitchFamily="34" charset="0"/>
                <a:cs typeface="Arial" panose="020B0604020202020204" pitchFamily="34" charset="0"/>
              </a:rPr>
              <a:t>luripotent</a:t>
            </a:r>
            <a:r>
              <a:rPr lang="es-AR" dirty="0">
                <a:solidFill>
                  <a:srgbClr val="0000FF"/>
                </a:solidFill>
                <a:latin typeface="Arial" panose="020B0604020202020204" pitchFamily="34" charset="0"/>
                <a:cs typeface="Arial" panose="020B0604020202020204" pitchFamily="34" charset="0"/>
              </a:rPr>
              <a:t> </a:t>
            </a:r>
            <a:r>
              <a:rPr lang="es-AR" b="1" dirty="0" err="1">
                <a:solidFill>
                  <a:srgbClr val="0000FF"/>
                </a:solidFill>
                <a:latin typeface="Arial" panose="020B0604020202020204" pitchFamily="34" charset="0"/>
                <a:cs typeface="Arial" panose="020B0604020202020204" pitchFamily="34" charset="0"/>
              </a:rPr>
              <a:t>S</a:t>
            </a:r>
            <a:r>
              <a:rPr lang="es-AR" dirty="0" err="1">
                <a:solidFill>
                  <a:srgbClr val="0000FF"/>
                </a:solidFill>
                <a:latin typeface="Arial" panose="020B0604020202020204" pitchFamily="34" charset="0"/>
                <a:cs typeface="Arial" panose="020B0604020202020204" pitchFamily="34" charset="0"/>
              </a:rPr>
              <a:t>tem</a:t>
            </a:r>
            <a:r>
              <a:rPr lang="es-AR" dirty="0">
                <a:solidFill>
                  <a:srgbClr val="0000FF"/>
                </a:solidFill>
                <a:latin typeface="Arial" panose="020B0604020202020204" pitchFamily="34" charset="0"/>
                <a:cs typeface="Arial" panose="020B0604020202020204" pitchFamily="34" charset="0"/>
              </a:rPr>
              <a:t> </a:t>
            </a:r>
            <a:r>
              <a:rPr lang="es-AR" b="1" dirty="0" err="1">
                <a:solidFill>
                  <a:srgbClr val="0000FF"/>
                </a:solidFill>
                <a:latin typeface="Arial" panose="020B0604020202020204" pitchFamily="34" charset="0"/>
                <a:cs typeface="Arial" panose="020B0604020202020204" pitchFamily="34" charset="0"/>
              </a:rPr>
              <a:t>c</a:t>
            </a:r>
            <a:r>
              <a:rPr lang="es-AR" dirty="0" err="1">
                <a:solidFill>
                  <a:srgbClr val="0000FF"/>
                </a:solidFill>
                <a:latin typeface="Arial" panose="020B0604020202020204" pitchFamily="34" charset="0"/>
                <a:cs typeface="Arial" panose="020B0604020202020204" pitchFamily="34" charset="0"/>
              </a:rPr>
              <a:t>ells</a:t>
            </a:r>
            <a:endParaRPr lang="es-AR" dirty="0">
              <a:solidFill>
                <a:srgbClr val="0000FF"/>
              </a:solidFill>
              <a:latin typeface="Arial" panose="020B0604020202020204" pitchFamily="34" charset="0"/>
              <a:cs typeface="Arial" panose="020B0604020202020204" pitchFamily="34" charset="0"/>
            </a:endParaRPr>
          </a:p>
        </p:txBody>
      </p:sp>
      <p:sp>
        <p:nvSpPr>
          <p:cNvPr id="8" name="CuadroTexto 7"/>
          <p:cNvSpPr txBox="1"/>
          <p:nvPr/>
        </p:nvSpPr>
        <p:spPr>
          <a:xfrm>
            <a:off x="6697980" y="1882500"/>
            <a:ext cx="1901190" cy="646331"/>
          </a:xfrm>
          <a:prstGeom prst="rect">
            <a:avLst/>
          </a:prstGeom>
          <a:noFill/>
        </p:spPr>
        <p:txBody>
          <a:bodyPr wrap="square" rtlCol="0">
            <a:spAutoFit/>
          </a:bodyPr>
          <a:lstStyle/>
          <a:p>
            <a:r>
              <a:rPr lang="es-AR" dirty="0">
                <a:solidFill>
                  <a:srgbClr val="0000FF"/>
                </a:solidFill>
                <a:latin typeface="Arial" panose="020B0604020202020204" pitchFamily="34" charset="0"/>
                <a:cs typeface="Arial" panose="020B0604020202020204" pitchFamily="34" charset="0"/>
              </a:rPr>
              <a:t>factores de </a:t>
            </a:r>
            <a:r>
              <a:rPr lang="es-AR" dirty="0" err="1">
                <a:solidFill>
                  <a:srgbClr val="0000FF"/>
                </a:solidFill>
                <a:latin typeface="Arial" panose="020B0604020202020204" pitchFamily="34" charset="0"/>
                <a:cs typeface="Arial" panose="020B0604020202020204" pitchFamily="34" charset="0"/>
              </a:rPr>
              <a:t>reprogramacion</a:t>
            </a:r>
            <a:endParaRPr lang="es-AR" dirty="0">
              <a:solidFill>
                <a:srgbClr val="0000FF"/>
              </a:solidFill>
              <a:latin typeface="Arial" panose="020B0604020202020204" pitchFamily="34" charset="0"/>
              <a:cs typeface="Arial" panose="020B0604020202020204" pitchFamily="34" charset="0"/>
            </a:endParaRPr>
          </a:p>
        </p:txBody>
      </p:sp>
      <p:sp>
        <p:nvSpPr>
          <p:cNvPr id="9" name="Rectángulo: esquinas redondeadas 8"/>
          <p:cNvSpPr/>
          <p:nvPr/>
        </p:nvSpPr>
        <p:spPr>
          <a:xfrm>
            <a:off x="1748790" y="1394456"/>
            <a:ext cx="2548890" cy="2063469"/>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10" name="Rectángulo: esquinas redondeadas 9"/>
          <p:cNvSpPr/>
          <p:nvPr/>
        </p:nvSpPr>
        <p:spPr>
          <a:xfrm>
            <a:off x="4455778" y="1383212"/>
            <a:ext cx="4747294" cy="2063469"/>
          </a:xfrm>
          <a:prstGeom prst="round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12" name="CuadroTexto 11"/>
          <p:cNvSpPr txBox="1"/>
          <p:nvPr/>
        </p:nvSpPr>
        <p:spPr>
          <a:xfrm>
            <a:off x="0" y="22652"/>
            <a:ext cx="9144000" cy="1077218"/>
          </a:xfrm>
          <a:prstGeom prst="rect">
            <a:avLst/>
          </a:prstGeom>
          <a:solidFill>
            <a:srgbClr val="FF0000"/>
          </a:solidFill>
        </p:spPr>
        <p:txBody>
          <a:bodyPr wrap="square" rtlCol="0">
            <a:spAutoFit/>
          </a:bodyPr>
          <a:lstStyle/>
          <a:p>
            <a:pPr algn="ctr"/>
            <a:r>
              <a:rPr lang="es-AR" sz="3200" dirty="0" err="1">
                <a:solidFill>
                  <a:schemeClr val="bg1"/>
                </a:solidFill>
                <a:latin typeface="Arial" panose="020B0604020202020204" pitchFamily="34" charset="0"/>
                <a:cs typeface="Arial" panose="020B0604020202020204" pitchFamily="34" charset="0"/>
              </a:rPr>
              <a:t>Ingenieria</a:t>
            </a:r>
            <a:r>
              <a:rPr lang="es-AR" sz="3200" dirty="0">
                <a:solidFill>
                  <a:schemeClr val="bg1"/>
                </a:solidFill>
                <a:latin typeface="Arial" panose="020B0604020202020204" pitchFamily="34" charset="0"/>
                <a:cs typeface="Arial" panose="020B0604020202020204" pitchFamily="34" charset="0"/>
              </a:rPr>
              <a:t> de tejidos/regeneración de </a:t>
            </a:r>
            <a:r>
              <a:rPr lang="es-AR" sz="3200" dirty="0" err="1">
                <a:solidFill>
                  <a:schemeClr val="bg1"/>
                </a:solidFill>
                <a:latin typeface="Arial" panose="020B0604020202020204" pitchFamily="34" charset="0"/>
                <a:cs typeface="Arial" panose="020B0604020202020204" pitchFamily="34" charset="0"/>
              </a:rPr>
              <a:t>organos</a:t>
            </a:r>
            <a:endParaRPr lang="es-AR" sz="3200" dirty="0">
              <a:solidFill>
                <a:schemeClr val="bg1"/>
              </a:solidFill>
              <a:latin typeface="Arial" panose="020B0604020202020204" pitchFamily="34" charset="0"/>
              <a:cs typeface="Arial" panose="020B0604020202020204" pitchFamily="34" charset="0"/>
            </a:endParaRPr>
          </a:p>
          <a:p>
            <a:pPr algn="ctr"/>
            <a:r>
              <a:rPr lang="es-AR" sz="3200" b="1" dirty="0">
                <a:solidFill>
                  <a:schemeClr val="bg1"/>
                </a:solidFill>
                <a:latin typeface="Arial" panose="020B0604020202020204" pitchFamily="34" charset="0"/>
                <a:cs typeface="Arial" panose="020B0604020202020204" pitchFamily="34" charset="0"/>
              </a:rPr>
              <a:t>Problema ético: origen de las </a:t>
            </a:r>
            <a:r>
              <a:rPr lang="es-AR" sz="3200" b="1" i="1" dirty="0" err="1">
                <a:solidFill>
                  <a:schemeClr val="bg1"/>
                </a:solidFill>
                <a:latin typeface="Arial" panose="020B0604020202020204" pitchFamily="34" charset="0"/>
                <a:cs typeface="Arial" panose="020B0604020202020204" pitchFamily="34" charset="0"/>
              </a:rPr>
              <a:t>stem</a:t>
            </a:r>
            <a:r>
              <a:rPr lang="es-AR" sz="3200" b="1" i="1" dirty="0">
                <a:solidFill>
                  <a:schemeClr val="bg1"/>
                </a:solidFill>
                <a:latin typeface="Arial" panose="020B0604020202020204" pitchFamily="34" charset="0"/>
                <a:cs typeface="Arial" panose="020B0604020202020204" pitchFamily="34" charset="0"/>
              </a:rPr>
              <a:t> </a:t>
            </a:r>
            <a:r>
              <a:rPr lang="es-AR" sz="3200" b="1" i="1" dirty="0" err="1">
                <a:solidFill>
                  <a:schemeClr val="bg1"/>
                </a:solidFill>
                <a:latin typeface="Arial" panose="020B0604020202020204" pitchFamily="34" charset="0"/>
                <a:cs typeface="Arial" panose="020B0604020202020204" pitchFamily="34" charset="0"/>
              </a:rPr>
              <a:t>cells</a:t>
            </a:r>
            <a:endParaRPr lang="es-AR" sz="3200" b="1" i="1" dirty="0">
              <a:solidFill>
                <a:schemeClr val="bg1"/>
              </a:solidFill>
              <a:latin typeface="Arial" panose="020B0604020202020204" pitchFamily="34" charset="0"/>
              <a:cs typeface="Arial" panose="020B0604020202020204" pitchFamily="34" charset="0"/>
            </a:endParaRPr>
          </a:p>
        </p:txBody>
      </p:sp>
      <p:sp>
        <p:nvSpPr>
          <p:cNvPr id="13" name="CuadroTexto 12"/>
          <p:cNvSpPr txBox="1"/>
          <p:nvPr/>
        </p:nvSpPr>
        <p:spPr>
          <a:xfrm>
            <a:off x="1863090" y="1779859"/>
            <a:ext cx="1771650" cy="646331"/>
          </a:xfrm>
          <a:prstGeom prst="rect">
            <a:avLst/>
          </a:prstGeom>
          <a:noFill/>
        </p:spPr>
        <p:txBody>
          <a:bodyPr wrap="square" rtlCol="0">
            <a:spAutoFit/>
          </a:bodyPr>
          <a:lstStyle/>
          <a:p>
            <a:r>
              <a:rPr lang="es-AR" b="1" dirty="0">
                <a:solidFill>
                  <a:srgbClr val="FF0000"/>
                </a:solidFill>
                <a:highlight>
                  <a:srgbClr val="FFFF00"/>
                </a:highlight>
                <a:latin typeface="Arial" panose="020B0604020202020204" pitchFamily="34" charset="0"/>
                <a:cs typeface="Arial" panose="020B0604020202020204" pitchFamily="34" charset="0"/>
              </a:rPr>
              <a:t>Embriones humanos</a:t>
            </a:r>
          </a:p>
        </p:txBody>
      </p:sp>
      <p:sp>
        <p:nvSpPr>
          <p:cNvPr id="14" name="CuadroTexto 13"/>
          <p:cNvSpPr txBox="1"/>
          <p:nvPr/>
        </p:nvSpPr>
        <p:spPr>
          <a:xfrm>
            <a:off x="4723447" y="3303802"/>
            <a:ext cx="3875723" cy="646331"/>
          </a:xfrm>
          <a:prstGeom prst="rect">
            <a:avLst/>
          </a:prstGeom>
          <a:noFill/>
        </p:spPr>
        <p:txBody>
          <a:bodyPr wrap="square" rtlCol="0">
            <a:spAutoFit/>
          </a:bodyPr>
          <a:lstStyle/>
          <a:p>
            <a:pPr algn="ctr"/>
            <a:r>
              <a:rPr lang="es-AR" b="1" dirty="0">
                <a:solidFill>
                  <a:srgbClr val="FF0000"/>
                </a:solidFill>
                <a:latin typeface="Arial" panose="020B0604020202020204" pitchFamily="34" charset="0"/>
                <a:cs typeface="Arial" panose="020B0604020202020204" pitchFamily="34" charset="0"/>
              </a:rPr>
              <a:t>Las </a:t>
            </a:r>
            <a:r>
              <a:rPr lang="es-AR" b="1" dirty="0" err="1">
                <a:solidFill>
                  <a:srgbClr val="FF0000"/>
                </a:solidFill>
                <a:latin typeface="Arial" panose="020B0604020202020204" pitchFamily="34" charset="0"/>
                <a:cs typeface="Arial" panose="020B0604020202020204" pitchFamily="34" charset="0"/>
              </a:rPr>
              <a:t>iPSC</a:t>
            </a:r>
            <a:r>
              <a:rPr lang="es-AR" b="1" dirty="0">
                <a:solidFill>
                  <a:srgbClr val="FF0000"/>
                </a:solidFill>
                <a:latin typeface="Arial" panose="020B0604020202020204" pitchFamily="34" charset="0"/>
                <a:cs typeface="Arial" panose="020B0604020202020204" pitchFamily="34" charset="0"/>
              </a:rPr>
              <a:t> son células adultas “obligadas a rejuvenecer</a:t>
            </a:r>
            <a:r>
              <a:rPr lang="es-AR"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298220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10"/>
                                        </p:tgtEl>
                                      </p:cBhvr>
                                    </p:animEffect>
                                    <p:set>
                                      <p:cBhvr>
                                        <p:cTn id="11" dur="1" fill="hold">
                                          <p:stCondLst>
                                            <p:cond delay="499"/>
                                          </p:stCondLst>
                                        </p:cTn>
                                        <p:tgtEl>
                                          <p:spTgt spid="1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3" grpId="0"/>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www.nature.com/nature/journal/v481/n7381/images/nature10761-f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2" y="286706"/>
            <a:ext cx="8109585" cy="6823710"/>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p:cNvSpPr txBox="1"/>
          <p:nvPr/>
        </p:nvSpPr>
        <p:spPr>
          <a:xfrm>
            <a:off x="0" y="0"/>
            <a:ext cx="9144000" cy="584775"/>
          </a:xfrm>
          <a:prstGeom prst="rect">
            <a:avLst/>
          </a:prstGeom>
          <a:solidFill>
            <a:srgbClr val="FF0000"/>
          </a:solidFill>
        </p:spPr>
        <p:txBody>
          <a:bodyPr wrap="square" rtlCol="0">
            <a:spAutoFit/>
          </a:bodyPr>
          <a:lstStyle/>
          <a:p>
            <a:pPr algn="ctr"/>
            <a:r>
              <a:rPr lang="es-AR" sz="3200" dirty="0">
                <a:solidFill>
                  <a:schemeClr val="bg1"/>
                </a:solidFill>
                <a:latin typeface="Arial" panose="020B0604020202020204" pitchFamily="34" charset="0"/>
                <a:cs typeface="Arial" panose="020B0604020202020204" pitchFamily="34" charset="0"/>
              </a:rPr>
              <a:t>Reprogramación celular: </a:t>
            </a:r>
            <a:r>
              <a:rPr lang="es-AR" sz="3200" b="1" dirty="0">
                <a:solidFill>
                  <a:schemeClr val="bg1"/>
                </a:solidFill>
                <a:latin typeface="Arial" panose="020B0604020202020204" pitchFamily="34" charset="0"/>
                <a:cs typeface="Arial" panose="020B0604020202020204" pitchFamily="34" charset="0"/>
              </a:rPr>
              <a:t>volviendo atrás el reloj</a:t>
            </a:r>
          </a:p>
        </p:txBody>
      </p:sp>
      <p:sp>
        <p:nvSpPr>
          <p:cNvPr id="7" name="CuadroTexto 6"/>
          <p:cNvSpPr txBox="1"/>
          <p:nvPr/>
        </p:nvSpPr>
        <p:spPr>
          <a:xfrm>
            <a:off x="2634138" y="5064022"/>
            <a:ext cx="3875723" cy="646331"/>
          </a:xfrm>
          <a:prstGeom prst="rect">
            <a:avLst/>
          </a:prstGeom>
          <a:noFill/>
        </p:spPr>
        <p:txBody>
          <a:bodyPr wrap="square" rtlCol="0">
            <a:spAutoFit/>
          </a:bodyPr>
          <a:lstStyle/>
          <a:p>
            <a:pPr algn="ctr"/>
            <a:r>
              <a:rPr lang="es-AR" b="1" dirty="0">
                <a:solidFill>
                  <a:srgbClr val="FF0000"/>
                </a:solidFill>
                <a:latin typeface="Arial" panose="020B0604020202020204" pitchFamily="34" charset="0"/>
                <a:cs typeface="Arial" panose="020B0604020202020204" pitchFamily="34" charset="0"/>
              </a:rPr>
              <a:t>Las </a:t>
            </a:r>
            <a:r>
              <a:rPr lang="es-AR" b="1" dirty="0" err="1">
                <a:solidFill>
                  <a:srgbClr val="FF0000"/>
                </a:solidFill>
                <a:latin typeface="Arial" panose="020B0604020202020204" pitchFamily="34" charset="0"/>
                <a:cs typeface="Arial" panose="020B0604020202020204" pitchFamily="34" charset="0"/>
              </a:rPr>
              <a:t>iPSC</a:t>
            </a:r>
            <a:r>
              <a:rPr lang="es-AR" b="1" dirty="0">
                <a:solidFill>
                  <a:srgbClr val="FF0000"/>
                </a:solidFill>
                <a:latin typeface="Arial" panose="020B0604020202020204" pitchFamily="34" charset="0"/>
                <a:cs typeface="Arial" panose="020B0604020202020204" pitchFamily="34" charset="0"/>
              </a:rPr>
              <a:t> son células adultas “obligadas a rejuvenecer</a:t>
            </a:r>
            <a:r>
              <a:rPr lang="es-AR"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8113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http://media3.s-nbcnews.com/i/msnbc/Components/Art/HEALTH/060403/AP_Bladde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697" y="1498147"/>
            <a:ext cx="8389334" cy="4082510"/>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p:cNvSpPr txBox="1"/>
          <p:nvPr/>
        </p:nvSpPr>
        <p:spPr>
          <a:xfrm>
            <a:off x="0" y="0"/>
            <a:ext cx="9144000" cy="1077218"/>
          </a:xfrm>
          <a:prstGeom prst="rect">
            <a:avLst/>
          </a:prstGeom>
          <a:solidFill>
            <a:srgbClr val="FF0000"/>
          </a:solidFill>
        </p:spPr>
        <p:txBody>
          <a:bodyPr wrap="square" rtlCol="0">
            <a:spAutoFit/>
          </a:bodyPr>
          <a:lstStyle/>
          <a:p>
            <a:pPr algn="ctr"/>
            <a:r>
              <a:rPr lang="es-AR" sz="3200" b="1" dirty="0" err="1">
                <a:solidFill>
                  <a:schemeClr val="bg1"/>
                </a:solidFill>
                <a:latin typeface="Arial" panose="020B0604020202020204" pitchFamily="34" charset="0"/>
                <a:cs typeface="Arial" panose="020B0604020202020204" pitchFamily="34" charset="0"/>
              </a:rPr>
              <a:t>Regeneracion</a:t>
            </a:r>
            <a:r>
              <a:rPr lang="es-AR" sz="3200" b="1" dirty="0">
                <a:solidFill>
                  <a:schemeClr val="bg1"/>
                </a:solidFill>
                <a:latin typeface="Arial" panose="020B0604020202020204" pitchFamily="34" charset="0"/>
                <a:cs typeface="Arial" panose="020B0604020202020204" pitchFamily="34" charset="0"/>
              </a:rPr>
              <a:t> de órganos: necesidad de un “armazón” (</a:t>
            </a:r>
            <a:r>
              <a:rPr lang="es-AR" sz="3200" b="1" i="1" dirty="0" err="1">
                <a:solidFill>
                  <a:schemeClr val="bg1"/>
                </a:solidFill>
                <a:latin typeface="Arial" panose="020B0604020202020204" pitchFamily="34" charset="0"/>
                <a:cs typeface="Arial" panose="020B0604020202020204" pitchFamily="34" charset="0"/>
              </a:rPr>
              <a:t>scaffold</a:t>
            </a:r>
            <a:r>
              <a:rPr lang="es-AR" sz="3200" b="1" dirty="0">
                <a:solidFill>
                  <a:schemeClr val="bg1"/>
                </a:solidFill>
                <a:latin typeface="Arial" panose="020B0604020202020204" pitchFamily="34" charset="0"/>
                <a:cs typeface="Arial" panose="020B0604020202020204" pitchFamily="34" charset="0"/>
              </a:rPr>
              <a:t>) para las </a:t>
            </a:r>
            <a:r>
              <a:rPr lang="es-AR" sz="3200" b="1" dirty="0" err="1">
                <a:solidFill>
                  <a:schemeClr val="bg1"/>
                </a:solidFill>
                <a:latin typeface="Arial" panose="020B0604020202020204" pitchFamily="34" charset="0"/>
                <a:cs typeface="Arial" panose="020B0604020202020204" pitchFamily="34" charset="0"/>
              </a:rPr>
              <a:t>celulas</a:t>
            </a:r>
            <a:endParaRPr lang="es-AR" sz="3200" b="1" dirty="0">
              <a:solidFill>
                <a:schemeClr val="bg1"/>
              </a:solidFill>
              <a:latin typeface="Arial" panose="020B0604020202020204" pitchFamily="34" charset="0"/>
              <a:cs typeface="Arial" panose="020B0604020202020204" pitchFamily="34" charset="0"/>
            </a:endParaRPr>
          </a:p>
        </p:txBody>
      </p:sp>
      <p:sp>
        <p:nvSpPr>
          <p:cNvPr id="4" name="CuadroTexto 3"/>
          <p:cNvSpPr txBox="1"/>
          <p:nvPr/>
        </p:nvSpPr>
        <p:spPr>
          <a:xfrm>
            <a:off x="4856364" y="5232145"/>
            <a:ext cx="1913560" cy="769441"/>
          </a:xfrm>
          <a:prstGeom prst="rect">
            <a:avLst/>
          </a:prstGeom>
          <a:solidFill>
            <a:schemeClr val="bg1"/>
          </a:solidFill>
          <a:effectLst>
            <a:glow rad="228600">
              <a:schemeClr val="accent1">
                <a:satMod val="175000"/>
                <a:alpha val="40000"/>
              </a:schemeClr>
            </a:glow>
          </a:effectLst>
        </p:spPr>
        <p:txBody>
          <a:bodyPr wrap="square" rtlCol="0">
            <a:spAutoFit/>
          </a:bodyPr>
          <a:lstStyle/>
          <a:p>
            <a:pPr algn="ctr"/>
            <a:r>
              <a:rPr lang="es-AR" sz="4400" b="1" dirty="0">
                <a:solidFill>
                  <a:srgbClr val="0000FF"/>
                </a:solidFill>
                <a:latin typeface="Arial" panose="020B0604020202020204" pitchFamily="34" charset="0"/>
                <a:cs typeface="Arial" panose="020B0604020202020204" pitchFamily="34" charset="0"/>
              </a:rPr>
              <a:t>Nano!</a:t>
            </a:r>
          </a:p>
        </p:txBody>
      </p:sp>
    </p:spTree>
    <p:extLst>
      <p:ext uri="{BB962C8B-B14F-4D97-AF65-F5344CB8AC3E}">
        <p14:creationId xmlns:p14="http://schemas.microsoft.com/office/powerpoint/2010/main" val="505155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27" presetClass="emph" presetSubtype="0" repeatCount="indefinite" fill="remove" grpId="1" nodeType="withEffect">
                                  <p:stCondLst>
                                    <p:cond delay="0"/>
                                  </p:stCondLst>
                                  <p:childTnLst>
                                    <p:animClr clrSpc="rgb" dir="cw">
                                      <p:cBhvr override="childStyle">
                                        <p:cTn id="8" dur="250" autoRev="1" fill="remove"/>
                                        <p:tgtEl>
                                          <p:spTgt spid="4"/>
                                        </p:tgtEl>
                                        <p:attrNameLst>
                                          <p:attrName>style.color</p:attrName>
                                        </p:attrNameLst>
                                      </p:cBhvr>
                                      <p:to>
                                        <a:schemeClr val="bg1"/>
                                      </p:to>
                                    </p:animClr>
                                    <p:animClr clrSpc="rgb" dir="cw">
                                      <p:cBhvr>
                                        <p:cTn id="9" dur="250" autoRev="1" fill="remove"/>
                                        <p:tgtEl>
                                          <p:spTgt spid="4"/>
                                        </p:tgtEl>
                                        <p:attrNameLst>
                                          <p:attrName>fillcolor</p:attrName>
                                        </p:attrNameLst>
                                      </p:cBhvr>
                                      <p:to>
                                        <a:schemeClr val="bg1"/>
                                      </p:to>
                                    </p:animClr>
                                    <p:set>
                                      <p:cBhvr>
                                        <p:cTn id="10" dur="250" autoRev="1" fill="remove"/>
                                        <p:tgtEl>
                                          <p:spTgt spid="4"/>
                                        </p:tgtEl>
                                        <p:attrNameLst>
                                          <p:attrName>fill.type</p:attrName>
                                        </p:attrNameLst>
                                      </p:cBhvr>
                                      <p:to>
                                        <p:strVal val="solid"/>
                                      </p:to>
                                    </p:set>
                                    <p:set>
                                      <p:cBhvr>
                                        <p:cTn id="11" dur="250" autoRev="1" fill="remove"/>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images.iop.org/objects/med/news/6/11/68/pic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 y="771148"/>
            <a:ext cx="9201150" cy="5757291"/>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p:cNvSpPr txBox="1"/>
          <p:nvPr/>
        </p:nvSpPr>
        <p:spPr>
          <a:xfrm>
            <a:off x="0" y="0"/>
            <a:ext cx="9144000" cy="1077218"/>
          </a:xfrm>
          <a:prstGeom prst="rect">
            <a:avLst/>
          </a:prstGeom>
          <a:solidFill>
            <a:srgbClr val="FF0000"/>
          </a:solidFill>
        </p:spPr>
        <p:txBody>
          <a:bodyPr wrap="square" rtlCol="0">
            <a:spAutoFit/>
          </a:bodyPr>
          <a:lstStyle/>
          <a:p>
            <a:pPr algn="ctr"/>
            <a:r>
              <a:rPr lang="es-AR" sz="3200" b="1" dirty="0" err="1">
                <a:solidFill>
                  <a:schemeClr val="bg1"/>
                </a:solidFill>
                <a:latin typeface="Arial" panose="020B0604020202020204" pitchFamily="34" charset="0"/>
                <a:cs typeface="Arial" panose="020B0604020202020204" pitchFamily="34" charset="0"/>
              </a:rPr>
              <a:t>Regeneracion</a:t>
            </a:r>
            <a:r>
              <a:rPr lang="es-AR" sz="3200" b="1" dirty="0">
                <a:solidFill>
                  <a:schemeClr val="bg1"/>
                </a:solidFill>
                <a:latin typeface="Arial" panose="020B0604020202020204" pitchFamily="34" charset="0"/>
                <a:cs typeface="Arial" panose="020B0604020202020204" pitchFamily="34" charset="0"/>
              </a:rPr>
              <a:t> de órganos: necesidad de un “armazón” (</a:t>
            </a:r>
            <a:r>
              <a:rPr lang="es-AR" sz="3200" b="1" i="1" dirty="0" err="1">
                <a:solidFill>
                  <a:schemeClr val="bg1"/>
                </a:solidFill>
                <a:latin typeface="Arial" panose="020B0604020202020204" pitchFamily="34" charset="0"/>
                <a:cs typeface="Arial" panose="020B0604020202020204" pitchFamily="34" charset="0"/>
              </a:rPr>
              <a:t>scaffold</a:t>
            </a:r>
            <a:r>
              <a:rPr lang="es-AR" sz="3200" b="1" dirty="0">
                <a:solidFill>
                  <a:schemeClr val="bg1"/>
                </a:solidFill>
                <a:latin typeface="Arial" panose="020B0604020202020204" pitchFamily="34" charset="0"/>
                <a:cs typeface="Arial" panose="020B0604020202020204" pitchFamily="34" charset="0"/>
              </a:rPr>
              <a:t>) para las </a:t>
            </a:r>
            <a:r>
              <a:rPr lang="es-AR" sz="3200" b="1" dirty="0" err="1">
                <a:solidFill>
                  <a:schemeClr val="bg1"/>
                </a:solidFill>
                <a:latin typeface="Arial" panose="020B0604020202020204" pitchFamily="34" charset="0"/>
                <a:cs typeface="Arial" panose="020B0604020202020204" pitchFamily="34" charset="0"/>
              </a:rPr>
              <a:t>celulas</a:t>
            </a:r>
            <a:endParaRPr lang="es-AR" sz="3200" b="1" dirty="0">
              <a:solidFill>
                <a:schemeClr val="bg1"/>
              </a:solidFill>
              <a:latin typeface="Arial" panose="020B0604020202020204" pitchFamily="34" charset="0"/>
              <a:cs typeface="Arial" panose="020B0604020202020204" pitchFamily="34" charset="0"/>
            </a:endParaRPr>
          </a:p>
        </p:txBody>
      </p:sp>
      <p:sp>
        <p:nvSpPr>
          <p:cNvPr id="7" name="CuadroTexto 6"/>
          <p:cNvSpPr txBox="1"/>
          <p:nvPr/>
        </p:nvSpPr>
        <p:spPr>
          <a:xfrm>
            <a:off x="3924532" y="2648667"/>
            <a:ext cx="1913560" cy="769441"/>
          </a:xfrm>
          <a:prstGeom prst="rect">
            <a:avLst/>
          </a:prstGeom>
          <a:solidFill>
            <a:schemeClr val="bg1"/>
          </a:solidFill>
          <a:effectLst>
            <a:glow rad="228600">
              <a:schemeClr val="accent1">
                <a:satMod val="175000"/>
                <a:alpha val="40000"/>
              </a:schemeClr>
            </a:glow>
          </a:effectLst>
        </p:spPr>
        <p:txBody>
          <a:bodyPr wrap="square" rtlCol="0">
            <a:spAutoFit/>
          </a:bodyPr>
          <a:lstStyle/>
          <a:p>
            <a:pPr algn="ctr"/>
            <a:r>
              <a:rPr lang="es-AR" sz="4400" b="1" dirty="0">
                <a:solidFill>
                  <a:srgbClr val="0000FF"/>
                </a:solidFill>
                <a:latin typeface="Arial" panose="020B0604020202020204" pitchFamily="34" charset="0"/>
                <a:cs typeface="Arial" panose="020B0604020202020204" pitchFamily="34" charset="0"/>
              </a:rPr>
              <a:t>Nano!</a:t>
            </a:r>
          </a:p>
        </p:txBody>
      </p:sp>
      <p:pic>
        <p:nvPicPr>
          <p:cNvPr id="5" name="Picture 2" descr="http://www.cdb.riken.jp/org/en/research/organ/images/archi_img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1033593"/>
            <a:ext cx="9169400" cy="5232400"/>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p:cNvSpPr txBox="1"/>
          <p:nvPr/>
        </p:nvSpPr>
        <p:spPr>
          <a:xfrm>
            <a:off x="3695932" y="2880352"/>
            <a:ext cx="1913560" cy="769441"/>
          </a:xfrm>
          <a:prstGeom prst="rect">
            <a:avLst/>
          </a:prstGeom>
          <a:solidFill>
            <a:schemeClr val="bg1"/>
          </a:solidFill>
          <a:effectLst>
            <a:glow rad="228600">
              <a:schemeClr val="accent1">
                <a:satMod val="175000"/>
                <a:alpha val="40000"/>
              </a:schemeClr>
            </a:glow>
          </a:effectLst>
        </p:spPr>
        <p:txBody>
          <a:bodyPr wrap="square" rtlCol="0">
            <a:spAutoFit/>
          </a:bodyPr>
          <a:lstStyle/>
          <a:p>
            <a:pPr algn="ctr"/>
            <a:r>
              <a:rPr lang="es-AR" sz="4400" b="1" dirty="0">
                <a:solidFill>
                  <a:srgbClr val="0000FF"/>
                </a:solidFill>
                <a:latin typeface="Arial" panose="020B0604020202020204" pitchFamily="34" charset="0"/>
                <a:cs typeface="Arial" panose="020B0604020202020204" pitchFamily="34" charset="0"/>
              </a:rPr>
              <a:t>Nano!</a:t>
            </a:r>
          </a:p>
        </p:txBody>
      </p:sp>
    </p:spTree>
    <p:extLst>
      <p:ext uri="{BB962C8B-B14F-4D97-AF65-F5344CB8AC3E}">
        <p14:creationId xmlns:p14="http://schemas.microsoft.com/office/powerpoint/2010/main" val="2344905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27" presetClass="emph" presetSubtype="0" repeatCount="indefinite" fill="remove" grpId="1" nodeType="withEffect">
                                  <p:stCondLst>
                                    <p:cond delay="0"/>
                                  </p:stCondLst>
                                  <p:childTnLst>
                                    <p:animClr clrSpc="rgb" dir="cw">
                                      <p:cBhvr override="childStyle">
                                        <p:cTn id="8" dur="250" autoRev="1" fill="remove"/>
                                        <p:tgtEl>
                                          <p:spTgt spid="7"/>
                                        </p:tgtEl>
                                        <p:attrNameLst>
                                          <p:attrName>style.color</p:attrName>
                                        </p:attrNameLst>
                                      </p:cBhvr>
                                      <p:to>
                                        <a:schemeClr val="bg1"/>
                                      </p:to>
                                    </p:animClr>
                                    <p:animClr clrSpc="rgb" dir="cw">
                                      <p:cBhvr>
                                        <p:cTn id="9" dur="250" autoRev="1" fill="remove"/>
                                        <p:tgtEl>
                                          <p:spTgt spid="7"/>
                                        </p:tgtEl>
                                        <p:attrNameLst>
                                          <p:attrName>fillcolor</p:attrName>
                                        </p:attrNameLst>
                                      </p:cBhvr>
                                      <p:to>
                                        <a:schemeClr val="bg1"/>
                                      </p:to>
                                    </p:animClr>
                                    <p:set>
                                      <p:cBhvr>
                                        <p:cTn id="10" dur="250" autoRev="1" fill="remove"/>
                                        <p:tgtEl>
                                          <p:spTgt spid="7"/>
                                        </p:tgtEl>
                                        <p:attrNameLst>
                                          <p:attrName>fill.type</p:attrName>
                                        </p:attrNameLst>
                                      </p:cBhvr>
                                      <p:to>
                                        <p:strVal val="solid"/>
                                      </p:to>
                                    </p:set>
                                    <p:set>
                                      <p:cBhvr>
                                        <p:cTn id="11" dur="250" autoRev="1" fill="remove"/>
                                        <p:tgtEl>
                                          <p:spTgt spid="7"/>
                                        </p:tgtEl>
                                        <p:attrNameLst>
                                          <p:attrName>fill.on</p:attrName>
                                        </p:attrNameLst>
                                      </p:cBhvr>
                                      <p:to>
                                        <p:strVal val="tru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27" presetClass="emph" presetSubtype="0" repeatCount="indefinite" fill="remove" grpId="1" nodeType="withEffect">
                                  <p:stCondLst>
                                    <p:cond delay="0"/>
                                  </p:stCondLst>
                                  <p:childTnLst>
                                    <p:animClr clrSpc="rgb" dir="cw">
                                      <p:cBhvr override="childStyle">
                                        <p:cTn id="21" dur="250" autoRev="1" fill="remove"/>
                                        <p:tgtEl>
                                          <p:spTgt spid="9"/>
                                        </p:tgtEl>
                                        <p:attrNameLst>
                                          <p:attrName>style.color</p:attrName>
                                        </p:attrNameLst>
                                      </p:cBhvr>
                                      <p:to>
                                        <a:schemeClr val="bg1"/>
                                      </p:to>
                                    </p:animClr>
                                    <p:animClr clrSpc="rgb" dir="cw">
                                      <p:cBhvr>
                                        <p:cTn id="22" dur="250" autoRev="1" fill="remove"/>
                                        <p:tgtEl>
                                          <p:spTgt spid="9"/>
                                        </p:tgtEl>
                                        <p:attrNameLst>
                                          <p:attrName>fillcolor</p:attrName>
                                        </p:attrNameLst>
                                      </p:cBhvr>
                                      <p:to>
                                        <a:schemeClr val="bg1"/>
                                      </p:to>
                                    </p:animClr>
                                    <p:set>
                                      <p:cBhvr>
                                        <p:cTn id="23" dur="250" autoRev="1" fill="remove"/>
                                        <p:tgtEl>
                                          <p:spTgt spid="9"/>
                                        </p:tgtEl>
                                        <p:attrNameLst>
                                          <p:attrName>fill.type</p:attrName>
                                        </p:attrNameLst>
                                      </p:cBhvr>
                                      <p:to>
                                        <p:strVal val="solid"/>
                                      </p:to>
                                    </p:set>
                                    <p:set>
                                      <p:cBhvr>
                                        <p:cTn id="24" dur="250" autoRev="1" fill="remove"/>
                                        <p:tgtEl>
                                          <p:spTgt spid="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image.slidesharecdn.com/fols2013slideshare-130907172516-/95/the-future-of-life-sciences-2013-for-max-planck-institute-32-638.jpg?cb=14438977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7"/>
            <a:ext cx="9115425" cy="6843713"/>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3753082" y="3051422"/>
            <a:ext cx="1913560" cy="769441"/>
          </a:xfrm>
          <a:prstGeom prst="rect">
            <a:avLst/>
          </a:prstGeom>
          <a:solidFill>
            <a:schemeClr val="bg1"/>
          </a:solidFill>
          <a:effectLst>
            <a:glow rad="228600">
              <a:schemeClr val="accent1">
                <a:satMod val="175000"/>
                <a:alpha val="40000"/>
              </a:schemeClr>
            </a:glow>
          </a:effectLst>
        </p:spPr>
        <p:txBody>
          <a:bodyPr wrap="square" rtlCol="0">
            <a:spAutoFit/>
          </a:bodyPr>
          <a:lstStyle/>
          <a:p>
            <a:pPr algn="ctr"/>
            <a:r>
              <a:rPr lang="es-AR" sz="4400" b="1" dirty="0">
                <a:solidFill>
                  <a:srgbClr val="0000FF"/>
                </a:solidFill>
                <a:latin typeface="Arial" panose="020B0604020202020204" pitchFamily="34" charset="0"/>
                <a:cs typeface="Arial" panose="020B0604020202020204" pitchFamily="34" charset="0"/>
              </a:rPr>
              <a:t>Nano!</a:t>
            </a:r>
          </a:p>
        </p:txBody>
      </p:sp>
    </p:spTree>
    <p:extLst>
      <p:ext uri="{BB962C8B-B14F-4D97-AF65-F5344CB8AC3E}">
        <p14:creationId xmlns:p14="http://schemas.microsoft.com/office/powerpoint/2010/main" val="968587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27" presetClass="emph" presetSubtype="0" repeatCount="indefinite" fill="remove" grpId="1" nodeType="withEffect">
                                  <p:stCondLst>
                                    <p:cond delay="0"/>
                                  </p:stCondLst>
                                  <p:childTnLst>
                                    <p:animClr clrSpc="rgb" dir="cw">
                                      <p:cBhvr override="childStyle">
                                        <p:cTn id="8" dur="250" autoRev="1" fill="remove"/>
                                        <p:tgtEl>
                                          <p:spTgt spid="5"/>
                                        </p:tgtEl>
                                        <p:attrNameLst>
                                          <p:attrName>style.color</p:attrName>
                                        </p:attrNameLst>
                                      </p:cBhvr>
                                      <p:to>
                                        <a:schemeClr val="bg1"/>
                                      </p:to>
                                    </p:animClr>
                                    <p:animClr clrSpc="rgb" dir="cw">
                                      <p:cBhvr>
                                        <p:cTn id="9" dur="250" autoRev="1" fill="remove"/>
                                        <p:tgtEl>
                                          <p:spTgt spid="5"/>
                                        </p:tgtEl>
                                        <p:attrNameLst>
                                          <p:attrName>fillcolor</p:attrName>
                                        </p:attrNameLst>
                                      </p:cBhvr>
                                      <p:to>
                                        <a:schemeClr val="bg1"/>
                                      </p:to>
                                    </p:animClr>
                                    <p:set>
                                      <p:cBhvr>
                                        <p:cTn id="10" dur="250" autoRev="1" fill="remove"/>
                                        <p:tgtEl>
                                          <p:spTgt spid="5"/>
                                        </p:tgtEl>
                                        <p:attrNameLst>
                                          <p:attrName>fill.type</p:attrName>
                                        </p:attrNameLst>
                                      </p:cBhvr>
                                      <p:to>
                                        <p:strVal val="solid"/>
                                      </p:to>
                                    </p:set>
                                    <p:set>
                                      <p:cBhvr>
                                        <p:cTn id="11" dur="250" autoRev="1" fill="remove"/>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52CC9F2-E162-42F8-A714-1C9910D83AC8}"/>
              </a:ext>
            </a:extLst>
          </p:cNvPr>
          <p:cNvSpPr txBox="1"/>
          <p:nvPr/>
        </p:nvSpPr>
        <p:spPr>
          <a:xfrm>
            <a:off x="0" y="1922591"/>
            <a:ext cx="9144000" cy="1938992"/>
          </a:xfrm>
          <a:prstGeom prst="rect">
            <a:avLst/>
          </a:prstGeom>
          <a:noFill/>
          <a:effectLst>
            <a:glow rad="228600">
              <a:schemeClr val="accent5">
                <a:satMod val="175000"/>
                <a:alpha val="40000"/>
              </a:schemeClr>
            </a:glow>
            <a:reflection blurRad="6350" stA="50000" endA="300" endPos="40000" dir="5400000" sy="-100000" algn="bl" rotWithShape="0"/>
          </a:effectLst>
        </p:spPr>
        <p:txBody>
          <a:bodyPr wrap="square" rtlCol="0">
            <a:spAutoFit/>
          </a:bodyPr>
          <a:lstStyle/>
          <a:p>
            <a:pPr algn="ctr"/>
            <a:r>
              <a:rPr lang="es-AR" sz="2800" dirty="0" err="1">
                <a:latin typeface="Arial" panose="020B0604020202020204" pitchFamily="34" charset="0"/>
                <a:cs typeface="Arial" panose="020B0604020202020204" pitchFamily="34" charset="0"/>
              </a:rPr>
              <a:t>Nanobiotecnologia</a:t>
            </a:r>
            <a:r>
              <a:rPr lang="es-AR" sz="2800" dirty="0">
                <a:latin typeface="Arial" panose="020B0604020202020204" pitchFamily="34" charset="0"/>
                <a:cs typeface="Arial" panose="020B0604020202020204" pitchFamily="34" charset="0"/>
              </a:rPr>
              <a:t>: </a:t>
            </a:r>
            <a:r>
              <a:rPr lang="es-AR" sz="6000" dirty="0">
                <a:solidFill>
                  <a:srgbClr val="FF0000"/>
                </a:solidFill>
                <a:latin typeface="Bobcaygeon Plain BRK" pitchFamily="2" charset="0"/>
                <a:cs typeface="Arial" panose="020B0604020202020204" pitchFamily="34" charset="0"/>
              </a:rPr>
              <a:t>un nuevo paradigma en terapéutica </a:t>
            </a:r>
          </a:p>
        </p:txBody>
      </p:sp>
      <p:sp>
        <p:nvSpPr>
          <p:cNvPr id="5" name="Rectángulo 4">
            <a:extLst>
              <a:ext uri="{FF2B5EF4-FFF2-40B4-BE49-F238E27FC236}">
                <a16:creationId xmlns:a16="http://schemas.microsoft.com/office/drawing/2014/main" id="{59111CDB-3ADA-4520-AF3C-28B08C6AE0EC}"/>
              </a:ext>
            </a:extLst>
          </p:cNvPr>
          <p:cNvSpPr/>
          <p:nvPr/>
        </p:nvSpPr>
        <p:spPr>
          <a:xfrm>
            <a:off x="0" y="1448973"/>
            <a:ext cx="9144000" cy="1547445"/>
          </a:xfrm>
          <a:prstGeom prst="rect">
            <a:avLst/>
          </a:prstGeom>
          <a:noFill/>
          <a:ln>
            <a:noFill/>
          </a:ln>
          <a:effectLst>
            <a:glow rad="190500">
              <a:schemeClr val="accent1">
                <a:alpha val="50000"/>
              </a:schemeClr>
            </a:glow>
            <a:reflection blurRad="6350" stA="50000" endA="300" endPos="55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13501311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2D1B9180-1947-4A7B-8F78-A6D5F122DC8D}"/>
              </a:ext>
            </a:extLst>
          </p:cNvPr>
          <p:cNvSpPr/>
          <p:nvPr/>
        </p:nvSpPr>
        <p:spPr>
          <a:xfrm>
            <a:off x="119270" y="556591"/>
            <a:ext cx="8796462" cy="6042992"/>
          </a:xfrm>
          <a:prstGeom prst="rect">
            <a:avLst/>
          </a:prstGeom>
          <a:noFill/>
          <a:ln>
            <a:solidFill>
              <a:srgbClr val="3366CC"/>
            </a:solidFill>
          </a:ln>
          <a:effectLst>
            <a:glow rad="63500">
              <a:srgbClr val="3366CC">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nvGrpSpPr>
          <p:cNvPr id="5" name="Grupo 4">
            <a:extLst>
              <a:ext uri="{FF2B5EF4-FFF2-40B4-BE49-F238E27FC236}">
                <a16:creationId xmlns:a16="http://schemas.microsoft.com/office/drawing/2014/main" id="{CC6EE4BE-B3BD-4EDF-B372-8A5634638518}"/>
              </a:ext>
            </a:extLst>
          </p:cNvPr>
          <p:cNvGrpSpPr/>
          <p:nvPr/>
        </p:nvGrpSpPr>
        <p:grpSpPr>
          <a:xfrm>
            <a:off x="229387" y="726501"/>
            <a:ext cx="3344061" cy="2507571"/>
            <a:chOff x="229387" y="726501"/>
            <a:chExt cx="3344061" cy="2507571"/>
          </a:xfrm>
        </p:grpSpPr>
        <p:pic>
          <p:nvPicPr>
            <p:cNvPr id="12292" name="Picture 4" descr="https://elembarazo.net/wp-content/uploads/2015/07/aspirina-en-el-embarazo.jpg">
              <a:extLst>
                <a:ext uri="{FF2B5EF4-FFF2-40B4-BE49-F238E27FC236}">
                  <a16:creationId xmlns:a16="http://schemas.microsoft.com/office/drawing/2014/main" id="{5A53C87B-0CF3-4B29-99C6-3683E4F44F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72" b="8162"/>
            <a:stretch/>
          </p:blipFill>
          <p:spPr bwMode="auto">
            <a:xfrm>
              <a:off x="229387" y="1884237"/>
              <a:ext cx="2000250" cy="1349835"/>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https://upload.wikimedia.org/wikipedia/commons/thumb/6/67/Aspirin-skeletal.svg/220px-Aspirin-skeletal.svg.png">
              <a:extLst>
                <a:ext uri="{FF2B5EF4-FFF2-40B4-BE49-F238E27FC236}">
                  <a16:creationId xmlns:a16="http://schemas.microsoft.com/office/drawing/2014/main" id="{BC2C698B-F03C-443B-B934-0C1374D89B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9637" y="1546091"/>
              <a:ext cx="1047750" cy="871538"/>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5A9052D9-831C-4F26-91CC-59B46D1F6231}"/>
                </a:ext>
              </a:extLst>
            </p:cNvPr>
            <p:cNvSpPr txBox="1"/>
            <p:nvPr/>
          </p:nvSpPr>
          <p:spPr>
            <a:xfrm>
              <a:off x="847394" y="726501"/>
              <a:ext cx="2726054" cy="369332"/>
            </a:xfrm>
            <a:prstGeom prst="rect">
              <a:avLst/>
            </a:prstGeom>
            <a:noFill/>
          </p:spPr>
          <p:txBody>
            <a:bodyPr wrap="square" rtlCol="0">
              <a:spAutoFit/>
            </a:bodyPr>
            <a:lstStyle/>
            <a:p>
              <a:r>
                <a:rPr lang="es-AR" dirty="0">
                  <a:latin typeface="Arial" panose="020B0604020202020204" pitchFamily="34" charset="0"/>
                  <a:cs typeface="Arial" panose="020B0604020202020204" pitchFamily="34" charset="0"/>
                </a:rPr>
                <a:t>acido acetil salicílico</a:t>
              </a:r>
            </a:p>
          </p:txBody>
        </p:sp>
      </p:grpSp>
      <p:grpSp>
        <p:nvGrpSpPr>
          <p:cNvPr id="6" name="Grupo 5">
            <a:extLst>
              <a:ext uri="{FF2B5EF4-FFF2-40B4-BE49-F238E27FC236}">
                <a16:creationId xmlns:a16="http://schemas.microsoft.com/office/drawing/2014/main" id="{93D26F54-1BB4-455A-87E7-68A38FAA6BAA}"/>
              </a:ext>
            </a:extLst>
          </p:cNvPr>
          <p:cNvGrpSpPr/>
          <p:nvPr/>
        </p:nvGrpSpPr>
        <p:grpSpPr>
          <a:xfrm>
            <a:off x="229387" y="3563756"/>
            <a:ext cx="3143250" cy="2942672"/>
            <a:chOff x="229387" y="3563756"/>
            <a:chExt cx="3143250" cy="2942672"/>
          </a:xfrm>
        </p:grpSpPr>
        <p:pic>
          <p:nvPicPr>
            <p:cNvPr id="12296" name="Picture 8" descr="https://s3.amazonaws.com/imagenes-colombia/p/93500-thickbox_default.jpg">
              <a:extLst>
                <a:ext uri="{FF2B5EF4-FFF2-40B4-BE49-F238E27FC236}">
                  <a16:creationId xmlns:a16="http://schemas.microsoft.com/office/drawing/2014/main" id="{0D9BBF6B-C293-4FED-ACBA-FFE61EFEA84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614" t="31391" r="10386" b="6553"/>
            <a:stretch/>
          </p:blipFill>
          <p:spPr bwMode="auto">
            <a:xfrm>
              <a:off x="229387" y="5205394"/>
              <a:ext cx="2514600" cy="1301034"/>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s://upload.wikimedia.org/wikipedia/commons/thumb/b/b1/Enalapril.svg/1200px-Enalapril.svg.png">
              <a:extLst>
                <a:ext uri="{FF2B5EF4-FFF2-40B4-BE49-F238E27FC236}">
                  <a16:creationId xmlns:a16="http://schemas.microsoft.com/office/drawing/2014/main" id="{6C141086-C90F-43AB-8462-02BD62C922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6637" y="3908008"/>
              <a:ext cx="2286000" cy="1569720"/>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a16="http://schemas.microsoft.com/office/drawing/2014/main" id="{EC991E11-D03B-49BF-871F-6173E172DF8D}"/>
                </a:ext>
              </a:extLst>
            </p:cNvPr>
            <p:cNvSpPr txBox="1"/>
            <p:nvPr/>
          </p:nvSpPr>
          <p:spPr>
            <a:xfrm>
              <a:off x="646583" y="3563756"/>
              <a:ext cx="2726054" cy="369332"/>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 enalapril</a:t>
              </a:r>
            </a:p>
          </p:txBody>
        </p:sp>
      </p:grpSp>
      <p:grpSp>
        <p:nvGrpSpPr>
          <p:cNvPr id="7" name="Grupo 6">
            <a:extLst>
              <a:ext uri="{FF2B5EF4-FFF2-40B4-BE49-F238E27FC236}">
                <a16:creationId xmlns:a16="http://schemas.microsoft.com/office/drawing/2014/main" id="{B0B5739E-B897-4508-A404-3EB9EBCE57CC}"/>
              </a:ext>
            </a:extLst>
          </p:cNvPr>
          <p:cNvGrpSpPr/>
          <p:nvPr/>
        </p:nvGrpSpPr>
        <p:grpSpPr>
          <a:xfrm>
            <a:off x="3589020" y="710456"/>
            <a:ext cx="5311140" cy="2644805"/>
            <a:chOff x="3589020" y="710456"/>
            <a:chExt cx="5311140" cy="2644805"/>
          </a:xfrm>
        </p:grpSpPr>
        <p:pic>
          <p:nvPicPr>
            <p:cNvPr id="12300" name="Picture 12" descr="http://img.medscapestatic.com/pi/features/drugdirectory/octupdate/PFZ30340.jpg">
              <a:extLst>
                <a:ext uri="{FF2B5EF4-FFF2-40B4-BE49-F238E27FC236}">
                  <a16:creationId xmlns:a16="http://schemas.microsoft.com/office/drawing/2014/main" id="{D1A16A0E-149D-4AD2-875E-7C405E3BA8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9020" y="816045"/>
              <a:ext cx="27432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https://upload.wikimedia.org/wikipedia/commons/thumb/d/d3/Doxorubicin.svg/1200px-Doxorubicin.svg.png">
              <a:extLst>
                <a:ext uri="{FF2B5EF4-FFF2-40B4-BE49-F238E27FC236}">
                  <a16:creationId xmlns:a16="http://schemas.microsoft.com/office/drawing/2014/main" id="{C6A4713E-9B87-413D-86D3-CF98E9F3FE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42660" y="1166892"/>
              <a:ext cx="2857500" cy="2188369"/>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13">
              <a:extLst>
                <a:ext uri="{FF2B5EF4-FFF2-40B4-BE49-F238E27FC236}">
                  <a16:creationId xmlns:a16="http://schemas.microsoft.com/office/drawing/2014/main" id="{1445A946-E193-4729-913F-2F3E92A31646}"/>
                </a:ext>
              </a:extLst>
            </p:cNvPr>
            <p:cNvSpPr txBox="1"/>
            <p:nvPr/>
          </p:nvSpPr>
          <p:spPr>
            <a:xfrm>
              <a:off x="6174106" y="710456"/>
              <a:ext cx="2726054" cy="369332"/>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 </a:t>
              </a:r>
              <a:r>
                <a:rPr lang="es-AR" dirty="0" err="1">
                  <a:solidFill>
                    <a:srgbClr val="FF0000"/>
                  </a:solidFill>
                  <a:latin typeface="Arial" panose="020B0604020202020204" pitchFamily="34" charset="0"/>
                  <a:cs typeface="Arial" panose="020B0604020202020204" pitchFamily="34" charset="0"/>
                </a:rPr>
                <a:t>doxorubicina</a:t>
              </a:r>
              <a:r>
                <a:rPr lang="es-AR" dirty="0">
                  <a:solidFill>
                    <a:srgbClr val="FF0000"/>
                  </a:solidFill>
                  <a:latin typeface="Arial" panose="020B0604020202020204" pitchFamily="34" charset="0"/>
                  <a:cs typeface="Arial" panose="020B0604020202020204" pitchFamily="34" charset="0"/>
                </a:rPr>
                <a:t> </a:t>
              </a:r>
            </a:p>
          </p:txBody>
        </p:sp>
      </p:grpSp>
      <p:grpSp>
        <p:nvGrpSpPr>
          <p:cNvPr id="8" name="Grupo 7">
            <a:extLst>
              <a:ext uri="{FF2B5EF4-FFF2-40B4-BE49-F238E27FC236}">
                <a16:creationId xmlns:a16="http://schemas.microsoft.com/office/drawing/2014/main" id="{91E12EB8-BE70-4031-B9C9-A7FA528E7314}"/>
              </a:ext>
            </a:extLst>
          </p:cNvPr>
          <p:cNvGrpSpPr/>
          <p:nvPr/>
        </p:nvGrpSpPr>
        <p:grpSpPr>
          <a:xfrm>
            <a:off x="3611880" y="3162568"/>
            <a:ext cx="5303852" cy="3343860"/>
            <a:chOff x="3611880" y="3162568"/>
            <a:chExt cx="5303852" cy="3343860"/>
          </a:xfrm>
        </p:grpSpPr>
        <p:pic>
          <p:nvPicPr>
            <p:cNvPr id="12304" name="Picture 16" descr="http://img.medscapestatic.com/pi/features/drugdirectory/octupdate/A1055051.jpg">
              <a:extLst>
                <a:ext uri="{FF2B5EF4-FFF2-40B4-BE49-F238E27FC236}">
                  <a16:creationId xmlns:a16="http://schemas.microsoft.com/office/drawing/2014/main" id="{BFFB3CBA-37AC-4D36-951A-2938670D6E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11880" y="4449028"/>
              <a:ext cx="27432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2302" name="Picture 14" descr="https://upload.wikimedia.org/wikipedia/commons/thumb/4/49/Amphotericin_B_new.svg/1200px-Amphotericin_B_new.svg.png">
              <a:extLst>
                <a:ext uri="{FF2B5EF4-FFF2-40B4-BE49-F238E27FC236}">
                  <a16:creationId xmlns:a16="http://schemas.microsoft.com/office/drawing/2014/main" id="{121196CC-132A-4B93-95D3-0B58457B43A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43732" y="3425213"/>
              <a:ext cx="4572000" cy="2312670"/>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a:extLst>
                <a:ext uri="{FF2B5EF4-FFF2-40B4-BE49-F238E27FC236}">
                  <a16:creationId xmlns:a16="http://schemas.microsoft.com/office/drawing/2014/main" id="{D05A8ACF-3EB9-4CEA-B567-D29BAFAEBDAA}"/>
                </a:ext>
              </a:extLst>
            </p:cNvPr>
            <p:cNvSpPr txBox="1"/>
            <p:nvPr/>
          </p:nvSpPr>
          <p:spPr>
            <a:xfrm>
              <a:off x="6108383" y="3162568"/>
              <a:ext cx="2726054" cy="369332"/>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 </a:t>
              </a:r>
              <a:r>
                <a:rPr lang="es-AR" dirty="0" err="1">
                  <a:solidFill>
                    <a:srgbClr val="FF0000"/>
                  </a:solidFill>
                  <a:latin typeface="Arial" panose="020B0604020202020204" pitchFamily="34" charset="0"/>
                  <a:cs typeface="Arial" panose="020B0604020202020204" pitchFamily="34" charset="0"/>
                </a:rPr>
                <a:t>anfotericina</a:t>
              </a:r>
              <a:r>
                <a:rPr lang="es-AR" dirty="0">
                  <a:solidFill>
                    <a:srgbClr val="FF0000"/>
                  </a:solidFill>
                  <a:latin typeface="Arial" panose="020B0604020202020204" pitchFamily="34" charset="0"/>
                  <a:cs typeface="Arial" panose="020B0604020202020204" pitchFamily="34" charset="0"/>
                </a:rPr>
                <a:t> B</a:t>
              </a:r>
            </a:p>
          </p:txBody>
        </p:sp>
      </p:grpSp>
      <p:sp>
        <p:nvSpPr>
          <p:cNvPr id="9" name="CuadroTexto 8">
            <a:extLst>
              <a:ext uri="{FF2B5EF4-FFF2-40B4-BE49-F238E27FC236}">
                <a16:creationId xmlns:a16="http://schemas.microsoft.com/office/drawing/2014/main" id="{963A6052-011C-44F8-B9D9-57CCC80BB5BA}"/>
              </a:ext>
            </a:extLst>
          </p:cNvPr>
          <p:cNvSpPr txBox="1"/>
          <p:nvPr/>
        </p:nvSpPr>
        <p:spPr>
          <a:xfrm>
            <a:off x="1" y="92765"/>
            <a:ext cx="9144000" cy="584775"/>
          </a:xfrm>
          <a:prstGeom prst="rect">
            <a:avLst/>
          </a:prstGeom>
          <a:solidFill>
            <a:schemeClr val="bg1">
              <a:lumMod val="50000"/>
            </a:schemeClr>
          </a:solidFill>
        </p:spPr>
        <p:txBody>
          <a:bodyPr wrap="square" rtlCol="0">
            <a:spAutoFit/>
          </a:bodyPr>
          <a:lstStyle/>
          <a:p>
            <a:pPr algn="ctr"/>
            <a:r>
              <a:rPr lang="es-AR" sz="3200" dirty="0">
                <a:solidFill>
                  <a:schemeClr val="bg1"/>
                </a:solidFill>
                <a:latin typeface="Arial" panose="020B0604020202020204" pitchFamily="34" charset="0"/>
                <a:cs typeface="Arial" panose="020B0604020202020204" pitchFamily="34" charset="0"/>
              </a:rPr>
              <a:t>Terapéutica basada en pequeñas moléculas</a:t>
            </a:r>
          </a:p>
        </p:txBody>
      </p:sp>
    </p:spTree>
    <p:extLst>
      <p:ext uri="{BB962C8B-B14F-4D97-AF65-F5344CB8AC3E}">
        <p14:creationId xmlns:p14="http://schemas.microsoft.com/office/powerpoint/2010/main" val="229830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2D1B9180-1947-4A7B-8F78-A6D5F122DC8D}"/>
              </a:ext>
            </a:extLst>
          </p:cNvPr>
          <p:cNvSpPr/>
          <p:nvPr/>
        </p:nvSpPr>
        <p:spPr>
          <a:xfrm>
            <a:off x="119270" y="556591"/>
            <a:ext cx="8796462" cy="6042992"/>
          </a:xfrm>
          <a:prstGeom prst="rect">
            <a:avLst/>
          </a:prstGeom>
          <a:noFill/>
          <a:ln>
            <a:solidFill>
              <a:srgbClr val="3366CC"/>
            </a:solidFill>
          </a:ln>
          <a:effectLst>
            <a:glow rad="63500">
              <a:srgbClr val="3366CC">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9" name="CuadroTexto 8">
            <a:extLst>
              <a:ext uri="{FF2B5EF4-FFF2-40B4-BE49-F238E27FC236}">
                <a16:creationId xmlns:a16="http://schemas.microsoft.com/office/drawing/2014/main" id="{963A6052-011C-44F8-B9D9-57CCC80BB5BA}"/>
              </a:ext>
            </a:extLst>
          </p:cNvPr>
          <p:cNvSpPr txBox="1"/>
          <p:nvPr/>
        </p:nvSpPr>
        <p:spPr>
          <a:xfrm>
            <a:off x="1" y="92765"/>
            <a:ext cx="9144000" cy="584775"/>
          </a:xfrm>
          <a:prstGeom prst="rect">
            <a:avLst/>
          </a:prstGeom>
          <a:solidFill>
            <a:schemeClr val="bg1">
              <a:lumMod val="50000"/>
            </a:schemeClr>
          </a:solidFill>
        </p:spPr>
        <p:txBody>
          <a:bodyPr wrap="square" rtlCol="0">
            <a:spAutoFit/>
          </a:bodyPr>
          <a:lstStyle/>
          <a:p>
            <a:pPr algn="ctr"/>
            <a:r>
              <a:rPr lang="es-AR" sz="3200" dirty="0">
                <a:solidFill>
                  <a:schemeClr val="bg1"/>
                </a:solidFill>
                <a:latin typeface="Arial" panose="020B0604020202020204" pitchFamily="34" charset="0"/>
                <a:cs typeface="Arial" panose="020B0604020202020204" pitchFamily="34" charset="0"/>
              </a:rPr>
              <a:t>Terapéutica basada en pequeñas moléculas</a:t>
            </a:r>
          </a:p>
        </p:txBody>
      </p:sp>
      <p:pic>
        <p:nvPicPr>
          <p:cNvPr id="20" name="Picture 10" descr="https://www.roswellpark.org/sites/default/files/styles/1600x800/public/Patients%20and%20Chemo%20Nurses%202010-08-10%2058-XL.jpg?itok=F0wM1NGe">
            <a:extLst>
              <a:ext uri="{FF2B5EF4-FFF2-40B4-BE49-F238E27FC236}">
                <a16:creationId xmlns:a16="http://schemas.microsoft.com/office/drawing/2014/main" id="{2608D13F-5BCB-44B2-BB9A-E645F4A1B3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1" y="1101587"/>
            <a:ext cx="742950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ttps://static4.depositphotos.com/1003736/296/i/950/depositphotos_2964182-stock-photo-watering-flowers.jpg">
            <a:extLst>
              <a:ext uri="{FF2B5EF4-FFF2-40B4-BE49-F238E27FC236}">
                <a16:creationId xmlns:a16="http://schemas.microsoft.com/office/drawing/2014/main" id="{4ED38D46-129A-4828-90C6-EB831621BE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270" y="652007"/>
            <a:ext cx="4389120" cy="58521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rosecanada.info/wp-content/uploads/2011/11/thai-dog2.jpg">
            <a:extLst>
              <a:ext uri="{FF2B5EF4-FFF2-40B4-BE49-F238E27FC236}">
                <a16:creationId xmlns:a16="http://schemas.microsoft.com/office/drawing/2014/main" id="{91EA7FD9-CAFD-4355-9674-42EFDE2AD56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174"/>
          <a:stretch/>
        </p:blipFill>
        <p:spPr bwMode="auto">
          <a:xfrm>
            <a:off x="769294" y="652007"/>
            <a:ext cx="7696192" cy="5816441"/>
          </a:xfrm>
          <a:prstGeom prst="rect">
            <a:avLst/>
          </a:prstGeom>
          <a:noFill/>
          <a:effectLst>
            <a:glow rad="571500">
              <a:srgbClr val="FF0000">
                <a:alpha val="50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9268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75B09D5-1E18-4DD4-AF7D-F4A077910DEE}"/>
              </a:ext>
            </a:extLst>
          </p:cNvPr>
          <p:cNvSpPr/>
          <p:nvPr/>
        </p:nvSpPr>
        <p:spPr>
          <a:xfrm>
            <a:off x="119270" y="556591"/>
            <a:ext cx="8796462" cy="6042992"/>
          </a:xfrm>
          <a:prstGeom prst="rect">
            <a:avLst/>
          </a:prstGeom>
          <a:noFill/>
          <a:ln>
            <a:solidFill>
              <a:srgbClr val="3366CC"/>
            </a:solidFill>
          </a:ln>
          <a:effectLst>
            <a:glow rad="63500">
              <a:srgbClr val="3366CC">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13314" name="Picture 2" descr="https://mir-s3-cdn-cf.behance.net/project_modules/1400/1d4e407589087.56029a5239c0e.jpg">
            <a:extLst>
              <a:ext uri="{FF2B5EF4-FFF2-40B4-BE49-F238E27FC236}">
                <a16:creationId xmlns:a16="http://schemas.microsoft.com/office/drawing/2014/main" id="{6387AA1C-A0CB-45DB-A18F-D209668765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5500"/>
          <a:stretch/>
        </p:blipFill>
        <p:spPr bwMode="auto">
          <a:xfrm>
            <a:off x="1356360" y="180023"/>
            <a:ext cx="6812280" cy="6465887"/>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52B09994-DE6D-42EF-BBCC-BF7825A13758}"/>
              </a:ext>
            </a:extLst>
          </p:cNvPr>
          <p:cNvSpPr txBox="1"/>
          <p:nvPr/>
        </p:nvSpPr>
        <p:spPr>
          <a:xfrm>
            <a:off x="1" y="92765"/>
            <a:ext cx="9144000" cy="584775"/>
          </a:xfrm>
          <a:prstGeom prst="rect">
            <a:avLst/>
          </a:prstGeom>
          <a:solidFill>
            <a:schemeClr val="bg1">
              <a:lumMod val="50000"/>
            </a:schemeClr>
          </a:solidFill>
        </p:spPr>
        <p:txBody>
          <a:bodyPr wrap="square" rtlCol="0">
            <a:spAutoFit/>
          </a:bodyPr>
          <a:lstStyle/>
          <a:p>
            <a:pPr algn="ctr"/>
            <a:r>
              <a:rPr lang="es-AR" sz="3200" dirty="0">
                <a:solidFill>
                  <a:schemeClr val="bg1"/>
                </a:solidFill>
                <a:latin typeface="Arial" panose="020B0604020202020204" pitchFamily="34" charset="0"/>
                <a:cs typeface="Arial" panose="020B0604020202020204" pitchFamily="34" charset="0"/>
              </a:rPr>
              <a:t>Terapéutica basada en pequeñas moléculas</a:t>
            </a:r>
          </a:p>
        </p:txBody>
      </p:sp>
      <p:sp>
        <p:nvSpPr>
          <p:cNvPr id="2" name="CuadroTexto 1">
            <a:extLst>
              <a:ext uri="{FF2B5EF4-FFF2-40B4-BE49-F238E27FC236}">
                <a16:creationId xmlns:a16="http://schemas.microsoft.com/office/drawing/2014/main" id="{54288D78-FDC4-4B3C-82C8-CCE4EC4CB767}"/>
              </a:ext>
            </a:extLst>
          </p:cNvPr>
          <p:cNvSpPr txBox="1"/>
          <p:nvPr/>
        </p:nvSpPr>
        <p:spPr>
          <a:xfrm>
            <a:off x="1356360" y="956700"/>
            <a:ext cx="6812280" cy="830997"/>
          </a:xfrm>
          <a:prstGeom prst="rect">
            <a:avLst/>
          </a:prstGeom>
          <a:noFill/>
        </p:spPr>
        <p:txBody>
          <a:bodyPr wrap="square" rtlCol="0">
            <a:spAutoFit/>
          </a:bodyPr>
          <a:lstStyle/>
          <a:p>
            <a:pPr algn="ctr"/>
            <a:r>
              <a:rPr lang="es-AR" sz="2400" dirty="0">
                <a:solidFill>
                  <a:srgbClr val="FF0000"/>
                </a:solidFill>
                <a:latin typeface="Arial" panose="020B0604020202020204" pitchFamily="34" charset="0"/>
                <a:cs typeface="Arial" panose="020B0604020202020204" pitchFamily="34" charset="0"/>
              </a:rPr>
              <a:t>Ausencia de selectividad: efectos colaterales pueden ser mortales</a:t>
            </a:r>
          </a:p>
        </p:txBody>
      </p:sp>
    </p:spTree>
    <p:extLst>
      <p:ext uri="{BB962C8B-B14F-4D97-AF65-F5344CB8AC3E}">
        <p14:creationId xmlns:p14="http://schemas.microsoft.com/office/powerpoint/2010/main" val="341120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anomedicine market">
            <a:extLst>
              <a:ext uri="{FF2B5EF4-FFF2-40B4-BE49-F238E27FC236}">
                <a16:creationId xmlns:a16="http://schemas.microsoft.com/office/drawing/2014/main" id="{93EA1CBE-5AF6-4363-A02F-4DDE121B92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8190" y="722032"/>
            <a:ext cx="6100763" cy="4129088"/>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FBFEA52F-57DD-41C7-8DC2-E6A642D44B92}"/>
              </a:ext>
            </a:extLst>
          </p:cNvPr>
          <p:cNvSpPr/>
          <p:nvPr/>
        </p:nvSpPr>
        <p:spPr>
          <a:xfrm>
            <a:off x="0" y="107722"/>
            <a:ext cx="9144000" cy="523220"/>
          </a:xfrm>
          <a:prstGeom prst="rect">
            <a:avLst/>
          </a:prstGeom>
        </p:spPr>
        <p:txBody>
          <a:bodyPr wrap="square">
            <a:spAutoFit/>
          </a:bodyPr>
          <a:lstStyle/>
          <a:p>
            <a:pPr algn="ctr"/>
            <a:r>
              <a:rPr lang="en-US" sz="2800" dirty="0">
                <a:solidFill>
                  <a:srgbClr val="363636"/>
                </a:solidFill>
                <a:latin typeface="Arial" panose="020B0604020202020204" pitchFamily="34" charset="0"/>
                <a:cs typeface="Arial" panose="020B0604020202020204" pitchFamily="34" charset="0"/>
              </a:rPr>
              <a:t>Nanomedicine market, by region, 2016 (%)</a:t>
            </a:r>
            <a:endParaRPr lang="es-AR" sz="2800" dirty="0">
              <a:latin typeface="Arial" panose="020B0604020202020204" pitchFamily="34" charset="0"/>
              <a:cs typeface="Arial" panose="020B0604020202020204" pitchFamily="34" charset="0"/>
            </a:endParaRPr>
          </a:p>
        </p:txBody>
      </p:sp>
      <p:sp>
        <p:nvSpPr>
          <p:cNvPr id="5" name="Rectángulo 4">
            <a:extLst>
              <a:ext uri="{FF2B5EF4-FFF2-40B4-BE49-F238E27FC236}">
                <a16:creationId xmlns:a16="http://schemas.microsoft.com/office/drawing/2014/main" id="{E06CDF0C-6AA8-4265-8DDC-FDFD819787F9}"/>
              </a:ext>
            </a:extLst>
          </p:cNvPr>
          <p:cNvSpPr/>
          <p:nvPr/>
        </p:nvSpPr>
        <p:spPr>
          <a:xfrm>
            <a:off x="1" y="6488668"/>
            <a:ext cx="9143999" cy="369332"/>
          </a:xfrm>
          <a:prstGeom prst="rect">
            <a:avLst/>
          </a:prstGeom>
        </p:spPr>
        <p:txBody>
          <a:bodyPr wrap="square">
            <a:spAutoFit/>
          </a:bodyPr>
          <a:lstStyle/>
          <a:p>
            <a:pPr algn="r"/>
            <a:r>
              <a:rPr lang="es-AR" dirty="0">
                <a:latin typeface="Arial" panose="020B0604020202020204" pitchFamily="34" charset="0"/>
                <a:cs typeface="Arial" panose="020B0604020202020204" pitchFamily="34" charset="0"/>
              </a:rPr>
              <a:t>https://www.grandviewresearch.com/industry-analysis/nanomedicine-market</a:t>
            </a:r>
          </a:p>
        </p:txBody>
      </p:sp>
      <p:sp>
        <p:nvSpPr>
          <p:cNvPr id="6" name="Rectángulo 5">
            <a:extLst>
              <a:ext uri="{FF2B5EF4-FFF2-40B4-BE49-F238E27FC236}">
                <a16:creationId xmlns:a16="http://schemas.microsoft.com/office/drawing/2014/main" id="{E9E4FF2A-4886-4067-B36C-AD18ACF5E3DD}"/>
              </a:ext>
            </a:extLst>
          </p:cNvPr>
          <p:cNvSpPr/>
          <p:nvPr/>
        </p:nvSpPr>
        <p:spPr>
          <a:xfrm>
            <a:off x="2286000" y="4851120"/>
            <a:ext cx="4572000" cy="1477328"/>
          </a:xfrm>
          <a:prstGeom prst="rect">
            <a:avLst/>
          </a:prstGeom>
        </p:spPr>
        <p:txBody>
          <a:bodyPr>
            <a:spAutoFit/>
          </a:bodyPr>
          <a:lstStyle/>
          <a:p>
            <a:pPr algn="just"/>
            <a:r>
              <a:rPr lang="en-US" dirty="0">
                <a:solidFill>
                  <a:srgbClr val="0000FF"/>
                </a:solidFill>
                <a:latin typeface="Georgia" panose="02040502050405020303" pitchFamily="18" charset="0"/>
              </a:rPr>
              <a:t>Factors responsible include government and regulatory authorities that have implemented a framework to encourage R&amp;D collaborations and framework extension.</a:t>
            </a:r>
            <a:endParaRPr lang="es-AR" dirty="0">
              <a:solidFill>
                <a:srgbClr val="0000FF"/>
              </a:solidFill>
            </a:endParaRPr>
          </a:p>
        </p:txBody>
      </p:sp>
      <p:sp>
        <p:nvSpPr>
          <p:cNvPr id="7" name="Rectángulo 6">
            <a:extLst>
              <a:ext uri="{FF2B5EF4-FFF2-40B4-BE49-F238E27FC236}">
                <a16:creationId xmlns:a16="http://schemas.microsoft.com/office/drawing/2014/main" id="{1994616A-ADA9-4CD4-BBF7-AD66E5FC72D8}"/>
              </a:ext>
            </a:extLst>
          </p:cNvPr>
          <p:cNvSpPr/>
          <p:nvPr/>
        </p:nvSpPr>
        <p:spPr>
          <a:xfrm>
            <a:off x="0" y="2194975"/>
            <a:ext cx="3762531" cy="923330"/>
          </a:xfrm>
          <a:prstGeom prst="rect">
            <a:avLst/>
          </a:prstGeom>
        </p:spPr>
        <p:txBody>
          <a:bodyPr wrap="square">
            <a:spAutoFit/>
          </a:bodyPr>
          <a:lstStyle/>
          <a:p>
            <a:pPr algn="r"/>
            <a:r>
              <a:rPr lang="en-US" dirty="0">
                <a:solidFill>
                  <a:srgbClr val="0000FF"/>
                </a:solidFill>
                <a:latin typeface="Georgia" panose="02040502050405020303" pitchFamily="18" charset="0"/>
              </a:rPr>
              <a:t>Asia Pacific is estimated to witness the fastest growth over the forecast period</a:t>
            </a:r>
            <a:endParaRPr lang="es-AR" dirty="0">
              <a:solidFill>
                <a:srgbClr val="0000FF"/>
              </a:solidFill>
            </a:endParaRPr>
          </a:p>
        </p:txBody>
      </p:sp>
    </p:spTree>
    <p:extLst>
      <p:ext uri="{BB962C8B-B14F-4D97-AF65-F5344CB8AC3E}">
        <p14:creationId xmlns:p14="http://schemas.microsoft.com/office/powerpoint/2010/main" val="84458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B09B999C-5294-4C22-827C-EDF50F5D1E90}"/>
              </a:ext>
            </a:extLst>
          </p:cNvPr>
          <p:cNvSpPr/>
          <p:nvPr/>
        </p:nvSpPr>
        <p:spPr>
          <a:xfrm>
            <a:off x="119270" y="556591"/>
            <a:ext cx="8796462" cy="6042992"/>
          </a:xfrm>
          <a:prstGeom prst="rect">
            <a:avLst/>
          </a:prstGeom>
          <a:noFill/>
          <a:ln>
            <a:solidFill>
              <a:srgbClr val="3366CC"/>
            </a:solidFill>
          </a:ln>
          <a:effectLst>
            <a:glow rad="63500">
              <a:srgbClr val="3366CC">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 name="CuadroTexto 3">
            <a:extLst>
              <a:ext uri="{FF2B5EF4-FFF2-40B4-BE49-F238E27FC236}">
                <a16:creationId xmlns:a16="http://schemas.microsoft.com/office/drawing/2014/main" id="{FBDF7656-3439-4055-898F-122F49CE9BBC}"/>
              </a:ext>
            </a:extLst>
          </p:cNvPr>
          <p:cNvSpPr txBox="1"/>
          <p:nvPr/>
        </p:nvSpPr>
        <p:spPr>
          <a:xfrm>
            <a:off x="1" y="92765"/>
            <a:ext cx="9144000" cy="584775"/>
          </a:xfrm>
          <a:prstGeom prst="rect">
            <a:avLst/>
          </a:prstGeom>
          <a:solidFill>
            <a:schemeClr val="bg1">
              <a:lumMod val="50000"/>
            </a:schemeClr>
          </a:solidFill>
        </p:spPr>
        <p:txBody>
          <a:bodyPr wrap="square" rtlCol="0">
            <a:spAutoFit/>
          </a:bodyPr>
          <a:lstStyle/>
          <a:p>
            <a:pPr algn="ctr"/>
            <a:r>
              <a:rPr lang="es-AR" sz="3200" dirty="0">
                <a:solidFill>
                  <a:schemeClr val="bg1"/>
                </a:solidFill>
                <a:latin typeface="Arial" panose="020B0604020202020204" pitchFamily="34" charset="0"/>
                <a:cs typeface="Arial" panose="020B0604020202020204" pitchFamily="34" charset="0"/>
              </a:rPr>
              <a:t>Terapéutica basada en productos biológicos</a:t>
            </a:r>
          </a:p>
        </p:txBody>
      </p:sp>
      <p:pic>
        <p:nvPicPr>
          <p:cNvPr id="6" name="Picture 2" descr="Biologics are more complex than small&#10;MammalianBacteria, Yeast&#10;molecules…&#10;protein proteinProtein&#10;( )&#10;Glycoprotein&#10;(with su...">
            <a:extLst>
              <a:ext uri="{FF2B5EF4-FFF2-40B4-BE49-F238E27FC236}">
                <a16:creationId xmlns:a16="http://schemas.microsoft.com/office/drawing/2014/main" id="{39039C3D-0FEC-45A2-90CA-B4ACC03FCF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02" t="21165" r="6231" b="7921"/>
          <a:stretch/>
        </p:blipFill>
        <p:spPr bwMode="auto">
          <a:xfrm>
            <a:off x="346291" y="1366245"/>
            <a:ext cx="8453153" cy="4890300"/>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E1955D4B-4B05-4B3D-8249-253A6C375CE0}"/>
              </a:ext>
            </a:extLst>
          </p:cNvPr>
          <p:cNvSpPr txBox="1"/>
          <p:nvPr/>
        </p:nvSpPr>
        <p:spPr>
          <a:xfrm>
            <a:off x="5261113" y="6296728"/>
            <a:ext cx="3538331" cy="276999"/>
          </a:xfrm>
          <a:prstGeom prst="rect">
            <a:avLst/>
          </a:prstGeom>
          <a:noFill/>
        </p:spPr>
        <p:txBody>
          <a:bodyPr wrap="square" rtlCol="0">
            <a:spAutoFit/>
          </a:bodyPr>
          <a:lstStyle/>
          <a:p>
            <a:pPr algn="r"/>
            <a:r>
              <a:rPr lang="es-AR" sz="1200" dirty="0">
                <a:latin typeface="Arial" panose="020B0604020202020204" pitchFamily="34" charset="0"/>
                <a:cs typeface="Arial" panose="020B0604020202020204" pitchFamily="34" charset="0"/>
              </a:rPr>
              <a:t>Tomado de IFPMA</a:t>
            </a:r>
          </a:p>
        </p:txBody>
      </p:sp>
      <p:sp>
        <p:nvSpPr>
          <p:cNvPr id="8" name="CuadroTexto 7">
            <a:extLst>
              <a:ext uri="{FF2B5EF4-FFF2-40B4-BE49-F238E27FC236}">
                <a16:creationId xmlns:a16="http://schemas.microsoft.com/office/drawing/2014/main" id="{0D7443E2-80CB-4465-8C39-E0AC2D935343}"/>
              </a:ext>
            </a:extLst>
          </p:cNvPr>
          <p:cNvSpPr txBox="1"/>
          <p:nvPr/>
        </p:nvSpPr>
        <p:spPr>
          <a:xfrm>
            <a:off x="5075583" y="677540"/>
            <a:ext cx="3563450" cy="830997"/>
          </a:xfrm>
          <a:prstGeom prst="rect">
            <a:avLst/>
          </a:prstGeom>
          <a:noFill/>
        </p:spPr>
        <p:txBody>
          <a:bodyPr wrap="square" rtlCol="0">
            <a:spAutoFit/>
          </a:bodyPr>
          <a:lstStyle/>
          <a:p>
            <a:pPr algn="ctr"/>
            <a:r>
              <a:rPr lang="es-AR" sz="2400" dirty="0">
                <a:solidFill>
                  <a:srgbClr val="3333FF"/>
                </a:solidFill>
                <a:latin typeface="Arial" panose="020B0604020202020204" pitchFamily="34" charset="0"/>
                <a:cs typeface="Arial" panose="020B0604020202020204" pitchFamily="34" charset="0"/>
              </a:rPr>
              <a:t>Mayor complejidad estructural. </a:t>
            </a:r>
            <a:r>
              <a:rPr lang="es-AR" sz="2400" b="1" dirty="0">
                <a:solidFill>
                  <a:srgbClr val="3333FF"/>
                </a:solidFill>
                <a:latin typeface="Arial" panose="020B0604020202020204" pitchFamily="34" charset="0"/>
                <a:cs typeface="Arial" panose="020B0604020202020204" pitchFamily="34" charset="0"/>
              </a:rPr>
              <a:t>selectividad </a:t>
            </a:r>
          </a:p>
        </p:txBody>
      </p:sp>
      <p:sp>
        <p:nvSpPr>
          <p:cNvPr id="9" name="Rectángulo: esquinas redondeadas 8">
            <a:extLst>
              <a:ext uri="{FF2B5EF4-FFF2-40B4-BE49-F238E27FC236}">
                <a16:creationId xmlns:a16="http://schemas.microsoft.com/office/drawing/2014/main" id="{032DA9C4-0018-4F7F-B6C8-D29B1A01B1E0}"/>
              </a:ext>
            </a:extLst>
          </p:cNvPr>
          <p:cNvSpPr/>
          <p:nvPr/>
        </p:nvSpPr>
        <p:spPr>
          <a:xfrm>
            <a:off x="5618922" y="2398642"/>
            <a:ext cx="3180521" cy="3898085"/>
          </a:xfrm>
          <a:prstGeom prst="roundRect">
            <a:avLst/>
          </a:prstGeom>
          <a:noFill/>
          <a:ln w="381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372823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53873AB1-ABDC-4AAA-B1B4-6372CB4EF235}"/>
              </a:ext>
            </a:extLst>
          </p:cNvPr>
          <p:cNvSpPr/>
          <p:nvPr/>
        </p:nvSpPr>
        <p:spPr>
          <a:xfrm>
            <a:off x="119270" y="556591"/>
            <a:ext cx="8796462" cy="6042992"/>
          </a:xfrm>
          <a:prstGeom prst="rect">
            <a:avLst/>
          </a:prstGeom>
          <a:noFill/>
          <a:ln>
            <a:solidFill>
              <a:srgbClr val="3366CC"/>
            </a:solidFill>
          </a:ln>
          <a:effectLst>
            <a:glow rad="63500">
              <a:srgbClr val="3366CC">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 name="CuadroTexto 2">
            <a:extLst>
              <a:ext uri="{FF2B5EF4-FFF2-40B4-BE49-F238E27FC236}">
                <a16:creationId xmlns:a16="http://schemas.microsoft.com/office/drawing/2014/main" id="{86725381-8E3C-4DA1-B841-0F16F0DCE2D7}"/>
              </a:ext>
            </a:extLst>
          </p:cNvPr>
          <p:cNvSpPr txBox="1"/>
          <p:nvPr/>
        </p:nvSpPr>
        <p:spPr>
          <a:xfrm>
            <a:off x="0" y="471137"/>
            <a:ext cx="9144000" cy="830997"/>
          </a:xfrm>
          <a:prstGeom prst="rect">
            <a:avLst/>
          </a:prstGeom>
          <a:solidFill>
            <a:schemeClr val="bg1">
              <a:lumMod val="50000"/>
            </a:schemeClr>
          </a:solidFill>
        </p:spPr>
        <p:txBody>
          <a:bodyPr wrap="square" rtlCol="0">
            <a:spAutoFit/>
          </a:bodyPr>
          <a:lstStyle/>
          <a:p>
            <a:pPr algn="ctr"/>
            <a:r>
              <a:rPr lang="es-AR" sz="2400" dirty="0">
                <a:solidFill>
                  <a:schemeClr val="bg1"/>
                </a:solidFill>
                <a:latin typeface="Arial" panose="020B0604020202020204" pitchFamily="34" charset="0"/>
                <a:cs typeface="Arial" panose="020B0604020202020204" pitchFamily="34" charset="0"/>
              </a:rPr>
              <a:t>Terapéutica basada en pequeñas moléculas o en productos biológicos: ¿que tienen en común?</a:t>
            </a:r>
          </a:p>
        </p:txBody>
      </p:sp>
      <p:pic>
        <p:nvPicPr>
          <p:cNvPr id="15362" name="Picture 2" descr="https://random42.com/sites/default/files/work/casestudies/Monoclonal-Antibody_0.jpg">
            <a:extLst>
              <a:ext uri="{FF2B5EF4-FFF2-40B4-BE49-F238E27FC236}">
                <a16:creationId xmlns:a16="http://schemas.microsoft.com/office/drawing/2014/main" id="{A5A83E84-4502-4B42-B043-302184A213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7045"/>
          <a:stretch/>
        </p:blipFill>
        <p:spPr bwMode="auto">
          <a:xfrm>
            <a:off x="1773381" y="1405040"/>
            <a:ext cx="7079673" cy="480060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s://previews.123rf.com/images/molekuul/molekuul1211/molekuul121100032/16398815-Chemical-structure-of-a-molecule-of-acetylsalicylic-acid-aspirin--Stock-Photo.jpg">
            <a:extLst>
              <a:ext uri="{FF2B5EF4-FFF2-40B4-BE49-F238E27FC236}">
                <a16:creationId xmlns:a16="http://schemas.microsoft.com/office/drawing/2014/main" id="{4BF902EF-3C95-421A-B7BD-3F027514C7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41590"/>
            <a:ext cx="4127500" cy="412750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5BC71647-0DEE-4ADD-B642-22D87DBDA97B}"/>
              </a:ext>
            </a:extLst>
          </p:cNvPr>
          <p:cNvSpPr txBox="1"/>
          <p:nvPr/>
        </p:nvSpPr>
        <p:spPr>
          <a:xfrm>
            <a:off x="1" y="3101520"/>
            <a:ext cx="9143999" cy="830997"/>
          </a:xfrm>
          <a:prstGeom prst="rect">
            <a:avLst/>
          </a:prstGeom>
          <a:solidFill>
            <a:schemeClr val="bg1">
              <a:lumMod val="50000"/>
            </a:schemeClr>
          </a:solidFill>
        </p:spPr>
        <p:txBody>
          <a:bodyPr wrap="square" rtlCol="0">
            <a:spAutoFit/>
          </a:bodyPr>
          <a:lstStyle/>
          <a:p>
            <a:pPr algn="ctr"/>
            <a:r>
              <a:rPr lang="es-AR" sz="2400" dirty="0">
                <a:solidFill>
                  <a:schemeClr val="bg1"/>
                </a:solidFill>
                <a:latin typeface="Arial" panose="020B0604020202020204" pitchFamily="34" charset="0"/>
                <a:cs typeface="Arial" panose="020B0604020202020204" pitchFamily="34" charset="0"/>
              </a:rPr>
              <a:t>Su PK/BD/TI/</a:t>
            </a:r>
            <a:r>
              <a:rPr lang="es-AR" sz="2400" b="1" dirty="0">
                <a:solidFill>
                  <a:schemeClr val="bg1"/>
                </a:solidFill>
                <a:latin typeface="Arial" panose="020B0604020202020204" pitchFamily="34" charset="0"/>
                <a:cs typeface="Arial" panose="020B0604020202020204" pitchFamily="34" charset="0"/>
              </a:rPr>
              <a:t>actividad</a:t>
            </a:r>
            <a:r>
              <a:rPr lang="es-AR" sz="2400" dirty="0">
                <a:solidFill>
                  <a:schemeClr val="bg1"/>
                </a:solidFill>
                <a:latin typeface="Arial" panose="020B0604020202020204" pitchFamily="34" charset="0"/>
                <a:cs typeface="Arial" panose="020B0604020202020204" pitchFamily="34" charset="0"/>
              </a:rPr>
              <a:t> depende de estructura </a:t>
            </a:r>
          </a:p>
          <a:p>
            <a:pPr algn="ctr"/>
            <a:r>
              <a:rPr lang="es-AR" sz="2400" dirty="0">
                <a:solidFill>
                  <a:schemeClr val="bg1"/>
                </a:solidFill>
                <a:latin typeface="Arial" panose="020B0604020202020204" pitchFamily="34" charset="0"/>
                <a:cs typeface="Arial" panose="020B0604020202020204" pitchFamily="34" charset="0"/>
              </a:rPr>
              <a:t>primaria-secundaria-terciaria</a:t>
            </a:r>
          </a:p>
        </p:txBody>
      </p:sp>
    </p:spTree>
    <p:extLst>
      <p:ext uri="{BB962C8B-B14F-4D97-AF65-F5344CB8AC3E}">
        <p14:creationId xmlns:p14="http://schemas.microsoft.com/office/powerpoint/2010/main" val="3864120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35" presetClass="emph" presetSubtype="0" repeatCount="indefinite" fill="hold" grpId="1" nodeType="withEffect">
                                  <p:stCondLst>
                                    <p:cond delay="0"/>
                                  </p:stCondLst>
                                  <p:childTnLst>
                                    <p:anim calcmode="discrete" valueType="str">
                                      <p:cBhvr>
                                        <p:cTn id="16" dur="1000" fill="hold"/>
                                        <p:tgtEl>
                                          <p:spTgt spid="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50C76685-7F9E-4483-B88B-80F6F0F0229D}"/>
              </a:ext>
            </a:extLst>
          </p:cNvPr>
          <p:cNvSpPr/>
          <p:nvPr/>
        </p:nvSpPr>
        <p:spPr>
          <a:xfrm>
            <a:off x="119270" y="556591"/>
            <a:ext cx="8796462" cy="6042992"/>
          </a:xfrm>
          <a:prstGeom prst="rect">
            <a:avLst/>
          </a:prstGeom>
          <a:noFill/>
          <a:ln>
            <a:solidFill>
              <a:srgbClr val="3366CC"/>
            </a:solidFill>
          </a:ln>
          <a:effectLst>
            <a:glow rad="63500">
              <a:srgbClr val="3366CC">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 name="CuadroTexto 3">
            <a:extLst>
              <a:ext uri="{FF2B5EF4-FFF2-40B4-BE49-F238E27FC236}">
                <a16:creationId xmlns:a16="http://schemas.microsoft.com/office/drawing/2014/main" id="{25FD62E3-FDD4-4A79-86BC-FFBA0A083931}"/>
              </a:ext>
            </a:extLst>
          </p:cNvPr>
          <p:cNvSpPr txBox="1"/>
          <p:nvPr/>
        </p:nvSpPr>
        <p:spPr>
          <a:xfrm>
            <a:off x="0" y="471137"/>
            <a:ext cx="9144000" cy="461665"/>
          </a:xfrm>
          <a:prstGeom prst="rect">
            <a:avLst/>
          </a:prstGeom>
          <a:solidFill>
            <a:schemeClr val="bg1">
              <a:lumMod val="50000"/>
            </a:schemeClr>
          </a:solidFill>
        </p:spPr>
        <p:txBody>
          <a:bodyPr wrap="square" rtlCol="0">
            <a:spAutoFit/>
          </a:bodyPr>
          <a:lstStyle/>
          <a:p>
            <a:pPr algn="ctr"/>
            <a:r>
              <a:rPr lang="es-AR" sz="2400" dirty="0">
                <a:solidFill>
                  <a:schemeClr val="bg1"/>
                </a:solidFill>
                <a:latin typeface="Arial" panose="020B0604020202020204" pitchFamily="34" charset="0"/>
                <a:cs typeface="Arial" panose="020B0604020202020204" pitchFamily="34" charset="0"/>
              </a:rPr>
              <a:t> </a:t>
            </a:r>
            <a:r>
              <a:rPr lang="es-AR" sz="2400" dirty="0" err="1">
                <a:solidFill>
                  <a:schemeClr val="bg1"/>
                </a:solidFill>
                <a:latin typeface="Arial" panose="020B0604020202020204" pitchFamily="34" charset="0"/>
                <a:cs typeface="Arial" panose="020B0604020202020204" pitchFamily="34" charset="0"/>
              </a:rPr>
              <a:t>Nanomedicinas</a:t>
            </a:r>
            <a:r>
              <a:rPr lang="es-AR" sz="2400" dirty="0">
                <a:solidFill>
                  <a:schemeClr val="bg1"/>
                </a:solidFill>
                <a:latin typeface="Arial" panose="020B0604020202020204" pitchFamily="34" charset="0"/>
                <a:cs typeface="Arial" panose="020B0604020202020204" pitchFamily="34" charset="0"/>
              </a:rPr>
              <a:t>: un nuevo paradigma terapéutico</a:t>
            </a:r>
          </a:p>
        </p:txBody>
      </p:sp>
      <p:grpSp>
        <p:nvGrpSpPr>
          <p:cNvPr id="9" name="Grupo 8">
            <a:extLst>
              <a:ext uri="{FF2B5EF4-FFF2-40B4-BE49-F238E27FC236}">
                <a16:creationId xmlns:a16="http://schemas.microsoft.com/office/drawing/2014/main" id="{FF8B5034-3ADC-4A3F-98D0-D82010EC9098}"/>
              </a:ext>
            </a:extLst>
          </p:cNvPr>
          <p:cNvGrpSpPr/>
          <p:nvPr/>
        </p:nvGrpSpPr>
        <p:grpSpPr>
          <a:xfrm>
            <a:off x="251193" y="1578902"/>
            <a:ext cx="3851564" cy="4575547"/>
            <a:chOff x="251193" y="1578902"/>
            <a:chExt cx="3851564" cy="4575547"/>
          </a:xfrm>
        </p:grpSpPr>
        <p:pic>
          <p:nvPicPr>
            <p:cNvPr id="17412" name="Picture 4" descr="http://news.mit.edu/sites/mit.edu.newsoffice/files/images/2012/20120404122508-0_0.jpg">
              <a:extLst>
                <a:ext uri="{FF2B5EF4-FFF2-40B4-BE49-F238E27FC236}">
                  <a16:creationId xmlns:a16="http://schemas.microsoft.com/office/drawing/2014/main" id="{44B8CEF2-C5E1-4B41-8C04-90EBBD0C9D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38" t="6869" r="3332" b="5051"/>
            <a:stretch/>
          </p:blipFill>
          <p:spPr bwMode="auto">
            <a:xfrm>
              <a:off x="299023" y="1578902"/>
              <a:ext cx="3755904" cy="3559884"/>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48AFC6CE-51B8-448F-B7A7-23342B3AE387}"/>
                </a:ext>
              </a:extLst>
            </p:cNvPr>
            <p:cNvSpPr txBox="1"/>
            <p:nvPr/>
          </p:nvSpPr>
          <p:spPr>
            <a:xfrm>
              <a:off x="251193" y="5138786"/>
              <a:ext cx="3851564" cy="1015663"/>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Nano-objeto: 1,2,3 dimensiones en la </a:t>
              </a:r>
              <a:r>
                <a:rPr lang="es-AR" sz="2400" b="1" dirty="0" err="1">
                  <a:solidFill>
                    <a:srgbClr val="3333FF"/>
                  </a:solidFill>
                  <a:latin typeface="Arial" panose="020B0604020202020204" pitchFamily="34" charset="0"/>
                  <a:cs typeface="Arial" panose="020B0604020202020204" pitchFamily="34" charset="0"/>
                </a:rPr>
                <a:t>nanoescala</a:t>
              </a:r>
              <a:endParaRPr lang="es-AR" sz="2400" b="1" dirty="0">
                <a:solidFill>
                  <a:srgbClr val="3333FF"/>
                </a:solidFill>
                <a:latin typeface="Arial" panose="020B0604020202020204" pitchFamily="34" charset="0"/>
                <a:cs typeface="Arial" panose="020B0604020202020204" pitchFamily="34" charset="0"/>
              </a:endParaRPr>
            </a:p>
            <a:p>
              <a:pPr algn="ctr"/>
              <a:r>
                <a:rPr lang="es-AR" b="1" dirty="0">
                  <a:latin typeface="Arial" panose="020B0604020202020204" pitchFamily="34" charset="0"/>
                  <a:cs typeface="Arial" panose="020B0604020202020204" pitchFamily="34" charset="0"/>
                </a:rPr>
                <a:t>3 dimensiones= nanopartícula</a:t>
              </a:r>
            </a:p>
          </p:txBody>
        </p:sp>
      </p:grpSp>
      <p:grpSp>
        <p:nvGrpSpPr>
          <p:cNvPr id="10" name="Grupo 9">
            <a:extLst>
              <a:ext uri="{FF2B5EF4-FFF2-40B4-BE49-F238E27FC236}">
                <a16:creationId xmlns:a16="http://schemas.microsoft.com/office/drawing/2014/main" id="{035C9C67-4F46-43BE-9E1E-26FFB483B8F4}"/>
              </a:ext>
            </a:extLst>
          </p:cNvPr>
          <p:cNvGrpSpPr/>
          <p:nvPr/>
        </p:nvGrpSpPr>
        <p:grpSpPr>
          <a:xfrm>
            <a:off x="4022271" y="2989513"/>
            <a:ext cx="2825006" cy="923330"/>
            <a:chOff x="4022271" y="2989513"/>
            <a:chExt cx="2825006" cy="923330"/>
          </a:xfrm>
        </p:grpSpPr>
        <p:sp>
          <p:nvSpPr>
            <p:cNvPr id="6" name="CuadroTexto 5">
              <a:extLst>
                <a:ext uri="{FF2B5EF4-FFF2-40B4-BE49-F238E27FC236}">
                  <a16:creationId xmlns:a16="http://schemas.microsoft.com/office/drawing/2014/main" id="{97B18644-FA29-4703-9E1C-1411F3D2C877}"/>
                </a:ext>
              </a:extLst>
            </p:cNvPr>
            <p:cNvSpPr txBox="1"/>
            <p:nvPr/>
          </p:nvSpPr>
          <p:spPr>
            <a:xfrm>
              <a:off x="4022271" y="3004902"/>
              <a:ext cx="428169" cy="584775"/>
            </a:xfrm>
            <a:prstGeom prst="rect">
              <a:avLst/>
            </a:prstGeom>
            <a:noFill/>
          </p:spPr>
          <p:txBody>
            <a:bodyPr wrap="square" rtlCol="0">
              <a:spAutoFit/>
            </a:bodyPr>
            <a:lstStyle/>
            <a:p>
              <a:r>
                <a:rPr lang="es-AR" sz="3200" dirty="0">
                  <a:latin typeface="Arial" panose="020B0604020202020204" pitchFamily="34" charset="0"/>
                  <a:cs typeface="Arial" panose="020B0604020202020204" pitchFamily="34" charset="0"/>
                </a:rPr>
                <a:t>+</a:t>
              </a:r>
            </a:p>
          </p:txBody>
        </p:sp>
        <p:sp>
          <p:nvSpPr>
            <p:cNvPr id="7" name="CuadroTexto 6">
              <a:extLst>
                <a:ext uri="{FF2B5EF4-FFF2-40B4-BE49-F238E27FC236}">
                  <a16:creationId xmlns:a16="http://schemas.microsoft.com/office/drawing/2014/main" id="{745DA9DD-6C70-44A0-96F8-F23F9D67C133}"/>
                </a:ext>
              </a:extLst>
            </p:cNvPr>
            <p:cNvSpPr txBox="1"/>
            <p:nvPr/>
          </p:nvSpPr>
          <p:spPr>
            <a:xfrm>
              <a:off x="4450440" y="2989513"/>
              <a:ext cx="2396837" cy="923330"/>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API (ingrediente farmacéuticamente activo) </a:t>
              </a:r>
            </a:p>
          </p:txBody>
        </p:sp>
      </p:grpSp>
      <p:sp>
        <p:nvSpPr>
          <p:cNvPr id="8" name="CuadroTexto 7">
            <a:extLst>
              <a:ext uri="{FF2B5EF4-FFF2-40B4-BE49-F238E27FC236}">
                <a16:creationId xmlns:a16="http://schemas.microsoft.com/office/drawing/2014/main" id="{352D718D-3C3C-48D3-A53F-9C924938CBA7}"/>
              </a:ext>
            </a:extLst>
          </p:cNvPr>
          <p:cNvSpPr txBox="1"/>
          <p:nvPr/>
        </p:nvSpPr>
        <p:spPr>
          <a:xfrm>
            <a:off x="6691745" y="3128012"/>
            <a:ext cx="2452255" cy="461665"/>
          </a:xfrm>
          <a:prstGeom prst="rect">
            <a:avLst/>
          </a:prstGeom>
          <a:noFill/>
        </p:spPr>
        <p:txBody>
          <a:bodyPr wrap="square" rtlCol="0">
            <a:spAutoFit/>
          </a:bodyPr>
          <a:lstStyle/>
          <a:p>
            <a:r>
              <a:rPr lang="es-AR" sz="2400" dirty="0">
                <a:latin typeface="Arial" panose="020B0604020202020204" pitchFamily="34" charset="0"/>
                <a:cs typeface="Arial" panose="020B0604020202020204" pitchFamily="34" charset="0"/>
              </a:rPr>
              <a:t>= </a:t>
            </a:r>
            <a:r>
              <a:rPr lang="es-AR" sz="2400" dirty="0" err="1">
                <a:latin typeface="Arial" panose="020B0604020202020204" pitchFamily="34" charset="0"/>
                <a:cs typeface="Arial" panose="020B0604020202020204" pitchFamily="34" charset="0"/>
              </a:rPr>
              <a:t>nanomedicina</a:t>
            </a:r>
            <a:endParaRPr lang="es-AR" sz="2400" dirty="0">
              <a:latin typeface="Arial" panose="020B0604020202020204" pitchFamily="34" charset="0"/>
              <a:cs typeface="Arial" panose="020B0604020202020204" pitchFamily="34" charset="0"/>
            </a:endParaRPr>
          </a:p>
        </p:txBody>
      </p:sp>
      <p:sp>
        <p:nvSpPr>
          <p:cNvPr id="11" name="CuadroTexto 10">
            <a:extLst>
              <a:ext uri="{FF2B5EF4-FFF2-40B4-BE49-F238E27FC236}">
                <a16:creationId xmlns:a16="http://schemas.microsoft.com/office/drawing/2014/main" id="{CDA39529-F268-4E61-8D1A-91118EBB71C4}"/>
              </a:ext>
            </a:extLst>
          </p:cNvPr>
          <p:cNvSpPr txBox="1"/>
          <p:nvPr/>
        </p:nvSpPr>
        <p:spPr>
          <a:xfrm>
            <a:off x="0" y="5138786"/>
            <a:ext cx="9144000" cy="1200329"/>
          </a:xfrm>
          <a:prstGeom prst="rect">
            <a:avLst/>
          </a:prstGeom>
          <a:solidFill>
            <a:schemeClr val="bg1">
              <a:lumMod val="50000"/>
            </a:schemeClr>
          </a:solidFill>
        </p:spPr>
        <p:txBody>
          <a:bodyPr wrap="square" rtlCol="0">
            <a:spAutoFit/>
          </a:bodyPr>
          <a:lstStyle/>
          <a:p>
            <a:pPr algn="ctr"/>
            <a:r>
              <a:rPr lang="es-AR" sz="2400" dirty="0">
                <a:solidFill>
                  <a:schemeClr val="bg1"/>
                </a:solidFill>
                <a:latin typeface="Arial" panose="020B0604020202020204" pitchFamily="34" charset="0"/>
                <a:cs typeface="Arial" panose="020B0604020202020204" pitchFamily="34" charset="0"/>
              </a:rPr>
              <a:t> </a:t>
            </a:r>
            <a:r>
              <a:rPr lang="es-AR" sz="2400" dirty="0" err="1">
                <a:solidFill>
                  <a:schemeClr val="bg1"/>
                </a:solidFill>
                <a:latin typeface="Arial" panose="020B0604020202020204" pitchFamily="34" charset="0"/>
                <a:cs typeface="Arial" panose="020B0604020202020204" pitchFamily="34" charset="0"/>
              </a:rPr>
              <a:t>Nanomedicinas</a:t>
            </a:r>
            <a:r>
              <a:rPr lang="es-AR" sz="2400" dirty="0">
                <a:solidFill>
                  <a:schemeClr val="bg1"/>
                </a:solidFill>
                <a:latin typeface="Arial" panose="020B0604020202020204" pitchFamily="34" charset="0"/>
                <a:cs typeface="Arial" panose="020B0604020202020204" pitchFamily="34" charset="0"/>
              </a:rPr>
              <a:t>: farmacocinética, </a:t>
            </a:r>
            <a:r>
              <a:rPr lang="es-AR" sz="2400" dirty="0" err="1">
                <a:solidFill>
                  <a:schemeClr val="bg1"/>
                </a:solidFill>
                <a:latin typeface="Arial" panose="020B0604020202020204" pitchFamily="34" charset="0"/>
                <a:cs typeface="Arial" panose="020B0604020202020204" pitchFamily="34" charset="0"/>
              </a:rPr>
              <a:t>biodistribucion</a:t>
            </a:r>
            <a:r>
              <a:rPr lang="es-AR" sz="2400" dirty="0">
                <a:solidFill>
                  <a:schemeClr val="bg1"/>
                </a:solidFill>
                <a:latin typeface="Arial" panose="020B0604020202020204" pitchFamily="34" charset="0"/>
                <a:cs typeface="Arial" panose="020B0604020202020204" pitchFamily="34" charset="0"/>
              </a:rPr>
              <a:t> y trafico intracelular [actividad terapéutica]  </a:t>
            </a:r>
            <a:r>
              <a:rPr lang="es-AR" sz="2400" u="sng" dirty="0">
                <a:solidFill>
                  <a:schemeClr val="bg1"/>
                </a:solidFill>
                <a:latin typeface="Arial" panose="020B0604020202020204" pitchFamily="34" charset="0"/>
                <a:cs typeface="Arial" panose="020B0604020202020204" pitchFamily="34" charset="0"/>
              </a:rPr>
              <a:t>independientes de estructura del API y dependientes de estructura del nano-objeto </a:t>
            </a:r>
          </a:p>
        </p:txBody>
      </p:sp>
    </p:spTree>
    <p:extLst>
      <p:ext uri="{BB962C8B-B14F-4D97-AF65-F5344CB8AC3E}">
        <p14:creationId xmlns:p14="http://schemas.microsoft.com/office/powerpoint/2010/main" val="1430483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https://www.researchgate.net/profile/Khalid_Salaita/publication/49674271/figure/fig2/AS:277235610210308@1443109528064/Fig-2-Illustration-of-a-scale-representing-the-size-homology-between-particles-and-main.png">
            <a:extLst>
              <a:ext uri="{FF2B5EF4-FFF2-40B4-BE49-F238E27FC236}">
                <a16:creationId xmlns:a16="http://schemas.microsoft.com/office/drawing/2014/main" id="{D9F81266-2928-4609-A611-7DAF24E5AB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182" y="324345"/>
            <a:ext cx="7920990" cy="6443663"/>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D40F803D-8B2E-4D7D-AC77-44ABA1DB4CF3}"/>
              </a:ext>
            </a:extLst>
          </p:cNvPr>
          <p:cNvSpPr txBox="1"/>
          <p:nvPr/>
        </p:nvSpPr>
        <p:spPr>
          <a:xfrm>
            <a:off x="4320404" y="4057326"/>
            <a:ext cx="2286000" cy="461665"/>
          </a:xfrm>
          <a:prstGeom prst="rect">
            <a:avLst/>
          </a:prstGeom>
          <a:noFill/>
        </p:spPr>
        <p:txBody>
          <a:bodyPr wrap="square" rtlCol="0">
            <a:spAutoFit/>
          </a:bodyPr>
          <a:lstStyle/>
          <a:p>
            <a:pPr algn="ctr"/>
            <a:r>
              <a:rPr lang="es-AR" sz="2400" dirty="0" err="1">
                <a:solidFill>
                  <a:srgbClr val="FFFF00"/>
                </a:solidFill>
                <a:latin typeface="Arial" panose="020B0604020202020204" pitchFamily="34" charset="0"/>
                <a:cs typeface="Arial" panose="020B0604020202020204" pitchFamily="34" charset="0"/>
              </a:rPr>
              <a:t>nanoescala</a:t>
            </a:r>
            <a:endParaRPr lang="es-AR" sz="2400" dirty="0">
              <a:solidFill>
                <a:srgbClr val="FFFF00"/>
              </a:solidFill>
              <a:latin typeface="Arial" panose="020B0604020202020204" pitchFamily="34" charset="0"/>
              <a:cs typeface="Arial" panose="020B0604020202020204" pitchFamily="34" charset="0"/>
            </a:endParaRPr>
          </a:p>
        </p:txBody>
      </p:sp>
      <p:cxnSp>
        <p:nvCxnSpPr>
          <p:cNvPr id="6" name="Conector recto de flecha 5">
            <a:extLst>
              <a:ext uri="{FF2B5EF4-FFF2-40B4-BE49-F238E27FC236}">
                <a16:creationId xmlns:a16="http://schemas.microsoft.com/office/drawing/2014/main" id="{15D06CB1-E8CC-4D2C-9852-8DEAE398B73A}"/>
              </a:ext>
            </a:extLst>
          </p:cNvPr>
          <p:cNvCxnSpPr>
            <a:cxnSpLocks/>
          </p:cNvCxnSpPr>
          <p:nvPr/>
        </p:nvCxnSpPr>
        <p:spPr>
          <a:xfrm>
            <a:off x="3869635" y="4518991"/>
            <a:ext cx="3048000" cy="0"/>
          </a:xfrm>
          <a:prstGeom prst="straightConnector1">
            <a:avLst/>
          </a:prstGeom>
          <a:ln w="381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5874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A62CE38-E150-471D-8893-96DCDD0644D0}"/>
              </a:ext>
            </a:extLst>
          </p:cNvPr>
          <p:cNvSpPr/>
          <p:nvPr/>
        </p:nvSpPr>
        <p:spPr>
          <a:xfrm>
            <a:off x="119270" y="556591"/>
            <a:ext cx="8796462" cy="6042992"/>
          </a:xfrm>
          <a:prstGeom prst="rect">
            <a:avLst/>
          </a:prstGeom>
          <a:noFill/>
          <a:ln>
            <a:solidFill>
              <a:srgbClr val="3366CC"/>
            </a:solidFill>
          </a:ln>
          <a:effectLst>
            <a:glow rad="63500">
              <a:srgbClr val="3366CC">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 name="CuadroTexto 3">
            <a:extLst>
              <a:ext uri="{FF2B5EF4-FFF2-40B4-BE49-F238E27FC236}">
                <a16:creationId xmlns:a16="http://schemas.microsoft.com/office/drawing/2014/main" id="{1B9CC174-852A-41F9-AFF9-B71212FCD4E6}"/>
              </a:ext>
            </a:extLst>
          </p:cNvPr>
          <p:cNvSpPr txBox="1"/>
          <p:nvPr/>
        </p:nvSpPr>
        <p:spPr>
          <a:xfrm>
            <a:off x="0" y="471137"/>
            <a:ext cx="9144000" cy="461665"/>
          </a:xfrm>
          <a:prstGeom prst="rect">
            <a:avLst/>
          </a:prstGeom>
          <a:solidFill>
            <a:schemeClr val="bg1">
              <a:lumMod val="50000"/>
            </a:schemeClr>
          </a:solidFill>
        </p:spPr>
        <p:txBody>
          <a:bodyPr wrap="square" rtlCol="0">
            <a:spAutoFit/>
          </a:bodyPr>
          <a:lstStyle/>
          <a:p>
            <a:pPr algn="ctr"/>
            <a:r>
              <a:rPr lang="es-AR" sz="2400" dirty="0">
                <a:solidFill>
                  <a:schemeClr val="bg1"/>
                </a:solidFill>
                <a:latin typeface="Arial" panose="020B0604020202020204" pitchFamily="34" charset="0"/>
                <a:cs typeface="Arial" panose="020B0604020202020204" pitchFamily="34" charset="0"/>
              </a:rPr>
              <a:t> </a:t>
            </a:r>
            <a:r>
              <a:rPr lang="es-AR" sz="2400" dirty="0" err="1">
                <a:solidFill>
                  <a:schemeClr val="bg1"/>
                </a:solidFill>
                <a:latin typeface="Arial" panose="020B0604020202020204" pitchFamily="34" charset="0"/>
                <a:cs typeface="Arial" panose="020B0604020202020204" pitchFamily="34" charset="0"/>
              </a:rPr>
              <a:t>Nanomedicinas</a:t>
            </a:r>
            <a:r>
              <a:rPr lang="es-AR" sz="2400" dirty="0">
                <a:solidFill>
                  <a:schemeClr val="bg1"/>
                </a:solidFill>
                <a:latin typeface="Arial" panose="020B0604020202020204" pitchFamily="34" charset="0"/>
                <a:cs typeface="Arial" panose="020B0604020202020204" pitchFamily="34" charset="0"/>
              </a:rPr>
              <a:t>: un nuevo paradigma terapéutico</a:t>
            </a:r>
          </a:p>
        </p:txBody>
      </p:sp>
      <p:pic>
        <p:nvPicPr>
          <p:cNvPr id="18434" name="Picture 2" descr="https://mir-s3-cdn-cf.behance.net/project_modules/fs/f8bcdb7589089.56029b0caeb85.jpg">
            <a:extLst>
              <a:ext uri="{FF2B5EF4-FFF2-40B4-BE49-F238E27FC236}">
                <a16:creationId xmlns:a16="http://schemas.microsoft.com/office/drawing/2014/main" id="{C6410F0C-FFF9-4281-ADB6-C44D6EB89C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580" r="23623"/>
          <a:stretch/>
        </p:blipFill>
        <p:spPr bwMode="auto">
          <a:xfrm>
            <a:off x="1812566" y="1359343"/>
            <a:ext cx="6983896" cy="50046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mir-s3-cdn-cf.behance.net/project_modules/1400/1d4e407589087.56029a5239c0e.jpg">
            <a:extLst>
              <a:ext uri="{FF2B5EF4-FFF2-40B4-BE49-F238E27FC236}">
                <a16:creationId xmlns:a16="http://schemas.microsoft.com/office/drawing/2014/main" id="{0AD03615-7209-4F62-A6D5-62E6A2C4C1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267" t="22015" r="55848"/>
          <a:stretch/>
        </p:blipFill>
        <p:spPr bwMode="auto">
          <a:xfrm>
            <a:off x="251792" y="1359343"/>
            <a:ext cx="2915478" cy="5004628"/>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94BD0F88-F36F-433B-9A2A-A2AAC843E274}"/>
              </a:ext>
            </a:extLst>
          </p:cNvPr>
          <p:cNvSpPr txBox="1"/>
          <p:nvPr/>
        </p:nvSpPr>
        <p:spPr>
          <a:xfrm>
            <a:off x="0" y="5487085"/>
            <a:ext cx="9144000" cy="830997"/>
          </a:xfrm>
          <a:prstGeom prst="rect">
            <a:avLst/>
          </a:prstGeom>
          <a:solidFill>
            <a:schemeClr val="bg1">
              <a:lumMod val="50000"/>
            </a:schemeClr>
          </a:solidFill>
        </p:spPr>
        <p:txBody>
          <a:bodyPr wrap="square" rtlCol="0">
            <a:spAutoFit/>
          </a:bodyPr>
          <a:lstStyle/>
          <a:p>
            <a:pPr algn="ctr"/>
            <a:r>
              <a:rPr lang="es-AR" sz="2400" dirty="0">
                <a:solidFill>
                  <a:schemeClr val="bg1"/>
                </a:solidFill>
                <a:latin typeface="Arial" panose="020B0604020202020204" pitchFamily="34" charset="0"/>
                <a:cs typeface="Arial" panose="020B0604020202020204" pitchFamily="34" charset="0"/>
              </a:rPr>
              <a:t> tratamientos </a:t>
            </a:r>
            <a:r>
              <a:rPr lang="es-AR" sz="2400" b="1" dirty="0">
                <a:solidFill>
                  <a:schemeClr val="bg1"/>
                </a:solidFill>
                <a:latin typeface="Arial" panose="020B0604020202020204" pitchFamily="34" charset="0"/>
                <a:cs typeface="Arial" panose="020B0604020202020204" pitchFamily="34" charset="0"/>
              </a:rPr>
              <a:t>menos tóxicos (selectivos)</a:t>
            </a:r>
            <a:r>
              <a:rPr lang="es-AR" sz="2400" dirty="0">
                <a:solidFill>
                  <a:schemeClr val="bg1"/>
                </a:solidFill>
                <a:latin typeface="Arial" panose="020B0604020202020204" pitchFamily="34" charset="0"/>
                <a:cs typeface="Arial" panose="020B0604020202020204" pitchFamily="34" charset="0"/>
              </a:rPr>
              <a:t>, mas cortos, ¿mas eficaces?</a:t>
            </a:r>
          </a:p>
        </p:txBody>
      </p:sp>
    </p:spTree>
    <p:extLst>
      <p:ext uri="{BB962C8B-B14F-4D97-AF65-F5344CB8AC3E}">
        <p14:creationId xmlns:p14="http://schemas.microsoft.com/office/powerpoint/2010/main" val="285295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p9.fotolog.com/photo/25/42/14/yakety_yak/1210464194_f.jpg">
            <a:extLst>
              <a:ext uri="{FF2B5EF4-FFF2-40B4-BE49-F238E27FC236}">
                <a16:creationId xmlns:a16="http://schemas.microsoft.com/office/drawing/2014/main" id="{9BD57A6F-0DA1-4260-B29A-8F5D815461A4}"/>
              </a:ext>
            </a:extLst>
          </p:cNvPr>
          <p:cNvPicPr>
            <a:picLocks noChangeAspect="1" noChangeArrowheads="1"/>
          </p:cNvPicPr>
          <p:nvPr/>
        </p:nvPicPr>
        <p:blipFill>
          <a:blip r:embed="rId2"/>
          <a:srcRect/>
          <a:stretch>
            <a:fillRect/>
          </a:stretch>
        </p:blipFill>
        <p:spPr bwMode="auto">
          <a:xfrm>
            <a:off x="-190500" y="1762125"/>
            <a:ext cx="9525000" cy="3333750"/>
          </a:xfrm>
          <a:prstGeom prst="rect">
            <a:avLst/>
          </a:prstGeom>
          <a:noFill/>
        </p:spPr>
      </p:pic>
    </p:spTree>
    <p:extLst>
      <p:ext uri="{BB962C8B-B14F-4D97-AF65-F5344CB8AC3E}">
        <p14:creationId xmlns:p14="http://schemas.microsoft.com/office/powerpoint/2010/main" val="4024495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EDBF81DF-5A9E-49D3-B7EF-9AFF5D19EE97}"/>
              </a:ext>
            </a:extLst>
          </p:cNvPr>
          <p:cNvSpPr/>
          <p:nvPr/>
        </p:nvSpPr>
        <p:spPr>
          <a:xfrm>
            <a:off x="535899" y="1115254"/>
            <a:ext cx="4193498" cy="3600986"/>
          </a:xfrm>
          <a:prstGeom prst="rect">
            <a:avLst/>
          </a:prstGeom>
        </p:spPr>
        <p:txBody>
          <a:bodyPr wrap="square">
            <a:spAutoFit/>
          </a:bodyPr>
          <a:lstStyle/>
          <a:p>
            <a:pPr algn="just"/>
            <a:r>
              <a:rPr lang="en-US" dirty="0">
                <a:solidFill>
                  <a:srgbClr val="444444"/>
                </a:solidFill>
                <a:latin typeface="Arial" panose="020B0604020202020204" pitchFamily="34" charset="0"/>
                <a:cs typeface="Arial" panose="020B0604020202020204" pitchFamily="34" charset="0"/>
              </a:rPr>
              <a:t>Las </a:t>
            </a:r>
            <a:r>
              <a:rPr lang="en-US" dirty="0" err="1">
                <a:solidFill>
                  <a:srgbClr val="444444"/>
                </a:solidFill>
                <a:latin typeface="Arial" panose="020B0604020202020204" pitchFamily="34" charset="0"/>
                <a:cs typeface="Arial" panose="020B0604020202020204" pitchFamily="34" charset="0"/>
              </a:rPr>
              <a:t>tendencias</a:t>
            </a:r>
            <a:r>
              <a:rPr lang="en-US" dirty="0">
                <a:solidFill>
                  <a:srgbClr val="444444"/>
                </a:solidFill>
                <a:latin typeface="Arial" panose="020B0604020202020204" pitchFamily="34" charset="0"/>
                <a:cs typeface="Arial" panose="020B0604020202020204" pitchFamily="34" charset="0"/>
              </a:rPr>
              <a:t> mas </a:t>
            </a:r>
            <a:r>
              <a:rPr lang="en-US" dirty="0" err="1">
                <a:solidFill>
                  <a:srgbClr val="444444"/>
                </a:solidFill>
                <a:latin typeface="Arial" panose="020B0604020202020204" pitchFamily="34" charset="0"/>
                <a:cs typeface="Arial" panose="020B0604020202020204" pitchFamily="34" charset="0"/>
              </a:rPr>
              <a:t>importantes</a:t>
            </a:r>
            <a:r>
              <a:rPr lang="en-US" dirty="0">
                <a:solidFill>
                  <a:srgbClr val="444444"/>
                </a:solidFill>
                <a:latin typeface="Arial" panose="020B0604020202020204" pitchFamily="34" charset="0"/>
                <a:cs typeface="Arial" panose="020B0604020202020204" pitchFamily="34" charset="0"/>
              </a:rPr>
              <a:t> </a:t>
            </a:r>
            <a:r>
              <a:rPr lang="en-US" dirty="0" err="1">
                <a:solidFill>
                  <a:srgbClr val="444444"/>
                </a:solidFill>
                <a:latin typeface="Arial" panose="020B0604020202020204" pitchFamily="34" charset="0"/>
                <a:cs typeface="Arial" panose="020B0604020202020204" pitchFamily="34" charset="0"/>
              </a:rPr>
              <a:t>presenciadas</a:t>
            </a:r>
            <a:r>
              <a:rPr lang="en-US" dirty="0">
                <a:solidFill>
                  <a:srgbClr val="444444"/>
                </a:solidFill>
                <a:latin typeface="Arial" panose="020B0604020202020204" pitchFamily="34" charset="0"/>
                <a:cs typeface="Arial" panose="020B0604020202020204" pitchFamily="34" charset="0"/>
              </a:rPr>
              <a:t> </a:t>
            </a:r>
            <a:r>
              <a:rPr lang="en-US" dirty="0" err="1">
                <a:solidFill>
                  <a:srgbClr val="444444"/>
                </a:solidFill>
                <a:latin typeface="Arial" panose="020B0604020202020204" pitchFamily="34" charset="0"/>
                <a:cs typeface="Arial" panose="020B0604020202020204" pitchFamily="34" charset="0"/>
              </a:rPr>
              <a:t>por</a:t>
            </a:r>
            <a:r>
              <a:rPr lang="en-US" dirty="0">
                <a:solidFill>
                  <a:srgbClr val="444444"/>
                </a:solidFill>
                <a:latin typeface="Arial" panose="020B0604020202020204" pitchFamily="34" charset="0"/>
                <a:cs typeface="Arial" panose="020B0604020202020204" pitchFamily="34" charset="0"/>
              </a:rPr>
              <a:t> </a:t>
            </a:r>
            <a:r>
              <a:rPr lang="en-US" dirty="0" err="1">
                <a:solidFill>
                  <a:srgbClr val="444444"/>
                </a:solidFill>
                <a:latin typeface="Arial" panose="020B0604020202020204" pitchFamily="34" charset="0"/>
                <a:cs typeface="Arial" panose="020B0604020202020204" pitchFamily="34" charset="0"/>
              </a:rPr>
              <a:t>este</a:t>
            </a:r>
            <a:r>
              <a:rPr lang="en-US" dirty="0">
                <a:solidFill>
                  <a:srgbClr val="444444"/>
                </a:solidFill>
                <a:latin typeface="Arial" panose="020B0604020202020204" pitchFamily="34" charset="0"/>
                <a:cs typeface="Arial" panose="020B0604020202020204" pitchFamily="34" charset="0"/>
              </a:rPr>
              <a:t> </a:t>
            </a:r>
            <a:r>
              <a:rPr lang="en-US" dirty="0" err="1">
                <a:solidFill>
                  <a:srgbClr val="444444"/>
                </a:solidFill>
                <a:latin typeface="Arial" panose="020B0604020202020204" pitchFamily="34" charset="0"/>
                <a:cs typeface="Arial" panose="020B0604020202020204" pitchFamily="34" charset="0"/>
              </a:rPr>
              <a:t>segmento</a:t>
            </a:r>
            <a:r>
              <a:rPr lang="en-US" dirty="0">
                <a:solidFill>
                  <a:srgbClr val="444444"/>
                </a:solidFill>
                <a:latin typeface="Arial" panose="020B0604020202020204" pitchFamily="34" charset="0"/>
                <a:cs typeface="Arial" panose="020B0604020202020204" pitchFamily="34" charset="0"/>
              </a:rPr>
              <a:t> del Mercado son la </a:t>
            </a:r>
            <a:r>
              <a:rPr lang="en-US" sz="2800" dirty="0" err="1">
                <a:solidFill>
                  <a:srgbClr val="0000FF"/>
                </a:solidFill>
                <a:latin typeface="Arial" panose="020B0604020202020204" pitchFamily="34" charset="0"/>
                <a:cs typeface="Arial" panose="020B0604020202020204" pitchFamily="34" charset="0"/>
              </a:rPr>
              <a:t>creciente</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demanda</a:t>
            </a:r>
            <a:r>
              <a:rPr lang="en-US" sz="2800" dirty="0">
                <a:solidFill>
                  <a:srgbClr val="0000FF"/>
                </a:solidFill>
                <a:latin typeface="Arial" panose="020B0604020202020204" pitchFamily="34" charset="0"/>
                <a:cs typeface="Arial" panose="020B0604020202020204" pitchFamily="34" charset="0"/>
              </a:rPr>
              <a:t> de </a:t>
            </a:r>
            <a:r>
              <a:rPr lang="en-US" sz="2800" dirty="0" err="1">
                <a:solidFill>
                  <a:srgbClr val="0000FF"/>
                </a:solidFill>
                <a:latin typeface="Arial" panose="020B0604020202020204" pitchFamily="34" charset="0"/>
                <a:cs typeface="Arial" panose="020B0604020202020204" pitchFamily="34" charset="0"/>
              </a:rPr>
              <a:t>tecnologia</a:t>
            </a:r>
            <a:r>
              <a:rPr lang="en-US" sz="2800" dirty="0">
                <a:solidFill>
                  <a:srgbClr val="0000FF"/>
                </a:solidFill>
                <a:latin typeface="Arial" panose="020B0604020202020204" pitchFamily="34" charset="0"/>
                <a:cs typeface="Arial" panose="020B0604020202020204" pitchFamily="34" charset="0"/>
              </a:rPr>
              <a:t> de </a:t>
            </a:r>
            <a:r>
              <a:rPr lang="en-US" sz="2800" i="1" dirty="0">
                <a:solidFill>
                  <a:srgbClr val="0000FF"/>
                </a:solidFill>
                <a:latin typeface="Arial" panose="020B0604020202020204" pitchFamily="34" charset="0"/>
                <a:cs typeface="Arial" panose="020B0604020202020204" pitchFamily="34" charset="0"/>
              </a:rPr>
              <a:t>drug delivery</a:t>
            </a:r>
            <a:r>
              <a:rPr lang="en-US" dirty="0">
                <a:solidFill>
                  <a:srgbClr val="444444"/>
                </a:solidFill>
                <a:latin typeface="Arial" panose="020B0604020202020204" pitchFamily="34" charset="0"/>
                <a:cs typeface="Arial" panose="020B0604020202020204" pitchFamily="34" charset="0"/>
              </a:rPr>
              <a:t>, mayor </a:t>
            </a:r>
            <a:r>
              <a:rPr lang="en-US" dirty="0" err="1">
                <a:solidFill>
                  <a:srgbClr val="444444"/>
                </a:solidFill>
                <a:latin typeface="Arial" panose="020B0604020202020204" pitchFamily="34" charset="0"/>
                <a:cs typeface="Arial" panose="020B0604020202020204" pitchFamily="34" charset="0"/>
              </a:rPr>
              <a:t>participación</a:t>
            </a:r>
            <a:r>
              <a:rPr lang="en-US" dirty="0">
                <a:solidFill>
                  <a:srgbClr val="444444"/>
                </a:solidFill>
                <a:latin typeface="Arial" panose="020B0604020202020204" pitchFamily="34" charset="0"/>
                <a:cs typeface="Arial" panose="020B0604020202020204" pitchFamily="34" charset="0"/>
              </a:rPr>
              <a:t> </a:t>
            </a:r>
            <a:r>
              <a:rPr lang="en-US" dirty="0" err="1">
                <a:solidFill>
                  <a:srgbClr val="444444"/>
                </a:solidFill>
                <a:latin typeface="Arial" panose="020B0604020202020204" pitchFamily="34" charset="0"/>
                <a:cs typeface="Arial" panose="020B0604020202020204" pitchFamily="34" charset="0"/>
              </a:rPr>
              <a:t>gubernamental</a:t>
            </a:r>
            <a:r>
              <a:rPr lang="en-US" dirty="0">
                <a:solidFill>
                  <a:srgbClr val="444444"/>
                </a:solidFill>
                <a:latin typeface="Arial" panose="020B0604020202020204" pitchFamily="34" charset="0"/>
                <a:cs typeface="Arial" panose="020B0604020202020204" pitchFamily="34" charset="0"/>
              </a:rPr>
              <a:t> </a:t>
            </a:r>
            <a:r>
              <a:rPr lang="en-US" dirty="0" err="1">
                <a:solidFill>
                  <a:srgbClr val="444444"/>
                </a:solidFill>
                <a:latin typeface="Arial" panose="020B0604020202020204" pitchFamily="34" charset="0"/>
                <a:cs typeface="Arial" panose="020B0604020202020204" pitchFamily="34" charset="0"/>
              </a:rPr>
              <a:t>en</a:t>
            </a:r>
            <a:r>
              <a:rPr lang="en-US" dirty="0">
                <a:solidFill>
                  <a:srgbClr val="444444"/>
                </a:solidFill>
                <a:latin typeface="Arial" panose="020B0604020202020204" pitchFamily="34" charset="0"/>
                <a:cs typeface="Arial" panose="020B0604020202020204" pitchFamily="34" charset="0"/>
              </a:rPr>
              <a:t> </a:t>
            </a:r>
            <a:r>
              <a:rPr lang="en-US" dirty="0" err="1">
                <a:solidFill>
                  <a:srgbClr val="444444"/>
                </a:solidFill>
                <a:latin typeface="Arial" panose="020B0604020202020204" pitchFamily="34" charset="0"/>
                <a:cs typeface="Arial" panose="020B0604020202020204" pitchFamily="34" charset="0"/>
              </a:rPr>
              <a:t>subsidios</a:t>
            </a:r>
            <a:r>
              <a:rPr lang="en-US" dirty="0">
                <a:solidFill>
                  <a:srgbClr val="444444"/>
                </a:solidFill>
                <a:latin typeface="Arial" panose="020B0604020202020204" pitchFamily="34" charset="0"/>
                <a:cs typeface="Arial" panose="020B0604020202020204" pitchFamily="34" charset="0"/>
              </a:rPr>
              <a:t> I+D, </a:t>
            </a:r>
            <a:r>
              <a:rPr lang="en-US" dirty="0" err="1">
                <a:solidFill>
                  <a:srgbClr val="444444"/>
                </a:solidFill>
                <a:latin typeface="Arial" panose="020B0604020202020204" pitchFamily="34" charset="0"/>
                <a:cs typeface="Arial" panose="020B0604020202020204" pitchFamily="34" charset="0"/>
              </a:rPr>
              <a:t>aparición</a:t>
            </a:r>
            <a:r>
              <a:rPr lang="en-US" dirty="0">
                <a:solidFill>
                  <a:srgbClr val="444444"/>
                </a:solidFill>
                <a:latin typeface="Arial" panose="020B0604020202020204" pitchFamily="34" charset="0"/>
                <a:cs typeface="Arial" panose="020B0604020202020204" pitchFamily="34" charset="0"/>
              </a:rPr>
              <a:t> de </a:t>
            </a:r>
            <a:r>
              <a:rPr lang="en-US" dirty="0" err="1">
                <a:solidFill>
                  <a:srgbClr val="444444"/>
                </a:solidFill>
                <a:latin typeface="Arial" panose="020B0604020202020204" pitchFamily="34" charset="0"/>
                <a:cs typeface="Arial" panose="020B0604020202020204" pitchFamily="34" charset="0"/>
              </a:rPr>
              <a:t>recientes</a:t>
            </a:r>
            <a:r>
              <a:rPr lang="en-US" dirty="0">
                <a:solidFill>
                  <a:srgbClr val="444444"/>
                </a:solidFill>
                <a:latin typeface="Arial" panose="020B0604020202020204" pitchFamily="34" charset="0"/>
                <a:cs typeface="Arial" panose="020B0604020202020204" pitchFamily="34" charset="0"/>
              </a:rPr>
              <a:t> </a:t>
            </a:r>
            <a:r>
              <a:rPr lang="en-US" dirty="0" err="1">
                <a:solidFill>
                  <a:srgbClr val="444444"/>
                </a:solidFill>
                <a:latin typeface="Arial" panose="020B0604020202020204" pitchFamily="34" charset="0"/>
                <a:cs typeface="Arial" panose="020B0604020202020204" pitchFamily="34" charset="0"/>
              </a:rPr>
              <a:t>desarrollos</a:t>
            </a:r>
            <a:r>
              <a:rPr lang="en-US" dirty="0">
                <a:solidFill>
                  <a:srgbClr val="444444"/>
                </a:solidFill>
                <a:latin typeface="Arial" panose="020B0604020202020204" pitchFamily="34" charset="0"/>
                <a:cs typeface="Arial" panose="020B0604020202020204" pitchFamily="34" charset="0"/>
              </a:rPr>
              <a:t> </a:t>
            </a:r>
            <a:r>
              <a:rPr lang="en-US" dirty="0" err="1">
                <a:solidFill>
                  <a:srgbClr val="444444"/>
                </a:solidFill>
                <a:latin typeface="Arial" panose="020B0604020202020204" pitchFamily="34" charset="0"/>
                <a:cs typeface="Arial" panose="020B0604020202020204" pitchFamily="34" charset="0"/>
              </a:rPr>
              <a:t>tecnologicos</a:t>
            </a:r>
            <a:r>
              <a:rPr lang="en-US" dirty="0">
                <a:solidFill>
                  <a:srgbClr val="444444"/>
                </a:solidFill>
                <a:latin typeface="Arial" panose="020B0604020202020204" pitchFamily="34" charset="0"/>
                <a:cs typeface="Arial" panose="020B0604020202020204" pitchFamily="34" charset="0"/>
              </a:rPr>
              <a:t> </a:t>
            </a:r>
            <a:r>
              <a:rPr lang="en-US" dirty="0" err="1">
                <a:solidFill>
                  <a:srgbClr val="444444"/>
                </a:solidFill>
                <a:latin typeface="Arial" panose="020B0604020202020204" pitchFamily="34" charset="0"/>
                <a:cs typeface="Arial" panose="020B0604020202020204" pitchFamily="34" charset="0"/>
              </a:rPr>
              <a:t>en</a:t>
            </a:r>
            <a:r>
              <a:rPr lang="en-US" dirty="0">
                <a:solidFill>
                  <a:srgbClr val="444444"/>
                </a:solidFill>
                <a:latin typeface="Arial" panose="020B0604020202020204" pitchFamily="34" charset="0"/>
                <a:cs typeface="Arial" panose="020B0604020202020204" pitchFamily="34" charset="0"/>
              </a:rPr>
              <a:t> el area de las </a:t>
            </a:r>
            <a:r>
              <a:rPr lang="en-US" dirty="0" err="1">
                <a:solidFill>
                  <a:srgbClr val="444444"/>
                </a:solidFill>
                <a:latin typeface="Arial" panose="020B0604020202020204" pitchFamily="34" charset="0"/>
                <a:cs typeface="Arial" panose="020B0604020202020204" pitchFamily="34" charset="0"/>
              </a:rPr>
              <a:t>nanomedicinas</a:t>
            </a:r>
            <a:r>
              <a:rPr lang="en-US" dirty="0">
                <a:solidFill>
                  <a:srgbClr val="444444"/>
                </a:solidFill>
                <a:latin typeface="Arial" panose="020B0604020202020204" pitchFamily="34" charset="0"/>
                <a:cs typeface="Arial" panose="020B0604020202020204" pitchFamily="34" charset="0"/>
              </a:rPr>
              <a:t> y </a:t>
            </a:r>
            <a:r>
              <a:rPr lang="en-US" dirty="0" err="1">
                <a:solidFill>
                  <a:srgbClr val="444444"/>
                </a:solidFill>
                <a:latin typeface="Arial" panose="020B0604020202020204" pitchFamily="34" charset="0"/>
                <a:cs typeface="Arial" panose="020B0604020202020204" pitchFamily="34" charset="0"/>
              </a:rPr>
              <a:t>mayores</a:t>
            </a:r>
            <a:r>
              <a:rPr lang="en-US" dirty="0">
                <a:solidFill>
                  <a:srgbClr val="444444"/>
                </a:solidFill>
                <a:latin typeface="Arial" panose="020B0604020202020204" pitchFamily="34" charset="0"/>
                <a:cs typeface="Arial" panose="020B0604020202020204" pitchFamily="34" charset="0"/>
              </a:rPr>
              <a:t> </a:t>
            </a:r>
            <a:r>
              <a:rPr lang="en-US" dirty="0" err="1">
                <a:solidFill>
                  <a:srgbClr val="444444"/>
                </a:solidFill>
                <a:latin typeface="Arial" panose="020B0604020202020204" pitchFamily="34" charset="0"/>
                <a:cs typeface="Arial" panose="020B0604020202020204" pitchFamily="34" charset="0"/>
              </a:rPr>
              <a:t>oportunidades</a:t>
            </a:r>
            <a:r>
              <a:rPr lang="en-US" dirty="0">
                <a:solidFill>
                  <a:srgbClr val="444444"/>
                </a:solidFill>
                <a:latin typeface="Arial" panose="020B0604020202020204" pitchFamily="34" charset="0"/>
                <a:cs typeface="Arial" panose="020B0604020202020204" pitchFamily="34" charset="0"/>
              </a:rPr>
              <a:t> de </a:t>
            </a:r>
            <a:r>
              <a:rPr lang="en-US" dirty="0" err="1">
                <a:solidFill>
                  <a:srgbClr val="444444"/>
                </a:solidFill>
                <a:latin typeface="Arial" panose="020B0604020202020204" pitchFamily="34" charset="0"/>
                <a:cs typeface="Arial" panose="020B0604020202020204" pitchFamily="34" charset="0"/>
              </a:rPr>
              <a:t>crecimiento</a:t>
            </a:r>
            <a:r>
              <a:rPr lang="en-US" dirty="0">
                <a:solidFill>
                  <a:srgbClr val="444444"/>
                </a:solidFill>
                <a:latin typeface="Arial" panose="020B0604020202020204" pitchFamily="34" charset="0"/>
                <a:cs typeface="Arial" panose="020B0604020202020204" pitchFamily="34" charset="0"/>
              </a:rPr>
              <a:t>/inversion.  </a:t>
            </a:r>
            <a:endParaRPr lang="es-AR" dirty="0">
              <a:latin typeface="Arial" panose="020B0604020202020204" pitchFamily="34" charset="0"/>
              <a:cs typeface="Arial" panose="020B0604020202020204" pitchFamily="34" charset="0"/>
            </a:endParaRPr>
          </a:p>
        </p:txBody>
      </p:sp>
      <p:sp>
        <p:nvSpPr>
          <p:cNvPr id="5" name="Rectángulo 4">
            <a:extLst>
              <a:ext uri="{FF2B5EF4-FFF2-40B4-BE49-F238E27FC236}">
                <a16:creationId xmlns:a16="http://schemas.microsoft.com/office/drawing/2014/main" id="{2BD1C6C6-D784-4E82-A6D5-14F52E77226C}"/>
              </a:ext>
            </a:extLst>
          </p:cNvPr>
          <p:cNvSpPr/>
          <p:nvPr/>
        </p:nvSpPr>
        <p:spPr>
          <a:xfrm>
            <a:off x="0" y="5944237"/>
            <a:ext cx="9144000" cy="646331"/>
          </a:xfrm>
          <a:prstGeom prst="rect">
            <a:avLst/>
          </a:prstGeom>
        </p:spPr>
        <p:txBody>
          <a:bodyPr wrap="square">
            <a:spAutoFit/>
          </a:bodyPr>
          <a:lstStyle/>
          <a:p>
            <a:pPr algn="ctr"/>
            <a:r>
              <a:rPr lang="es-AR" dirty="0"/>
              <a:t>https://www.businesswire.com/news/home/20171109006576/en/Global-Nanomedicine-Market-Analysis-Trends-2017-2025--</a:t>
            </a:r>
          </a:p>
        </p:txBody>
      </p:sp>
      <p:sp>
        <p:nvSpPr>
          <p:cNvPr id="6" name="Rectángulo 5">
            <a:extLst>
              <a:ext uri="{FF2B5EF4-FFF2-40B4-BE49-F238E27FC236}">
                <a16:creationId xmlns:a16="http://schemas.microsoft.com/office/drawing/2014/main" id="{3E2CADDC-6499-4D1A-837F-B6C29A23A424}"/>
              </a:ext>
            </a:extLst>
          </p:cNvPr>
          <p:cNvSpPr/>
          <p:nvPr/>
        </p:nvSpPr>
        <p:spPr>
          <a:xfrm>
            <a:off x="4729397" y="1115254"/>
            <a:ext cx="4572000" cy="4524315"/>
          </a:xfrm>
          <a:prstGeom prst="rect">
            <a:avLst/>
          </a:prstGeom>
        </p:spPr>
        <p:txBody>
          <a:bodyPr>
            <a:spAutoFit/>
          </a:bodyPr>
          <a:lstStyle/>
          <a:p>
            <a:r>
              <a:rPr lang="es-AR" dirty="0" err="1">
                <a:solidFill>
                  <a:srgbClr val="444444"/>
                </a:solidFill>
                <a:latin typeface="Helvetica Neue"/>
              </a:rPr>
              <a:t>Leading</a:t>
            </a:r>
            <a:r>
              <a:rPr lang="es-AR" dirty="0">
                <a:solidFill>
                  <a:srgbClr val="444444"/>
                </a:solidFill>
                <a:latin typeface="Helvetica Neue"/>
              </a:rPr>
              <a:t> </a:t>
            </a:r>
            <a:r>
              <a:rPr lang="es-AR" dirty="0" err="1">
                <a:solidFill>
                  <a:srgbClr val="444444"/>
                </a:solidFill>
                <a:latin typeface="Helvetica Neue"/>
              </a:rPr>
              <a:t>Companies</a:t>
            </a:r>
            <a:endParaRPr lang="es-AR" dirty="0">
              <a:solidFill>
                <a:srgbClr val="444444"/>
              </a:solidFill>
              <a:latin typeface="Helvetica Neue"/>
            </a:endParaRPr>
          </a:p>
          <a:p>
            <a:pPr>
              <a:buFont typeface="Arial" panose="020B0604020202020204" pitchFamily="34" charset="0"/>
              <a:buChar char="•"/>
            </a:pPr>
            <a:r>
              <a:rPr lang="es-AR" dirty="0" err="1">
                <a:solidFill>
                  <a:srgbClr val="444444"/>
                </a:solidFill>
                <a:latin typeface="Helvetica Neue"/>
              </a:rPr>
              <a:t>Epeius</a:t>
            </a:r>
            <a:r>
              <a:rPr lang="es-AR" dirty="0">
                <a:solidFill>
                  <a:srgbClr val="444444"/>
                </a:solidFill>
                <a:latin typeface="Helvetica Neue"/>
              </a:rPr>
              <a:t> </a:t>
            </a:r>
            <a:r>
              <a:rPr lang="es-AR" dirty="0" err="1">
                <a:solidFill>
                  <a:srgbClr val="444444"/>
                </a:solidFill>
                <a:latin typeface="Helvetica Neue"/>
              </a:rPr>
              <a:t>Biotechnologies</a:t>
            </a:r>
            <a:r>
              <a:rPr lang="es-AR" dirty="0">
                <a:solidFill>
                  <a:srgbClr val="444444"/>
                </a:solidFill>
                <a:latin typeface="Helvetica Neue"/>
              </a:rPr>
              <a:t> </a:t>
            </a:r>
            <a:r>
              <a:rPr lang="es-AR" dirty="0" err="1">
                <a:solidFill>
                  <a:srgbClr val="444444"/>
                </a:solidFill>
                <a:latin typeface="Helvetica Neue"/>
              </a:rPr>
              <a:t>Corporation</a:t>
            </a:r>
            <a:endParaRPr lang="es-AR" dirty="0">
              <a:solidFill>
                <a:srgbClr val="444444"/>
              </a:solidFill>
              <a:latin typeface="Helvetica Neue"/>
            </a:endParaRPr>
          </a:p>
          <a:p>
            <a:pPr>
              <a:buFont typeface="Arial" panose="020B0604020202020204" pitchFamily="34" charset="0"/>
              <a:buChar char="•"/>
            </a:pPr>
            <a:r>
              <a:rPr lang="es-AR" b="1" dirty="0">
                <a:solidFill>
                  <a:srgbClr val="444444"/>
                </a:solidFill>
                <a:latin typeface="Helvetica Neue"/>
              </a:rPr>
              <a:t>Merck &amp; Co </a:t>
            </a:r>
            <a:r>
              <a:rPr lang="es-AR" b="1" dirty="0" err="1">
                <a:solidFill>
                  <a:srgbClr val="444444"/>
                </a:solidFill>
                <a:latin typeface="Helvetica Neue"/>
              </a:rPr>
              <a:t>Ltd</a:t>
            </a:r>
            <a:endParaRPr lang="es-AR" b="1" dirty="0">
              <a:solidFill>
                <a:srgbClr val="444444"/>
              </a:solidFill>
              <a:latin typeface="Helvetica Neue"/>
            </a:endParaRPr>
          </a:p>
          <a:p>
            <a:pPr>
              <a:buFont typeface="Arial" panose="020B0604020202020204" pitchFamily="34" charset="0"/>
              <a:buChar char="•"/>
            </a:pPr>
            <a:r>
              <a:rPr lang="es-AR" dirty="0" err="1">
                <a:solidFill>
                  <a:srgbClr val="444444"/>
                </a:solidFill>
                <a:latin typeface="Helvetica Neue"/>
              </a:rPr>
              <a:t>Teva</a:t>
            </a:r>
            <a:r>
              <a:rPr lang="es-AR" dirty="0">
                <a:solidFill>
                  <a:srgbClr val="444444"/>
                </a:solidFill>
                <a:latin typeface="Helvetica Neue"/>
              </a:rPr>
              <a:t> </a:t>
            </a:r>
            <a:r>
              <a:rPr lang="es-AR" dirty="0" err="1">
                <a:solidFill>
                  <a:srgbClr val="444444"/>
                </a:solidFill>
                <a:latin typeface="Helvetica Neue"/>
              </a:rPr>
              <a:t>Pharmaceutical</a:t>
            </a:r>
            <a:r>
              <a:rPr lang="es-AR" dirty="0">
                <a:solidFill>
                  <a:srgbClr val="444444"/>
                </a:solidFill>
                <a:latin typeface="Helvetica Neue"/>
              </a:rPr>
              <a:t> Industries Ltd.</a:t>
            </a:r>
          </a:p>
          <a:p>
            <a:pPr>
              <a:buFont typeface="Arial" panose="020B0604020202020204" pitchFamily="34" charset="0"/>
              <a:buChar char="•"/>
            </a:pPr>
            <a:r>
              <a:rPr lang="es-AR" b="1" dirty="0">
                <a:solidFill>
                  <a:srgbClr val="444444"/>
                </a:solidFill>
                <a:latin typeface="Helvetica Neue"/>
              </a:rPr>
              <a:t>Abbott</a:t>
            </a:r>
          </a:p>
          <a:p>
            <a:pPr>
              <a:buFont typeface="Arial" panose="020B0604020202020204" pitchFamily="34" charset="0"/>
              <a:buChar char="•"/>
            </a:pPr>
            <a:r>
              <a:rPr lang="es-AR" b="1" dirty="0">
                <a:solidFill>
                  <a:srgbClr val="444444"/>
                </a:solidFill>
                <a:latin typeface="Helvetica Neue"/>
              </a:rPr>
              <a:t>Johnson &amp; Johnson </a:t>
            </a:r>
            <a:r>
              <a:rPr lang="es-AR" b="1" dirty="0" err="1">
                <a:solidFill>
                  <a:srgbClr val="444444"/>
                </a:solidFill>
                <a:latin typeface="Helvetica Neue"/>
              </a:rPr>
              <a:t>Services</a:t>
            </a:r>
            <a:r>
              <a:rPr lang="es-AR" b="1" dirty="0">
                <a:solidFill>
                  <a:srgbClr val="444444"/>
                </a:solidFill>
                <a:latin typeface="Helvetica Neue"/>
              </a:rPr>
              <a:t>, Inc</a:t>
            </a:r>
            <a:r>
              <a:rPr lang="es-AR" dirty="0">
                <a:solidFill>
                  <a:srgbClr val="444444"/>
                </a:solidFill>
                <a:latin typeface="Helvetica Neue"/>
              </a:rPr>
              <a:t>.</a:t>
            </a:r>
          </a:p>
          <a:p>
            <a:pPr>
              <a:buFont typeface="Arial" panose="020B0604020202020204" pitchFamily="34" charset="0"/>
              <a:buChar char="•"/>
            </a:pPr>
            <a:r>
              <a:rPr lang="es-AR" dirty="0">
                <a:solidFill>
                  <a:srgbClr val="444444"/>
                </a:solidFill>
                <a:latin typeface="Helvetica Neue"/>
              </a:rPr>
              <a:t>Bio-Gate AG</a:t>
            </a:r>
          </a:p>
          <a:p>
            <a:pPr>
              <a:buFont typeface="Arial" panose="020B0604020202020204" pitchFamily="34" charset="0"/>
              <a:buChar char="•"/>
            </a:pPr>
            <a:r>
              <a:rPr lang="es-AR" dirty="0">
                <a:solidFill>
                  <a:srgbClr val="444444"/>
                </a:solidFill>
                <a:latin typeface="Helvetica Neue"/>
              </a:rPr>
              <a:t>ABLYNX</a:t>
            </a:r>
          </a:p>
          <a:p>
            <a:pPr>
              <a:buFont typeface="Arial" panose="020B0604020202020204" pitchFamily="34" charset="0"/>
              <a:buChar char="•"/>
            </a:pPr>
            <a:r>
              <a:rPr lang="es-AR" dirty="0">
                <a:solidFill>
                  <a:srgbClr val="444444"/>
                </a:solidFill>
                <a:latin typeface="Helvetica Neue"/>
              </a:rPr>
              <a:t>Brigham and </a:t>
            </a:r>
            <a:r>
              <a:rPr lang="es-AR" dirty="0" err="1">
                <a:solidFill>
                  <a:srgbClr val="444444"/>
                </a:solidFill>
                <a:latin typeface="Helvetica Neue"/>
              </a:rPr>
              <a:t>Women's</a:t>
            </a:r>
            <a:r>
              <a:rPr lang="es-AR" dirty="0">
                <a:solidFill>
                  <a:srgbClr val="444444"/>
                </a:solidFill>
                <a:latin typeface="Helvetica Neue"/>
              </a:rPr>
              <a:t> Hospital (BWH)</a:t>
            </a:r>
          </a:p>
          <a:p>
            <a:pPr>
              <a:buFont typeface="Arial" panose="020B0604020202020204" pitchFamily="34" charset="0"/>
              <a:buChar char="•"/>
            </a:pPr>
            <a:r>
              <a:rPr lang="es-AR" dirty="0">
                <a:solidFill>
                  <a:srgbClr val="444444"/>
                </a:solidFill>
                <a:latin typeface="Helvetica Neue"/>
              </a:rPr>
              <a:t>Gilead</a:t>
            </a:r>
          </a:p>
          <a:p>
            <a:pPr>
              <a:buFont typeface="Arial" panose="020B0604020202020204" pitchFamily="34" charset="0"/>
              <a:buChar char="•"/>
            </a:pPr>
            <a:r>
              <a:rPr lang="es-AR" dirty="0" err="1">
                <a:solidFill>
                  <a:srgbClr val="444444"/>
                </a:solidFill>
                <a:latin typeface="Helvetica Neue"/>
              </a:rPr>
              <a:t>CytImmune</a:t>
            </a:r>
            <a:r>
              <a:rPr lang="es-AR" dirty="0">
                <a:solidFill>
                  <a:srgbClr val="444444"/>
                </a:solidFill>
                <a:latin typeface="Helvetica Neue"/>
              </a:rPr>
              <a:t> </a:t>
            </a:r>
            <a:r>
              <a:rPr lang="es-AR" dirty="0" err="1">
                <a:solidFill>
                  <a:srgbClr val="444444"/>
                </a:solidFill>
                <a:latin typeface="Helvetica Neue"/>
              </a:rPr>
              <a:t>Sciences</a:t>
            </a:r>
            <a:r>
              <a:rPr lang="es-AR" dirty="0">
                <a:solidFill>
                  <a:srgbClr val="444444"/>
                </a:solidFill>
                <a:latin typeface="Helvetica Neue"/>
              </a:rPr>
              <a:t> </a:t>
            </a:r>
            <a:r>
              <a:rPr lang="es-AR" dirty="0" err="1">
                <a:solidFill>
                  <a:srgbClr val="444444"/>
                </a:solidFill>
                <a:latin typeface="Helvetica Neue"/>
              </a:rPr>
              <a:t>Inc</a:t>
            </a:r>
            <a:endParaRPr lang="es-AR" dirty="0">
              <a:solidFill>
                <a:srgbClr val="444444"/>
              </a:solidFill>
              <a:latin typeface="Helvetica Neue"/>
            </a:endParaRPr>
          </a:p>
          <a:p>
            <a:pPr>
              <a:buFont typeface="Arial" panose="020B0604020202020204" pitchFamily="34" charset="0"/>
              <a:buChar char="•"/>
            </a:pPr>
            <a:r>
              <a:rPr lang="es-AR" dirty="0" err="1">
                <a:solidFill>
                  <a:srgbClr val="444444"/>
                </a:solidFill>
                <a:latin typeface="Helvetica Neue"/>
              </a:rPr>
              <a:t>Leadiant</a:t>
            </a:r>
            <a:r>
              <a:rPr lang="es-AR" dirty="0">
                <a:solidFill>
                  <a:srgbClr val="444444"/>
                </a:solidFill>
                <a:latin typeface="Helvetica Neue"/>
              </a:rPr>
              <a:t> </a:t>
            </a:r>
            <a:r>
              <a:rPr lang="es-AR" dirty="0" err="1">
                <a:solidFill>
                  <a:srgbClr val="444444"/>
                </a:solidFill>
                <a:latin typeface="Helvetica Neue"/>
              </a:rPr>
              <a:t>Biosciences</a:t>
            </a:r>
            <a:r>
              <a:rPr lang="es-AR" dirty="0">
                <a:solidFill>
                  <a:srgbClr val="444444"/>
                </a:solidFill>
                <a:latin typeface="Helvetica Neue"/>
              </a:rPr>
              <a:t>, Inc.</a:t>
            </a:r>
          </a:p>
          <a:p>
            <a:pPr>
              <a:buFont typeface="Arial" panose="020B0604020202020204" pitchFamily="34" charset="0"/>
              <a:buChar char="•"/>
            </a:pPr>
            <a:r>
              <a:rPr lang="es-AR" b="1" dirty="0">
                <a:solidFill>
                  <a:srgbClr val="444444"/>
                </a:solidFill>
                <a:latin typeface="Helvetica Neue"/>
              </a:rPr>
              <a:t>Pfizer, </a:t>
            </a:r>
            <a:r>
              <a:rPr lang="es-AR" b="1" dirty="0" err="1">
                <a:solidFill>
                  <a:srgbClr val="444444"/>
                </a:solidFill>
                <a:latin typeface="Helvetica Neue"/>
              </a:rPr>
              <a:t>Inc</a:t>
            </a:r>
            <a:endParaRPr lang="es-AR" b="1" dirty="0">
              <a:solidFill>
                <a:srgbClr val="444444"/>
              </a:solidFill>
              <a:latin typeface="Helvetica Neue"/>
            </a:endParaRPr>
          </a:p>
          <a:p>
            <a:pPr>
              <a:buFont typeface="Arial" panose="020B0604020202020204" pitchFamily="34" charset="0"/>
              <a:buChar char="•"/>
            </a:pPr>
            <a:r>
              <a:rPr lang="es-AR" dirty="0" err="1">
                <a:solidFill>
                  <a:srgbClr val="444444"/>
                </a:solidFill>
                <a:latin typeface="Helvetica Neue"/>
              </a:rPr>
              <a:t>Celgene</a:t>
            </a:r>
            <a:r>
              <a:rPr lang="es-AR" dirty="0">
                <a:solidFill>
                  <a:srgbClr val="444444"/>
                </a:solidFill>
                <a:latin typeface="Helvetica Neue"/>
              </a:rPr>
              <a:t> </a:t>
            </a:r>
            <a:r>
              <a:rPr lang="es-AR" dirty="0" err="1">
                <a:solidFill>
                  <a:srgbClr val="444444"/>
                </a:solidFill>
                <a:latin typeface="Helvetica Neue"/>
              </a:rPr>
              <a:t>Corporation</a:t>
            </a:r>
            <a:endParaRPr lang="es-AR" dirty="0">
              <a:solidFill>
                <a:srgbClr val="444444"/>
              </a:solidFill>
              <a:latin typeface="Helvetica Neue"/>
            </a:endParaRPr>
          </a:p>
          <a:p>
            <a:pPr>
              <a:buFont typeface="Arial" panose="020B0604020202020204" pitchFamily="34" charset="0"/>
              <a:buChar char="•"/>
            </a:pPr>
            <a:r>
              <a:rPr lang="es-AR" dirty="0">
                <a:solidFill>
                  <a:srgbClr val="444444"/>
                </a:solidFill>
                <a:latin typeface="Helvetica Neue"/>
              </a:rPr>
              <a:t>AMAG </a:t>
            </a:r>
            <a:r>
              <a:rPr lang="es-AR" dirty="0" err="1">
                <a:solidFill>
                  <a:srgbClr val="444444"/>
                </a:solidFill>
                <a:latin typeface="Helvetica Neue"/>
              </a:rPr>
              <a:t>Pharmaceuticals</a:t>
            </a:r>
            <a:endParaRPr lang="es-AR" dirty="0">
              <a:solidFill>
                <a:srgbClr val="444444"/>
              </a:solidFill>
              <a:latin typeface="Helvetica Neue"/>
            </a:endParaRPr>
          </a:p>
          <a:p>
            <a:pPr>
              <a:buFont typeface="Arial" panose="020B0604020202020204" pitchFamily="34" charset="0"/>
              <a:buChar char="•"/>
            </a:pPr>
            <a:r>
              <a:rPr lang="es-AR" dirty="0" err="1">
                <a:solidFill>
                  <a:srgbClr val="444444"/>
                </a:solidFill>
                <a:latin typeface="Helvetica Neue"/>
              </a:rPr>
              <a:t>Nanospectra</a:t>
            </a:r>
            <a:r>
              <a:rPr lang="es-AR" dirty="0">
                <a:solidFill>
                  <a:srgbClr val="444444"/>
                </a:solidFill>
                <a:latin typeface="Helvetica Neue"/>
              </a:rPr>
              <a:t> </a:t>
            </a:r>
            <a:r>
              <a:rPr lang="es-AR" dirty="0" err="1">
                <a:solidFill>
                  <a:srgbClr val="444444"/>
                </a:solidFill>
                <a:latin typeface="Helvetica Neue"/>
              </a:rPr>
              <a:t>Biosciences</a:t>
            </a:r>
            <a:r>
              <a:rPr lang="es-AR" dirty="0">
                <a:solidFill>
                  <a:srgbClr val="444444"/>
                </a:solidFill>
                <a:latin typeface="Helvetica Neue"/>
              </a:rPr>
              <a:t>, Inc.</a:t>
            </a:r>
            <a:endParaRPr lang="es-AR" b="0" i="0" dirty="0">
              <a:solidFill>
                <a:srgbClr val="444444"/>
              </a:solidFill>
              <a:effectLst/>
              <a:latin typeface="Helvetica Neue"/>
            </a:endParaRPr>
          </a:p>
        </p:txBody>
      </p:sp>
    </p:spTree>
    <p:extLst>
      <p:ext uri="{BB962C8B-B14F-4D97-AF65-F5344CB8AC3E}">
        <p14:creationId xmlns:p14="http://schemas.microsoft.com/office/powerpoint/2010/main" val="33983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F8182E15-D8F8-484B-9630-9248AC49C336}"/>
              </a:ext>
            </a:extLst>
          </p:cNvPr>
          <p:cNvSpPr/>
          <p:nvPr/>
        </p:nvSpPr>
        <p:spPr>
          <a:xfrm>
            <a:off x="3642360" y="181332"/>
            <a:ext cx="5276813" cy="5816977"/>
          </a:xfrm>
          <a:prstGeom prst="rect">
            <a:avLst/>
          </a:prstGeom>
        </p:spPr>
        <p:txBody>
          <a:bodyPr wrap="square">
            <a:spAutoFit/>
          </a:bodyPr>
          <a:lstStyle/>
          <a:p>
            <a:pPr algn="just"/>
            <a:r>
              <a:rPr lang="en-US" dirty="0">
                <a:solidFill>
                  <a:srgbClr val="454748"/>
                </a:solidFill>
                <a:latin typeface="Roboto"/>
              </a:rPr>
              <a:t>Development of nanotechnology-based medical devices enables major cost reduction across the medical device value chain, as it offers very high bargaining power to suppliers of medical device OEMs (original equipment manufacturers).</a:t>
            </a:r>
            <a:br>
              <a:rPr lang="en-US" dirty="0"/>
            </a:br>
            <a:br>
              <a:rPr lang="en-US" dirty="0"/>
            </a:br>
            <a:r>
              <a:rPr lang="en-US" dirty="0">
                <a:solidFill>
                  <a:srgbClr val="454748"/>
                </a:solidFill>
                <a:latin typeface="Roboto"/>
              </a:rPr>
              <a:t>This research service (RS) analyzes the </a:t>
            </a:r>
            <a:r>
              <a:rPr lang="en-US" dirty="0">
                <a:solidFill>
                  <a:srgbClr val="0000FF"/>
                </a:solidFill>
                <a:latin typeface="Roboto"/>
              </a:rPr>
              <a:t>need for adoption of nanotechnologies in the medical devices industry</a:t>
            </a:r>
            <a:r>
              <a:rPr lang="en-US" dirty="0">
                <a:solidFill>
                  <a:srgbClr val="454748"/>
                </a:solidFill>
                <a:latin typeface="Roboto"/>
              </a:rPr>
              <a:t>, which are </a:t>
            </a:r>
            <a:r>
              <a:rPr lang="en-US" dirty="0">
                <a:solidFill>
                  <a:srgbClr val="454748"/>
                </a:solidFill>
                <a:highlight>
                  <a:srgbClr val="FFFF00"/>
                </a:highlight>
                <a:latin typeface="Roboto"/>
              </a:rPr>
              <a:t>poised to enable creation of innovative medical device technologies that boost the overall quality of life for patients, and care providers</a:t>
            </a:r>
            <a:r>
              <a:rPr lang="en-US" dirty="0">
                <a:solidFill>
                  <a:srgbClr val="454748"/>
                </a:solidFill>
                <a:latin typeface="Roboto"/>
              </a:rPr>
              <a:t>. The RS evaluates the various technology developments within the major market segments within the global medical devices industry, such as drug delivery systems, in-vivo imaging, medical implants, and in-vitro diagnostics.</a:t>
            </a:r>
            <a:br>
              <a:rPr lang="en-US" dirty="0"/>
            </a:br>
            <a:br>
              <a:rPr lang="en-US" dirty="0"/>
            </a:br>
            <a:r>
              <a:rPr lang="en-US" sz="1200" dirty="0">
                <a:solidFill>
                  <a:srgbClr val="454748"/>
                </a:solidFill>
                <a:latin typeface="Roboto"/>
              </a:rPr>
              <a:t>From a technology perspective, the research services covers an in-depth analysis of commercial applications of nanoscale materials, </a:t>
            </a:r>
            <a:r>
              <a:rPr lang="en-US" sz="1200" dirty="0" err="1">
                <a:solidFill>
                  <a:srgbClr val="454748"/>
                </a:solidFill>
                <a:latin typeface="Roboto"/>
              </a:rPr>
              <a:t>nanocoatings</a:t>
            </a:r>
            <a:r>
              <a:rPr lang="en-US" sz="1200" dirty="0">
                <a:solidFill>
                  <a:srgbClr val="454748"/>
                </a:solidFill>
                <a:latin typeface="Roboto"/>
              </a:rPr>
              <a:t>, biomimicking materials, </a:t>
            </a:r>
            <a:r>
              <a:rPr lang="en-US" sz="1200" dirty="0" err="1">
                <a:solidFill>
                  <a:srgbClr val="454748"/>
                </a:solidFill>
                <a:latin typeface="Roboto"/>
              </a:rPr>
              <a:t>nano</a:t>
            </a:r>
            <a:r>
              <a:rPr lang="en-US" sz="1200" dirty="0">
                <a:solidFill>
                  <a:srgbClr val="454748"/>
                </a:solidFill>
                <a:latin typeface="Roboto"/>
              </a:rPr>
              <a:t>-oncology applications, and development of </a:t>
            </a:r>
            <a:r>
              <a:rPr lang="en-US" sz="1200" dirty="0" err="1">
                <a:solidFill>
                  <a:srgbClr val="454748"/>
                </a:solidFill>
                <a:latin typeface="Roboto"/>
              </a:rPr>
              <a:t>nano</a:t>
            </a:r>
            <a:r>
              <a:rPr lang="en-US" sz="1200" dirty="0">
                <a:solidFill>
                  <a:srgbClr val="454748"/>
                </a:solidFill>
                <a:latin typeface="Roboto"/>
              </a:rPr>
              <a:t>-based surgical tools.</a:t>
            </a:r>
            <a:endParaRPr lang="es-AR" sz="1200" dirty="0"/>
          </a:p>
        </p:txBody>
      </p:sp>
      <p:sp>
        <p:nvSpPr>
          <p:cNvPr id="5" name="Rectángulo 4">
            <a:extLst>
              <a:ext uri="{FF2B5EF4-FFF2-40B4-BE49-F238E27FC236}">
                <a16:creationId xmlns:a16="http://schemas.microsoft.com/office/drawing/2014/main" id="{DF00DAED-D39F-4069-85CB-E0C9F1A14824}"/>
              </a:ext>
            </a:extLst>
          </p:cNvPr>
          <p:cNvSpPr/>
          <p:nvPr/>
        </p:nvSpPr>
        <p:spPr>
          <a:xfrm>
            <a:off x="0" y="6095891"/>
            <a:ext cx="9144000" cy="646331"/>
          </a:xfrm>
          <a:prstGeom prst="rect">
            <a:avLst/>
          </a:prstGeom>
        </p:spPr>
        <p:txBody>
          <a:bodyPr wrap="square">
            <a:spAutoFit/>
          </a:bodyPr>
          <a:lstStyle/>
          <a:p>
            <a:r>
              <a:rPr lang="es-AR" dirty="0">
                <a:hlinkClick r:id="rId2"/>
              </a:rPr>
              <a:t>https://www.researchandmarkets.com/reports/3952444/nanotechnology-to-achieve-cost-efficiencies#relb1</a:t>
            </a:r>
            <a:r>
              <a:rPr lang="es-AR" dirty="0"/>
              <a:t> 2016</a:t>
            </a:r>
          </a:p>
        </p:txBody>
      </p:sp>
      <p:pic>
        <p:nvPicPr>
          <p:cNvPr id="3074" name="Picture 2" descr="Nanotechnology to Achieve Cost Efficiencies within Global Medical Devices Value Chain (TechVision) - Product Image">
            <a:extLst>
              <a:ext uri="{FF2B5EF4-FFF2-40B4-BE49-F238E27FC236}">
                <a16:creationId xmlns:a16="http://schemas.microsoft.com/office/drawing/2014/main" id="{CCA86B83-0027-44C3-BF5F-54A5160F99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827" y="762058"/>
            <a:ext cx="3286125" cy="4400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1725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52CC9F2-E162-42F8-A714-1C9910D83AC8}"/>
              </a:ext>
            </a:extLst>
          </p:cNvPr>
          <p:cNvSpPr txBox="1"/>
          <p:nvPr/>
        </p:nvSpPr>
        <p:spPr>
          <a:xfrm>
            <a:off x="0" y="1922591"/>
            <a:ext cx="9144000" cy="1015663"/>
          </a:xfrm>
          <a:prstGeom prst="rect">
            <a:avLst/>
          </a:prstGeom>
          <a:noFill/>
          <a:effectLst>
            <a:glow rad="228600">
              <a:schemeClr val="accent5">
                <a:satMod val="175000"/>
                <a:alpha val="40000"/>
              </a:schemeClr>
            </a:glow>
            <a:reflection blurRad="6350" stA="50000" endA="300" endPos="55500" dist="50800" dir="5400000" sy="-100000" algn="bl" rotWithShape="0"/>
          </a:effectLst>
        </p:spPr>
        <p:txBody>
          <a:bodyPr wrap="square" rtlCol="0">
            <a:spAutoFit/>
          </a:bodyPr>
          <a:lstStyle/>
          <a:p>
            <a:pPr algn="ctr"/>
            <a:r>
              <a:rPr lang="es-AR" sz="2800" dirty="0" err="1">
                <a:latin typeface="Arial" panose="020B0604020202020204" pitchFamily="34" charset="0"/>
                <a:cs typeface="Arial" panose="020B0604020202020204" pitchFamily="34" charset="0"/>
              </a:rPr>
              <a:t>Nanobiotecnologia</a:t>
            </a:r>
            <a:r>
              <a:rPr lang="es-AR" sz="2800" dirty="0">
                <a:latin typeface="Arial" panose="020B0604020202020204" pitchFamily="34" charset="0"/>
                <a:cs typeface="Arial" panose="020B0604020202020204" pitchFamily="34" charset="0"/>
              </a:rPr>
              <a:t>: </a:t>
            </a:r>
            <a:r>
              <a:rPr lang="es-AR" sz="6000" dirty="0">
                <a:solidFill>
                  <a:srgbClr val="FF0000"/>
                </a:solidFill>
                <a:latin typeface="Bobcaygeon Plain BRK" pitchFamily="2" charset="0"/>
                <a:cs typeface="Arial" panose="020B0604020202020204" pitchFamily="34" charset="0"/>
              </a:rPr>
              <a:t>productos y técnicas</a:t>
            </a:r>
          </a:p>
        </p:txBody>
      </p:sp>
      <p:sp>
        <p:nvSpPr>
          <p:cNvPr id="5" name="Rectángulo 4">
            <a:extLst>
              <a:ext uri="{FF2B5EF4-FFF2-40B4-BE49-F238E27FC236}">
                <a16:creationId xmlns:a16="http://schemas.microsoft.com/office/drawing/2014/main" id="{59111CDB-3ADA-4520-AF3C-28B08C6AE0EC}"/>
              </a:ext>
            </a:extLst>
          </p:cNvPr>
          <p:cNvSpPr/>
          <p:nvPr/>
        </p:nvSpPr>
        <p:spPr>
          <a:xfrm>
            <a:off x="0" y="1448973"/>
            <a:ext cx="9144000" cy="1547445"/>
          </a:xfrm>
          <a:prstGeom prst="rect">
            <a:avLst/>
          </a:prstGeom>
          <a:noFill/>
          <a:ln>
            <a:noFill/>
          </a:ln>
          <a:effectLst>
            <a:glow rad="190500">
              <a:schemeClr val="accent1">
                <a:alpha val="50000"/>
              </a:schemeClr>
            </a:glow>
            <a:reflection blurRad="6350" stA="50000" endA="300" endPos="55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229195849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TotalTime>
  <Words>3520</Words>
  <Application>Microsoft Office PowerPoint</Application>
  <PresentationFormat>Presentación en pantalla (4:3)</PresentationFormat>
  <Paragraphs>272</Paragraphs>
  <Slides>65</Slides>
  <Notes>0</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65</vt:i4>
      </vt:variant>
    </vt:vector>
  </HeadingPairs>
  <TitlesOfParts>
    <vt:vector size="75" baseType="lpstr">
      <vt:lpstr>Arial</vt:lpstr>
      <vt:lpstr>Bobcaygeon Plain BRK</vt:lpstr>
      <vt:lpstr>Calibri</vt:lpstr>
      <vt:lpstr>Calibri Light</vt:lpstr>
      <vt:lpstr>Georgia</vt:lpstr>
      <vt:lpstr>Helvetica Neue</vt:lpstr>
      <vt:lpstr>inherit</vt:lpstr>
      <vt:lpstr>Roboto</vt:lpstr>
      <vt:lpstr>Symbol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Eder Lilia</dc:creator>
  <cp:lastModifiedBy>Eder Lilia</cp:lastModifiedBy>
  <cp:revision>22</cp:revision>
  <dcterms:created xsi:type="dcterms:W3CDTF">2018-03-12T10:29:01Z</dcterms:created>
  <dcterms:modified xsi:type="dcterms:W3CDTF">2018-03-13T14:09:25Z</dcterms:modified>
</cp:coreProperties>
</file>